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3"/>
  </p:sldMasterIdLst>
  <p:notesMasterIdLst>
    <p:notesMasterId r:id="rId55"/>
  </p:notesMasterIdLst>
  <p:sldIdLst>
    <p:sldId id="256" r:id="rId4"/>
    <p:sldId id="490" r:id="rId5"/>
    <p:sldId id="495" r:id="rId6"/>
    <p:sldId id="391" r:id="rId7"/>
    <p:sldId id="258" r:id="rId8"/>
    <p:sldId id="260" r:id="rId9"/>
    <p:sldId id="262" r:id="rId10"/>
    <p:sldId id="709" r:id="rId11"/>
    <p:sldId id="609" r:id="rId12"/>
    <p:sldId id="340" r:id="rId13"/>
    <p:sldId id="505" r:id="rId14"/>
    <p:sldId id="466" r:id="rId15"/>
    <p:sldId id="699" r:id="rId16"/>
    <p:sldId id="302" r:id="rId17"/>
    <p:sldId id="610" r:id="rId18"/>
    <p:sldId id="309" r:id="rId19"/>
    <p:sldId id="701" r:id="rId20"/>
    <p:sldId id="675" r:id="rId21"/>
    <p:sldId id="702" r:id="rId22"/>
    <p:sldId id="703" r:id="rId23"/>
    <p:sldId id="713" r:id="rId24"/>
    <p:sldId id="718" r:id="rId25"/>
    <p:sldId id="711" r:id="rId26"/>
    <p:sldId id="717" r:id="rId27"/>
    <p:sldId id="700" r:id="rId28"/>
    <p:sldId id="689" r:id="rId29"/>
    <p:sldId id="692" r:id="rId30"/>
    <p:sldId id="688" r:id="rId31"/>
    <p:sldId id="284" r:id="rId32"/>
    <p:sldId id="297" r:id="rId33"/>
    <p:sldId id="695" r:id="rId34"/>
    <p:sldId id="705" r:id="rId35"/>
    <p:sldId id="696" r:id="rId36"/>
    <p:sldId id="422" r:id="rId37"/>
    <p:sldId id="712" r:id="rId38"/>
    <p:sldId id="720" r:id="rId39"/>
    <p:sldId id="693" r:id="rId40"/>
    <p:sldId id="714" r:id="rId41"/>
    <p:sldId id="704" r:id="rId42"/>
    <p:sldId id="694" r:id="rId43"/>
    <p:sldId id="719" r:id="rId44"/>
    <p:sldId id="715" r:id="rId45"/>
    <p:sldId id="611" r:id="rId46"/>
    <p:sldId id="687" r:id="rId47"/>
    <p:sldId id="725" r:id="rId48"/>
    <p:sldId id="708" r:id="rId49"/>
    <p:sldId id="722" r:id="rId50"/>
    <p:sldId id="723" r:id="rId51"/>
    <p:sldId id="724" r:id="rId52"/>
    <p:sldId id="393" r:id="rId53"/>
    <p:sldId id="659" r:id="rId5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5218"/>
    <a:srgbClr val="7505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929F9F4-4A8F-4326-A1B4-22849713DDAB}" styleName="濃色スタイル 1 - アクセント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3" autoAdjust="0"/>
    <p:restoredTop sz="94660"/>
  </p:normalViewPr>
  <p:slideViewPr>
    <p:cSldViewPr snapToGrid="0" showGuides="1">
      <p:cViewPr>
        <p:scale>
          <a:sx n="75" d="100"/>
          <a:sy n="75" d="100"/>
        </p:scale>
        <p:origin x="1584" y="852"/>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9AFD0-4095-4711-847F-FAF93A78C3D7}" type="datetimeFigureOut">
              <a:rPr kumimoji="1" lang="ja-JP" altLang="en-US" smtClean="0"/>
              <a:t>2022/11/25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FA3A0-5FB0-4BA5-AD7C-77862BA626D3}" type="slidenum">
              <a:rPr kumimoji="1" lang="ja-JP" altLang="en-US" smtClean="0"/>
              <a:t>‹#›</a:t>
            </a:fld>
            <a:endParaRPr kumimoji="1" lang="ja-JP" altLang="en-US"/>
          </a:p>
        </p:txBody>
      </p:sp>
    </p:spTree>
    <p:extLst>
      <p:ext uri="{BB962C8B-B14F-4D97-AF65-F5344CB8AC3E}">
        <p14:creationId xmlns:p14="http://schemas.microsoft.com/office/powerpoint/2010/main" val="15165671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0E03C488-95E1-434C-8D12-16F5C0AE05B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5921B6E4-602D-456C-8508-497FD06899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ja-JP"/>
          </a:p>
        </p:txBody>
      </p:sp>
      <p:sp>
        <p:nvSpPr>
          <p:cNvPr id="12292" name="Date Placeholder 3">
            <a:extLst>
              <a:ext uri="{FF2B5EF4-FFF2-40B4-BE49-F238E27FC236}">
                <a16:creationId xmlns:a16="http://schemas.microsoft.com/office/drawing/2014/main" id="{2924CEC7-9DE0-4B87-A7C8-436B5D76565E}"/>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kumimoji="1" sz="1200">
                <a:solidFill>
                  <a:schemeClr val="tx1"/>
                </a:solidFill>
                <a:latin typeface="Calibri" panose="020F0502020204030204" pitchFamily="34" charset="0"/>
                <a:ea typeface="ＭＳ Ｐゴシック" panose="020B0600070205080204" pitchFamily="50" charset="-128"/>
              </a:defRPr>
            </a:lvl1pPr>
            <a:lvl2pPr marL="742950" indent="-285750">
              <a:spcBef>
                <a:spcPct val="30000"/>
              </a:spcBef>
              <a:defRPr kumimoji="1" sz="1200">
                <a:solidFill>
                  <a:schemeClr val="tx1"/>
                </a:solidFill>
                <a:latin typeface="Calibri" panose="020F0502020204030204" pitchFamily="34" charset="0"/>
                <a:ea typeface="ＭＳ Ｐゴシック" panose="020B0600070205080204" pitchFamily="50" charset="-128"/>
              </a:defRPr>
            </a:lvl2pPr>
            <a:lvl3pPr marL="11430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3pPr>
            <a:lvl4pPr marL="16002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4pPr>
            <a:lvl5pPr marL="20574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9pPr>
          </a:lstStyle>
          <a:p>
            <a:pPr>
              <a:spcBef>
                <a:spcPct val="0"/>
              </a:spcBef>
            </a:pPr>
            <a:fld id="{8877A788-1AD8-490F-8268-AADA8AA03262}" type="datetime1">
              <a:rPr lang="en-US" altLang="ja-JP" smtClean="0">
                <a:solidFill>
                  <a:srgbClr val="000000"/>
                </a:solidFill>
                <a:latin typeface="Tahoma" panose="020B0604030504040204" pitchFamily="34" charset="0"/>
              </a:rPr>
              <a:pPr>
                <a:spcBef>
                  <a:spcPct val="0"/>
                </a:spcBef>
              </a:pPr>
              <a:t>11/25/2022</a:t>
            </a:fld>
            <a:endParaRPr lang="en-US" altLang="ja-JP">
              <a:solidFill>
                <a:srgbClr val="000000"/>
              </a:solidFill>
              <a:latin typeface="Tahoma" panose="020B0604030504040204" pitchFamily="34" charset="0"/>
            </a:endParaRPr>
          </a:p>
        </p:txBody>
      </p:sp>
      <p:sp>
        <p:nvSpPr>
          <p:cNvPr id="12293" name="Slide Number Placeholder 4">
            <a:extLst>
              <a:ext uri="{FF2B5EF4-FFF2-40B4-BE49-F238E27FC236}">
                <a16:creationId xmlns:a16="http://schemas.microsoft.com/office/drawing/2014/main" id="{0EF2D4D0-9B1D-4DA0-994A-DFB790287AF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ＭＳ Ｐゴシック" panose="020B0600070205080204" pitchFamily="50" charset="-128"/>
              </a:defRPr>
            </a:lvl1pPr>
            <a:lvl2pPr marL="742950" indent="-285750">
              <a:spcBef>
                <a:spcPct val="30000"/>
              </a:spcBef>
              <a:defRPr kumimoji="1" sz="1200">
                <a:solidFill>
                  <a:schemeClr val="tx1"/>
                </a:solidFill>
                <a:latin typeface="Calibri" panose="020F0502020204030204" pitchFamily="34" charset="0"/>
                <a:ea typeface="ＭＳ Ｐゴシック" panose="020B0600070205080204" pitchFamily="50" charset="-128"/>
              </a:defRPr>
            </a:lvl2pPr>
            <a:lvl3pPr marL="11430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3pPr>
            <a:lvl4pPr marL="16002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4pPr>
            <a:lvl5pPr marL="20574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9pPr>
          </a:lstStyle>
          <a:p>
            <a:pPr>
              <a:spcBef>
                <a:spcPct val="0"/>
              </a:spcBef>
            </a:pPr>
            <a:fld id="{30D63A7C-84DB-49F7-AE9A-BAED197DFF3E}" type="slidenum">
              <a:rPr lang="en-US" altLang="ja-JP">
                <a:solidFill>
                  <a:srgbClr val="000000"/>
                </a:solidFill>
                <a:latin typeface="Tahoma" panose="020B0604030504040204" pitchFamily="34" charset="0"/>
              </a:rPr>
              <a:pPr>
                <a:spcBef>
                  <a:spcPct val="0"/>
                </a:spcBef>
              </a:pPr>
              <a:t>10</a:t>
            </a:fld>
            <a:endParaRPr lang="en-US" altLang="ja-JP">
              <a:solidFill>
                <a:srgbClr val="000000"/>
              </a:solidFill>
              <a:latin typeface="Tahoma" panose="020B060403050404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EB2D42C7-440F-4266-9936-D23A0542FAC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95D5194D-6E96-41BC-9E54-443FAE08B95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ja-JP"/>
          </a:p>
        </p:txBody>
      </p:sp>
      <p:sp>
        <p:nvSpPr>
          <p:cNvPr id="14340" name="Date Placeholder 3">
            <a:extLst>
              <a:ext uri="{FF2B5EF4-FFF2-40B4-BE49-F238E27FC236}">
                <a16:creationId xmlns:a16="http://schemas.microsoft.com/office/drawing/2014/main" id="{1D5331E3-27A0-41BB-BCD3-BBEBC23B8090}"/>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kumimoji="1" sz="1200">
                <a:solidFill>
                  <a:schemeClr val="tx1"/>
                </a:solidFill>
                <a:latin typeface="Calibri" panose="020F0502020204030204" pitchFamily="34" charset="0"/>
                <a:ea typeface="ＭＳ Ｐゴシック" panose="020B0600070205080204" pitchFamily="50" charset="-128"/>
              </a:defRPr>
            </a:lvl1pPr>
            <a:lvl2pPr marL="742950" indent="-285750">
              <a:spcBef>
                <a:spcPct val="30000"/>
              </a:spcBef>
              <a:defRPr kumimoji="1" sz="1200">
                <a:solidFill>
                  <a:schemeClr val="tx1"/>
                </a:solidFill>
                <a:latin typeface="Calibri" panose="020F0502020204030204" pitchFamily="34" charset="0"/>
                <a:ea typeface="ＭＳ Ｐゴシック" panose="020B0600070205080204" pitchFamily="50" charset="-128"/>
              </a:defRPr>
            </a:lvl2pPr>
            <a:lvl3pPr marL="11430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3pPr>
            <a:lvl4pPr marL="16002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4pPr>
            <a:lvl5pPr marL="20574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9pPr>
          </a:lstStyle>
          <a:p>
            <a:pPr>
              <a:spcBef>
                <a:spcPct val="0"/>
              </a:spcBef>
            </a:pPr>
            <a:fld id="{A1C17326-AE81-4B51-A658-393E4C0C6124}" type="datetime1">
              <a:rPr lang="en-US" altLang="ja-JP" smtClean="0">
                <a:solidFill>
                  <a:srgbClr val="000000"/>
                </a:solidFill>
                <a:latin typeface="Tahoma" panose="020B0604030504040204" pitchFamily="34" charset="0"/>
              </a:rPr>
              <a:pPr>
                <a:spcBef>
                  <a:spcPct val="0"/>
                </a:spcBef>
              </a:pPr>
              <a:t>11/25/2022</a:t>
            </a:fld>
            <a:endParaRPr lang="en-US" altLang="ja-JP">
              <a:solidFill>
                <a:srgbClr val="000000"/>
              </a:solidFill>
              <a:latin typeface="Tahoma" panose="020B0604030504040204" pitchFamily="34" charset="0"/>
            </a:endParaRPr>
          </a:p>
        </p:txBody>
      </p:sp>
      <p:sp>
        <p:nvSpPr>
          <p:cNvPr id="14341" name="Slide Number Placeholder 4">
            <a:extLst>
              <a:ext uri="{FF2B5EF4-FFF2-40B4-BE49-F238E27FC236}">
                <a16:creationId xmlns:a16="http://schemas.microsoft.com/office/drawing/2014/main" id="{34E5B12B-CBF2-4D0D-B7C1-D01A4CAE36A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ＭＳ Ｐゴシック" panose="020B0600070205080204" pitchFamily="50" charset="-128"/>
              </a:defRPr>
            </a:lvl1pPr>
            <a:lvl2pPr marL="742950" indent="-285750">
              <a:spcBef>
                <a:spcPct val="30000"/>
              </a:spcBef>
              <a:defRPr kumimoji="1" sz="1200">
                <a:solidFill>
                  <a:schemeClr val="tx1"/>
                </a:solidFill>
                <a:latin typeface="Calibri" panose="020F0502020204030204" pitchFamily="34" charset="0"/>
                <a:ea typeface="ＭＳ Ｐゴシック" panose="020B0600070205080204" pitchFamily="50" charset="-128"/>
              </a:defRPr>
            </a:lvl2pPr>
            <a:lvl3pPr marL="11430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3pPr>
            <a:lvl4pPr marL="16002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4pPr>
            <a:lvl5pPr marL="20574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9pPr>
          </a:lstStyle>
          <a:p>
            <a:pPr>
              <a:spcBef>
                <a:spcPct val="0"/>
              </a:spcBef>
            </a:pPr>
            <a:fld id="{B73B7C92-5CB5-4201-93D5-243F7139B8AB}" type="slidenum">
              <a:rPr lang="en-US" altLang="ja-JP">
                <a:solidFill>
                  <a:srgbClr val="000000"/>
                </a:solidFill>
                <a:latin typeface="Tahoma" panose="020B0604030504040204" pitchFamily="34" charset="0"/>
              </a:rPr>
              <a:pPr>
                <a:spcBef>
                  <a:spcPct val="0"/>
                </a:spcBef>
              </a:pPr>
              <a:t>11</a:t>
            </a:fld>
            <a:endParaRPr lang="en-US" altLang="ja-JP">
              <a:solidFill>
                <a:srgbClr val="000000"/>
              </a:solidFill>
              <a:latin typeface="Tahoma" panose="020B060403050404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 イメージ プレースホルダー 1">
            <a:extLst>
              <a:ext uri="{FF2B5EF4-FFF2-40B4-BE49-F238E27FC236}">
                <a16:creationId xmlns:a16="http://schemas.microsoft.com/office/drawing/2014/main" id="{2382503A-719B-4AAB-9BC9-121799AAB3C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ノート プレースホルダー 2">
            <a:extLst>
              <a:ext uri="{FF2B5EF4-FFF2-40B4-BE49-F238E27FC236}">
                <a16:creationId xmlns:a16="http://schemas.microsoft.com/office/drawing/2014/main" id="{936C78FF-876D-48B6-8572-E7F85B3318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a:p>
        </p:txBody>
      </p:sp>
      <p:sp>
        <p:nvSpPr>
          <p:cNvPr id="16388" name="スライド番号プレースホルダー 3">
            <a:extLst>
              <a:ext uri="{FF2B5EF4-FFF2-40B4-BE49-F238E27FC236}">
                <a16:creationId xmlns:a16="http://schemas.microsoft.com/office/drawing/2014/main" id="{F4DDB6FC-8914-456F-A07B-3ADECA6103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D3E44784-0692-41D8-B223-4370B2F78971}" type="slidenum">
              <a:rPr lang="ja-JP" altLang="en-US"/>
              <a:pPr/>
              <a:t>12</a:t>
            </a:fld>
            <a:endParaRPr lang="ja-JP"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34</a:t>
            </a:fld>
            <a:endParaRPr kumimoji="1" lang="ja-JP" altLang="en-US"/>
          </a:p>
        </p:txBody>
      </p:sp>
    </p:spTree>
    <p:extLst>
      <p:ext uri="{BB962C8B-B14F-4D97-AF65-F5344CB8AC3E}">
        <p14:creationId xmlns:p14="http://schemas.microsoft.com/office/powerpoint/2010/main" val="1041217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35</a:t>
            </a:fld>
            <a:endParaRPr kumimoji="1" lang="ja-JP" altLang="en-US"/>
          </a:p>
        </p:txBody>
      </p:sp>
    </p:spTree>
    <p:extLst>
      <p:ext uri="{BB962C8B-B14F-4D97-AF65-F5344CB8AC3E}">
        <p14:creationId xmlns:p14="http://schemas.microsoft.com/office/powerpoint/2010/main" val="520010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2022/11/25</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881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FB464D-247B-D950-5FC2-3510F1E5D30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5796978-BCB9-F80F-6374-5C053764B1E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CCD9B6-23F1-847B-AB59-FF07FDC3F336}"/>
              </a:ext>
            </a:extLst>
          </p:cNvPr>
          <p:cNvSpPr>
            <a:spLocks noGrp="1"/>
          </p:cNvSpPr>
          <p:nvPr>
            <p:ph type="dt" sz="half" idx="10"/>
          </p:nvPr>
        </p:nvSpPr>
        <p:spPr/>
        <p:txBody>
          <a:bodyPr/>
          <a:lstStyle/>
          <a:p>
            <a:fld id="{62A71DBD-C479-46DF-94A7-351AF4E58B53}" type="datetimeFigureOut">
              <a:rPr kumimoji="1" lang="ja-JP" altLang="en-US" smtClean="0"/>
              <a:t>2022/11/25</a:t>
            </a:fld>
            <a:endParaRPr kumimoji="1" lang="ja-JP" altLang="en-US"/>
          </a:p>
        </p:txBody>
      </p:sp>
      <p:sp>
        <p:nvSpPr>
          <p:cNvPr id="5" name="フッター プレースホルダー 4">
            <a:extLst>
              <a:ext uri="{FF2B5EF4-FFF2-40B4-BE49-F238E27FC236}">
                <a16:creationId xmlns:a16="http://schemas.microsoft.com/office/drawing/2014/main" id="{013F59B6-5BE5-D6BB-3FB4-8B7C4873EE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990E09-E3C0-C529-6261-C79D165755F7}"/>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3392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4784E71-9CCA-AF73-D88E-E31EC07B71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55BDB8C-3E7A-EB34-6DC2-98531A999B4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14727D-77AC-EE09-26E8-5EDF98D31DA4}"/>
              </a:ext>
            </a:extLst>
          </p:cNvPr>
          <p:cNvSpPr>
            <a:spLocks noGrp="1"/>
          </p:cNvSpPr>
          <p:nvPr>
            <p:ph type="dt" sz="half" idx="10"/>
          </p:nvPr>
        </p:nvSpPr>
        <p:spPr/>
        <p:txBody>
          <a:bodyPr/>
          <a:lstStyle/>
          <a:p>
            <a:fld id="{62A71DBD-C479-46DF-94A7-351AF4E58B53}" type="datetimeFigureOut">
              <a:rPr kumimoji="1" lang="ja-JP" altLang="en-US" smtClean="0"/>
              <a:t>2022/11/25</a:t>
            </a:fld>
            <a:endParaRPr kumimoji="1" lang="ja-JP" altLang="en-US"/>
          </a:p>
        </p:txBody>
      </p:sp>
      <p:sp>
        <p:nvSpPr>
          <p:cNvPr id="5" name="フッター プレースホルダー 4">
            <a:extLst>
              <a:ext uri="{FF2B5EF4-FFF2-40B4-BE49-F238E27FC236}">
                <a16:creationId xmlns:a16="http://schemas.microsoft.com/office/drawing/2014/main" id="{69990F57-2E5E-3F95-687F-1269B98449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68B37C2-B237-65DD-27E1-A439DC5ED7EB}"/>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060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cxnSp>
        <p:nvCxnSpPr>
          <p:cNvPr id="3" name="Straight Connector 6">
            <a:extLst>
              <a:ext uri="{FF2B5EF4-FFF2-40B4-BE49-F238E27FC236}">
                <a16:creationId xmlns:a16="http://schemas.microsoft.com/office/drawing/2014/main" id="{E0B1BA02-6E88-4B3F-95F8-F088085CDD89}"/>
              </a:ext>
            </a:extLst>
          </p:cNvPr>
          <p:cNvCxnSpPr>
            <a:cxnSpLocks noChangeShapeType="1"/>
          </p:cNvCxnSpPr>
          <p:nvPr userDrawn="1"/>
        </p:nvCxnSpPr>
        <p:spPr bwMode="auto">
          <a:xfrm>
            <a:off x="508000" y="839789"/>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4" name="Picture 7">
            <a:extLst>
              <a:ext uri="{FF2B5EF4-FFF2-40B4-BE49-F238E27FC236}">
                <a16:creationId xmlns:a16="http://schemas.microsoft.com/office/drawing/2014/main" id="{53196F47-4B17-48E8-B7EA-E5B0231583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2233" y="130175"/>
            <a:ext cx="1447800"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10"/>
          <p:cNvSpPr>
            <a:spLocks noGrp="1"/>
          </p:cNvSpPr>
          <p:nvPr>
            <p:ph sz="quarter" idx="13"/>
          </p:nvPr>
        </p:nvSpPr>
        <p:spPr>
          <a:xfrm>
            <a:off x="558800" y="1143000"/>
            <a:ext cx="11074400" cy="5334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a:extLst>
              <a:ext uri="{FF2B5EF4-FFF2-40B4-BE49-F238E27FC236}">
                <a16:creationId xmlns:a16="http://schemas.microsoft.com/office/drawing/2014/main" id="{600DA7E8-ED76-4757-8931-0FCEFEA46772}"/>
              </a:ext>
            </a:extLst>
          </p:cNvPr>
          <p:cNvSpPr>
            <a:spLocks noGrp="1"/>
          </p:cNvSpPr>
          <p:nvPr>
            <p:ph type="ftr" sz="quarter" idx="14"/>
          </p:nvPr>
        </p:nvSpPr>
        <p:spPr/>
        <p:txBody>
          <a:bodyPr/>
          <a:lstStyle>
            <a:lvl1pPr>
              <a:defRPr/>
            </a:lvl1pPr>
          </a:lstStyle>
          <a:p>
            <a:pPr>
              <a:defRPr/>
            </a:pPr>
            <a:r>
              <a:rPr lang="en-US"/>
              <a:t>Distribution Statement</a:t>
            </a:r>
          </a:p>
        </p:txBody>
      </p:sp>
      <p:sp>
        <p:nvSpPr>
          <p:cNvPr id="7" name="Slide Number Placeholder 3">
            <a:extLst>
              <a:ext uri="{FF2B5EF4-FFF2-40B4-BE49-F238E27FC236}">
                <a16:creationId xmlns:a16="http://schemas.microsoft.com/office/drawing/2014/main" id="{BCC0858E-4BA3-4083-BC04-AB622ED15FE9}"/>
              </a:ext>
            </a:extLst>
          </p:cNvPr>
          <p:cNvSpPr>
            <a:spLocks noGrp="1"/>
          </p:cNvSpPr>
          <p:nvPr>
            <p:ph type="sldNum" sz="quarter" idx="15"/>
          </p:nvPr>
        </p:nvSpPr>
        <p:spPr/>
        <p:txBody>
          <a:bodyPr/>
          <a:lstStyle>
            <a:lvl1pPr>
              <a:defRPr/>
            </a:lvl1pPr>
          </a:lstStyle>
          <a:p>
            <a:fld id="{43E4859D-5994-478F-932B-7DE4C9D9933F}" type="slidenum">
              <a:rPr lang="en-US" altLang="ja-JP"/>
              <a:pPr/>
              <a:t>‹#›</a:t>
            </a:fld>
            <a:endParaRPr lang="en-US" altLang="ja-JP"/>
          </a:p>
        </p:txBody>
      </p:sp>
    </p:spTree>
    <p:extLst>
      <p:ext uri="{BB962C8B-B14F-4D97-AF65-F5344CB8AC3E}">
        <p14:creationId xmlns:p14="http://schemas.microsoft.com/office/powerpoint/2010/main" val="1520362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46DCF1-6681-4138-ED64-9C3F9F7EEF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708919-8158-E7EC-3EC4-6E2B93FA3BC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CDFF1D-2E2A-FB6F-9550-7D984E63D69F}"/>
              </a:ext>
            </a:extLst>
          </p:cNvPr>
          <p:cNvSpPr>
            <a:spLocks noGrp="1"/>
          </p:cNvSpPr>
          <p:nvPr>
            <p:ph type="dt" sz="half" idx="10"/>
          </p:nvPr>
        </p:nvSpPr>
        <p:spPr/>
        <p:txBody>
          <a:bodyPr/>
          <a:lstStyle/>
          <a:p>
            <a:fld id="{62A71DBD-C479-46DF-94A7-351AF4E58B53}" type="datetimeFigureOut">
              <a:rPr kumimoji="1" lang="ja-JP" altLang="en-US" smtClean="0"/>
              <a:t>2022/11/25</a:t>
            </a:fld>
            <a:endParaRPr kumimoji="1" lang="ja-JP" altLang="en-US"/>
          </a:p>
        </p:txBody>
      </p:sp>
      <p:sp>
        <p:nvSpPr>
          <p:cNvPr id="5" name="フッター プレースホルダー 4">
            <a:extLst>
              <a:ext uri="{FF2B5EF4-FFF2-40B4-BE49-F238E27FC236}">
                <a16:creationId xmlns:a16="http://schemas.microsoft.com/office/drawing/2014/main" id="{1DB67298-CD15-7151-2E04-CCBD9E01B5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9FEE61-7C9E-0F25-26B3-9232D2C8195D}"/>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238394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4302-31CC-EB4A-FCB4-7841689B701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468E316-1A67-26E7-5E24-9D892EA22E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455F174-3FD3-4D8E-AEBB-F7B79F8CF241}"/>
              </a:ext>
            </a:extLst>
          </p:cNvPr>
          <p:cNvSpPr>
            <a:spLocks noGrp="1"/>
          </p:cNvSpPr>
          <p:nvPr>
            <p:ph type="dt" sz="half" idx="10"/>
          </p:nvPr>
        </p:nvSpPr>
        <p:spPr/>
        <p:txBody>
          <a:bodyPr/>
          <a:lstStyle/>
          <a:p>
            <a:fld id="{62A71DBD-C479-46DF-94A7-351AF4E58B53}" type="datetimeFigureOut">
              <a:rPr kumimoji="1" lang="ja-JP" altLang="en-US" smtClean="0"/>
              <a:t>2022/11/25</a:t>
            </a:fld>
            <a:endParaRPr kumimoji="1" lang="ja-JP" altLang="en-US"/>
          </a:p>
        </p:txBody>
      </p:sp>
      <p:sp>
        <p:nvSpPr>
          <p:cNvPr id="5" name="フッター プレースホルダー 4">
            <a:extLst>
              <a:ext uri="{FF2B5EF4-FFF2-40B4-BE49-F238E27FC236}">
                <a16:creationId xmlns:a16="http://schemas.microsoft.com/office/drawing/2014/main" id="{BBC8126D-5FAA-3CF5-75C3-85BBE26E9B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033916-E7FE-484F-875E-D85D9BBBC6BF}"/>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090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C5A1A-0D00-A6A5-C743-68B0BD2202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1BC7AE-9E49-C1E8-8B6C-F5F6ACBA01B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6F0F1DE-B8D3-40B3-7026-5F7927E8981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B0684AC-F8A6-5356-88F7-25F9DA3E9817}"/>
              </a:ext>
            </a:extLst>
          </p:cNvPr>
          <p:cNvSpPr>
            <a:spLocks noGrp="1"/>
          </p:cNvSpPr>
          <p:nvPr>
            <p:ph type="dt" sz="half" idx="10"/>
          </p:nvPr>
        </p:nvSpPr>
        <p:spPr/>
        <p:txBody>
          <a:bodyPr/>
          <a:lstStyle/>
          <a:p>
            <a:fld id="{62A71DBD-C479-46DF-94A7-351AF4E58B53}" type="datetimeFigureOut">
              <a:rPr kumimoji="1" lang="ja-JP" altLang="en-US" smtClean="0"/>
              <a:t>2022/11/25</a:t>
            </a:fld>
            <a:endParaRPr kumimoji="1" lang="ja-JP" altLang="en-US"/>
          </a:p>
        </p:txBody>
      </p:sp>
      <p:sp>
        <p:nvSpPr>
          <p:cNvPr id="6" name="フッター プレースホルダー 5">
            <a:extLst>
              <a:ext uri="{FF2B5EF4-FFF2-40B4-BE49-F238E27FC236}">
                <a16:creationId xmlns:a16="http://schemas.microsoft.com/office/drawing/2014/main" id="{88570B29-7A81-6E6E-F7B8-66F4D63E98D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CD1A0F-6C33-FC6A-EF81-6165123EEC7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928644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1E6C9D-9FDD-C41C-69BB-283AB1E57C1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E1AA495-E2E7-7E79-9964-5F9C69B81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7C9003E-7153-1442-3D96-AEF216F39F8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6EF41F6-08AE-9D8E-7112-3A7475020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408FCA0-8BFA-6DB3-1548-058172F7A0D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7E25CD4-9A20-5EAE-8C8B-175406AD4AA8}"/>
              </a:ext>
            </a:extLst>
          </p:cNvPr>
          <p:cNvSpPr>
            <a:spLocks noGrp="1"/>
          </p:cNvSpPr>
          <p:nvPr>
            <p:ph type="dt" sz="half" idx="10"/>
          </p:nvPr>
        </p:nvSpPr>
        <p:spPr/>
        <p:txBody>
          <a:bodyPr/>
          <a:lstStyle/>
          <a:p>
            <a:fld id="{62A71DBD-C479-46DF-94A7-351AF4E58B53}" type="datetimeFigureOut">
              <a:rPr kumimoji="1" lang="ja-JP" altLang="en-US" smtClean="0"/>
              <a:t>2022/11/25</a:t>
            </a:fld>
            <a:endParaRPr kumimoji="1" lang="ja-JP" altLang="en-US"/>
          </a:p>
        </p:txBody>
      </p:sp>
      <p:sp>
        <p:nvSpPr>
          <p:cNvPr id="8" name="フッター プレースホルダー 7">
            <a:extLst>
              <a:ext uri="{FF2B5EF4-FFF2-40B4-BE49-F238E27FC236}">
                <a16:creationId xmlns:a16="http://schemas.microsoft.com/office/drawing/2014/main" id="{6DBF6B8F-6560-060C-896B-615CC9CD6EB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D41FCAA-6B0F-5BC1-FD17-4855205AF7A5}"/>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66583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E83D5-E06F-F063-959A-2DCBFF09194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4D9BE2F-80FB-3020-B98B-D23BECA60433}"/>
              </a:ext>
            </a:extLst>
          </p:cNvPr>
          <p:cNvSpPr>
            <a:spLocks noGrp="1"/>
          </p:cNvSpPr>
          <p:nvPr>
            <p:ph type="dt" sz="half" idx="10"/>
          </p:nvPr>
        </p:nvSpPr>
        <p:spPr/>
        <p:txBody>
          <a:bodyPr/>
          <a:lstStyle/>
          <a:p>
            <a:fld id="{62A71DBD-C479-46DF-94A7-351AF4E58B53}" type="datetimeFigureOut">
              <a:rPr kumimoji="1" lang="ja-JP" altLang="en-US" smtClean="0"/>
              <a:t>2022/11/25</a:t>
            </a:fld>
            <a:endParaRPr kumimoji="1" lang="ja-JP" altLang="en-US"/>
          </a:p>
        </p:txBody>
      </p:sp>
      <p:sp>
        <p:nvSpPr>
          <p:cNvPr id="4" name="フッター プレースホルダー 3">
            <a:extLst>
              <a:ext uri="{FF2B5EF4-FFF2-40B4-BE49-F238E27FC236}">
                <a16:creationId xmlns:a16="http://schemas.microsoft.com/office/drawing/2014/main" id="{ED31B88A-184C-0A25-94B0-FE73386B22E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0034E7E-5C27-EAD2-4744-9BA915B916D1}"/>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388532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91EE0CE-335C-F091-F812-36482A6FB686}"/>
              </a:ext>
            </a:extLst>
          </p:cNvPr>
          <p:cNvSpPr>
            <a:spLocks noGrp="1"/>
          </p:cNvSpPr>
          <p:nvPr>
            <p:ph type="dt" sz="half" idx="10"/>
          </p:nvPr>
        </p:nvSpPr>
        <p:spPr/>
        <p:txBody>
          <a:bodyPr/>
          <a:lstStyle/>
          <a:p>
            <a:fld id="{62A71DBD-C479-46DF-94A7-351AF4E58B53}" type="datetimeFigureOut">
              <a:rPr kumimoji="1" lang="ja-JP" altLang="en-US" smtClean="0"/>
              <a:t>2022/11/25</a:t>
            </a:fld>
            <a:endParaRPr kumimoji="1" lang="ja-JP" altLang="en-US"/>
          </a:p>
        </p:txBody>
      </p:sp>
      <p:sp>
        <p:nvSpPr>
          <p:cNvPr id="3" name="フッター プレースホルダー 2">
            <a:extLst>
              <a:ext uri="{FF2B5EF4-FFF2-40B4-BE49-F238E27FC236}">
                <a16:creationId xmlns:a16="http://schemas.microsoft.com/office/drawing/2014/main" id="{AC309E98-0661-6725-C712-C66C4CBA069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947262-AB24-1680-108D-8B08012205E2}"/>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0168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EB7CDC-12BA-7DEC-DE03-6C592D65296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16DB59-C510-460A-AF4B-F1C33974D9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9A05CCC-D4CE-905F-6448-CD07145FF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5DBBBB-B4B7-CECE-1844-2D56C4C28594}"/>
              </a:ext>
            </a:extLst>
          </p:cNvPr>
          <p:cNvSpPr>
            <a:spLocks noGrp="1"/>
          </p:cNvSpPr>
          <p:nvPr>
            <p:ph type="dt" sz="half" idx="10"/>
          </p:nvPr>
        </p:nvSpPr>
        <p:spPr/>
        <p:txBody>
          <a:bodyPr/>
          <a:lstStyle/>
          <a:p>
            <a:fld id="{62A71DBD-C479-46DF-94A7-351AF4E58B53}" type="datetimeFigureOut">
              <a:rPr kumimoji="1" lang="ja-JP" altLang="en-US" smtClean="0"/>
              <a:t>2022/11/25</a:t>
            </a:fld>
            <a:endParaRPr kumimoji="1" lang="ja-JP" altLang="en-US"/>
          </a:p>
        </p:txBody>
      </p:sp>
      <p:sp>
        <p:nvSpPr>
          <p:cNvPr id="6" name="フッター プレースホルダー 5">
            <a:extLst>
              <a:ext uri="{FF2B5EF4-FFF2-40B4-BE49-F238E27FC236}">
                <a16:creationId xmlns:a16="http://schemas.microsoft.com/office/drawing/2014/main" id="{37259441-E546-9BF7-C24E-32FE40F4A39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06DBC1A-CC36-C64F-7654-792D6E841F9A}"/>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77919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544CE2-7353-16F2-7E53-419860B9228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354C66A-E666-47D0-C0F6-412078589E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65E3263-C416-A1D7-1A57-02C701B03E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285A3F-3DC4-24C8-D092-A76622C674F1}"/>
              </a:ext>
            </a:extLst>
          </p:cNvPr>
          <p:cNvSpPr>
            <a:spLocks noGrp="1"/>
          </p:cNvSpPr>
          <p:nvPr>
            <p:ph type="dt" sz="half" idx="10"/>
          </p:nvPr>
        </p:nvSpPr>
        <p:spPr/>
        <p:txBody>
          <a:bodyPr/>
          <a:lstStyle/>
          <a:p>
            <a:fld id="{62A71DBD-C479-46DF-94A7-351AF4E58B53}" type="datetimeFigureOut">
              <a:rPr kumimoji="1" lang="ja-JP" altLang="en-US" smtClean="0"/>
              <a:t>2022/11/25</a:t>
            </a:fld>
            <a:endParaRPr kumimoji="1" lang="ja-JP" altLang="en-US"/>
          </a:p>
        </p:txBody>
      </p:sp>
      <p:sp>
        <p:nvSpPr>
          <p:cNvPr id="6" name="フッター プレースホルダー 5">
            <a:extLst>
              <a:ext uri="{FF2B5EF4-FFF2-40B4-BE49-F238E27FC236}">
                <a16:creationId xmlns:a16="http://schemas.microsoft.com/office/drawing/2014/main" id="{601915A2-86F0-7F3B-430F-FD287C7B4C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66347D-B794-4DFA-E81E-6272F164E0F6}"/>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59809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49036E6-77C6-5561-E562-53CA180F4C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93E798A-771D-841D-DEAA-50C373B404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6F9164-60E8-E065-6882-6CEBB404D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71DBD-C479-46DF-94A7-351AF4E58B53}" type="datetimeFigureOut">
              <a:rPr kumimoji="1" lang="ja-JP" altLang="en-US" smtClean="0"/>
              <a:t>2022/11/25</a:t>
            </a:fld>
            <a:endParaRPr kumimoji="1" lang="ja-JP" altLang="en-US"/>
          </a:p>
        </p:txBody>
      </p:sp>
      <p:sp>
        <p:nvSpPr>
          <p:cNvPr id="5" name="フッター プレースホルダー 4">
            <a:extLst>
              <a:ext uri="{FF2B5EF4-FFF2-40B4-BE49-F238E27FC236}">
                <a16:creationId xmlns:a16="http://schemas.microsoft.com/office/drawing/2014/main" id="{907C77A6-2E74-1D65-44C1-D5F7356031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241502E-B571-D774-C172-9BD8B1799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5938044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hyperlink" Target="http://www.google.co.jp/url?sa=i&amp;rct=j&amp;q=&amp;esrc=s&amp;source=images&amp;cd=&amp;cad=rja&amp;uact=8&amp;ved=0CAcQjRxqFQoTCNbmuOrajMkCFQPkpgodSFQMvw&amp;url=http%3A%2F%2Fwww.nairaland.com%2F2584255%2Ftop-remedies-internet-growth-nigeria&amp;psig=AFQjCNEN7SXfmo3VLPm-WjTi3g0DVLDqHA&amp;ust=1447480389176286" TargetMode="External"/><Relationship Id="rId7"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13" Type="http://schemas.openxmlformats.org/officeDocument/2006/relationships/image" Target="../media/image40.jpeg"/><Relationship Id="rId18" Type="http://schemas.openxmlformats.org/officeDocument/2006/relationships/image" Target="../media/image45.jpeg"/><Relationship Id="rId26" Type="http://schemas.openxmlformats.org/officeDocument/2006/relationships/image" Target="../media/image53.png"/><Relationship Id="rId3" Type="http://schemas.openxmlformats.org/officeDocument/2006/relationships/image" Target="../media/image30.jpeg"/><Relationship Id="rId21" Type="http://schemas.openxmlformats.org/officeDocument/2006/relationships/image" Target="../media/image48.jpeg"/><Relationship Id="rId7" Type="http://schemas.openxmlformats.org/officeDocument/2006/relationships/image" Target="../media/image34.jpeg"/><Relationship Id="rId12" Type="http://schemas.openxmlformats.org/officeDocument/2006/relationships/image" Target="../media/image39.jpeg"/><Relationship Id="rId17" Type="http://schemas.openxmlformats.org/officeDocument/2006/relationships/image" Target="../media/image44.jpeg"/><Relationship Id="rId25" Type="http://schemas.openxmlformats.org/officeDocument/2006/relationships/image" Target="../media/image52.jpeg"/><Relationship Id="rId33" Type="http://schemas.openxmlformats.org/officeDocument/2006/relationships/image" Target="../media/image60.jpeg"/><Relationship Id="rId2" Type="http://schemas.openxmlformats.org/officeDocument/2006/relationships/notesSlide" Target="../notesSlides/notesSlide3.xml"/><Relationship Id="rId16" Type="http://schemas.openxmlformats.org/officeDocument/2006/relationships/image" Target="../media/image43.jpeg"/><Relationship Id="rId20" Type="http://schemas.openxmlformats.org/officeDocument/2006/relationships/image" Target="../media/image47.jpeg"/><Relationship Id="rId29" Type="http://schemas.openxmlformats.org/officeDocument/2006/relationships/image" Target="../media/image56.png"/><Relationship Id="rId1" Type="http://schemas.openxmlformats.org/officeDocument/2006/relationships/slideLayout" Target="../slideLayouts/slideLayout12.xml"/><Relationship Id="rId6" Type="http://schemas.openxmlformats.org/officeDocument/2006/relationships/image" Target="../media/image33.jpeg"/><Relationship Id="rId11" Type="http://schemas.openxmlformats.org/officeDocument/2006/relationships/image" Target="../media/image38.jpeg"/><Relationship Id="rId24" Type="http://schemas.openxmlformats.org/officeDocument/2006/relationships/image" Target="../media/image51.png"/><Relationship Id="rId32" Type="http://schemas.openxmlformats.org/officeDocument/2006/relationships/image" Target="../media/image59.jpeg"/><Relationship Id="rId5" Type="http://schemas.openxmlformats.org/officeDocument/2006/relationships/image" Target="../media/image32.png"/><Relationship Id="rId15" Type="http://schemas.openxmlformats.org/officeDocument/2006/relationships/image" Target="../media/image42.jpeg"/><Relationship Id="rId23" Type="http://schemas.openxmlformats.org/officeDocument/2006/relationships/image" Target="../media/image50.jpeg"/><Relationship Id="rId28" Type="http://schemas.openxmlformats.org/officeDocument/2006/relationships/image" Target="../media/image55.jpeg"/><Relationship Id="rId10" Type="http://schemas.openxmlformats.org/officeDocument/2006/relationships/image" Target="../media/image37.jpeg"/><Relationship Id="rId19" Type="http://schemas.openxmlformats.org/officeDocument/2006/relationships/image" Target="../media/image46.jpeg"/><Relationship Id="rId31" Type="http://schemas.openxmlformats.org/officeDocument/2006/relationships/image" Target="../media/image58.jpe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41.jpeg"/><Relationship Id="rId22" Type="http://schemas.openxmlformats.org/officeDocument/2006/relationships/image" Target="../media/image49.png"/><Relationship Id="rId27" Type="http://schemas.openxmlformats.org/officeDocument/2006/relationships/image" Target="../media/image54.jpeg"/><Relationship Id="rId30" Type="http://schemas.openxmlformats.org/officeDocument/2006/relationships/image" Target="../media/image57.jpeg"/><Relationship Id="rId8" Type="http://schemas.openxmlformats.org/officeDocument/2006/relationships/image" Target="../media/image35.jpe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iarpa.gov/index.php/research-programs#pastresearch" TargetMode="Externa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91.jpeg"/><Relationship Id="rId5" Type="http://schemas.openxmlformats.org/officeDocument/2006/relationships/image" Target="../media/image90.png"/><Relationship Id="rId4"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hyperlink" Target="https://aspr.hhs.gov/" TargetMode="External"/><Relationship Id="rId2" Type="http://schemas.openxmlformats.org/officeDocument/2006/relationships/hyperlink" Target="https://medicalcountermeasures.gov/" TargetMode="Externa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hyperlink" Target="http://www.hhs.gov/"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95.jpeg"/></Relationships>
</file>

<file path=ppt/slides/_rels/slide29.xml.rels><?xml version="1.0" encoding="UTF-8" standalone="yes"?>
<Relationships xmlns="http://schemas.openxmlformats.org/package/2006/relationships"><Relationship Id="rId8" Type="http://schemas.openxmlformats.org/officeDocument/2006/relationships/hyperlink" Target="https://www.clinicaltrials.gov/" TargetMode="External"/><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hyperlink" Target="https://investors.biontech.de/static-files/85900972-a1ba-4701-9380-16d50ef6c71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18" Type="http://schemas.openxmlformats.org/officeDocument/2006/relationships/image" Target="../media/image116.png"/><Relationship Id="rId3" Type="http://schemas.openxmlformats.org/officeDocument/2006/relationships/image" Target="../media/image103.jpg"/><Relationship Id="rId21" Type="http://schemas.openxmlformats.org/officeDocument/2006/relationships/image" Target="../media/image119.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png"/><Relationship Id="rId2" Type="http://schemas.openxmlformats.org/officeDocument/2006/relationships/image" Target="../media/image102.jpg"/><Relationship Id="rId16" Type="http://schemas.openxmlformats.org/officeDocument/2006/relationships/image" Target="../media/image114.png"/><Relationship Id="rId20"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hyperlink" Target="http://documents1.worldbank.org/curated/en/323311493396993758/pdf/final-report.pdf" TargetMode="External"/><Relationship Id="rId15" Type="http://schemas.openxmlformats.org/officeDocument/2006/relationships/image" Target="../media/image113.png"/><Relationship Id="rId10" Type="http://schemas.openxmlformats.org/officeDocument/2006/relationships/image" Target="../media/image108.png"/><Relationship Id="rId19" Type="http://schemas.openxmlformats.org/officeDocument/2006/relationships/image" Target="../media/image117.png"/><Relationship Id="rId4" Type="http://schemas.openxmlformats.org/officeDocument/2006/relationships/hyperlink" Target="https://www.cdc.gov/drugresistance/pdf/ar-threats-2013-508.pdf" TargetMode="External"/><Relationship Id="rId9" Type="http://schemas.openxmlformats.org/officeDocument/2006/relationships/image" Target="../media/image107.png"/><Relationship Id="rId14" Type="http://schemas.openxmlformats.org/officeDocument/2006/relationships/image" Target="../media/image112.png"/><Relationship Id="rId22" Type="http://schemas.openxmlformats.org/officeDocument/2006/relationships/image" Target="../media/image1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whitehouse.gov/wp-content/uploads/2021/06/ARPA-H-Concept-Paper.pdf" TargetMode="External"/><Relationship Id="rId2" Type="http://schemas.openxmlformats.org/officeDocument/2006/relationships/hyperlink" Target="https://www.whitehouse.gov/wp-content/uploads/2021/09/093021-ARPA-H-Listening-Session-Summary_Final.pdf" TargetMode="External"/><Relationship Id="rId1" Type="http://schemas.openxmlformats.org/officeDocument/2006/relationships/slideLayout" Target="../slideLayouts/slideLayout1.xml"/><Relationship Id="rId5" Type="http://schemas.openxmlformats.org/officeDocument/2006/relationships/hyperlink" Target="https://www.whitehouse.gov/wp-content/uploads/2021/09/092921-ARPA-H-FAQ.pdf" TargetMode="External"/><Relationship Id="rId4" Type="http://schemas.openxmlformats.org/officeDocument/2006/relationships/hyperlink" Target="https://www.whitehouse.gov/wp-content/uploads/2021/06/ARPA-H-Fact-Sheet.pdf"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www.whitehouse.gov/briefing-room/statements-releases/2021/02/11/biden-harris-administration-launches-american-innovation-effort-to-create-jobs-and-tackle-the-climate-crisis/" TargetMode="External"/><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1"/>
            <a:ext cx="12192000" cy="6858000"/>
            <a:chOff x="0" y="-1"/>
            <a:chExt cx="8999539" cy="5400675"/>
          </a:xfrm>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no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0" y="-1"/>
              <a:ext cx="8999538" cy="5400675"/>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p:spPr>
        </p:pic>
        <p:sp>
          <p:nvSpPr>
            <p:cNvPr id="18" name="テキスト ボックス 17">
              <a:extLst>
                <a:ext uri="{FF2B5EF4-FFF2-40B4-BE49-F238E27FC236}">
                  <a16:creationId xmlns:a16="http://schemas.microsoft.com/office/drawing/2014/main" id="{596328A6-D1C4-46D6-A77D-781D3D061C17}"/>
                </a:ext>
              </a:extLst>
            </p:cNvPr>
            <p:cNvSpPr txBox="1"/>
            <p:nvPr/>
          </p:nvSpPr>
          <p:spPr>
            <a:xfrm>
              <a:off x="1" y="767921"/>
              <a:ext cx="8999538" cy="626638"/>
            </a:xfrm>
            <a:prstGeom prst="rect">
              <a:avLst/>
            </a:prstGeom>
            <a:noFill/>
          </p:spPr>
          <p:txBody>
            <a:bodyPr wrap="square" rtlCol="0">
              <a:spAutoFit/>
            </a:bodyPr>
            <a:lstStyle/>
            <a:p>
              <a:pPr algn="ctr"/>
              <a:r>
                <a:rPr lang="ja-JP" altLang="en-US" sz="4571"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1" y="1508126"/>
              <a:ext cx="8999537" cy="3304164"/>
            </a:xfrm>
            <a:prstGeom prst="rect">
              <a:avLst/>
            </a:prstGeom>
            <a:noFill/>
            <a:effectLst>
              <a:innerShdw blurRad="114300">
                <a:prstClr val="black"/>
              </a:innerShdw>
              <a:reflection blurRad="6350" stA="50000" endA="300" endPos="55500" dist="101600" dir="5400000" sy="-100000" algn="bl" rotWithShape="0"/>
            </a:effectLst>
          </p:spPr>
          <p:txBody>
            <a:bodyPr wrap="square" rtlCol="0">
              <a:spAutoFit/>
            </a:bodyPr>
            <a:lstStyle/>
            <a:p>
              <a:pPr algn="ctr"/>
              <a:r>
                <a:rPr lang="ja-JP" altLang="en-US" sz="6095" dirty="0">
                  <a:solidFill>
                    <a:schemeClr val="bg1"/>
                  </a:solidFill>
                  <a:latin typeface="HG丸ｺﾞｼｯｸM-PRO" panose="020F0600000000000000" pitchFamily="50" charset="-128"/>
                  <a:ea typeface="HG丸ｺﾞｼｯｸM-PRO" panose="020F0600000000000000" pitchFamily="50" charset="-128"/>
                </a:rPr>
                <a:t>第</a:t>
              </a:r>
              <a:r>
                <a:rPr lang="ja-JP" altLang="en-US" sz="6095" b="1" dirty="0">
                  <a:solidFill>
                    <a:schemeClr val="bg1"/>
                  </a:solidFill>
                  <a:latin typeface="HG丸ｺﾞｼｯｸM-PRO" panose="020F0600000000000000" pitchFamily="50" charset="-128"/>
                  <a:ea typeface="HG丸ｺﾞｼｯｸM-PRO" panose="020F0600000000000000" pitchFamily="50" charset="-128"/>
                </a:rPr>
                <a:t>７</a:t>
              </a:r>
              <a:r>
                <a:rPr lang="ja-JP" altLang="en-US" sz="6095" dirty="0">
                  <a:solidFill>
                    <a:schemeClr val="bg1"/>
                  </a:solidFill>
                  <a:latin typeface="HG丸ｺﾞｼｯｸM-PRO" panose="020F0600000000000000" pitchFamily="50" charset="-128"/>
                  <a:ea typeface="HG丸ｺﾞｼｯｸM-PRO" panose="020F0600000000000000" pitchFamily="50" charset="-128"/>
                </a:rPr>
                <a:t>回</a:t>
              </a:r>
              <a:endParaRPr lang="en-US" altLang="ja-JP" sz="6095" dirty="0">
                <a:solidFill>
                  <a:schemeClr val="bg1"/>
                </a:solidFill>
                <a:latin typeface="HG丸ｺﾞｼｯｸM-PRO" panose="020F0600000000000000" pitchFamily="50" charset="-128"/>
                <a:ea typeface="HG丸ｺﾞｼｯｸM-PRO" panose="020F0600000000000000" pitchFamily="50" charset="-128"/>
              </a:endParaRPr>
            </a:p>
            <a:p>
              <a:pPr algn="ctr"/>
              <a:r>
                <a:rPr lang="ja-JP" altLang="en-US" sz="10285" dirty="0">
                  <a:ln w="19050">
                    <a:solidFill>
                      <a:schemeClr val="bg1">
                        <a:lumMod val="95000"/>
                      </a:schemeClr>
                    </a:solidFill>
                  </a:ln>
                  <a:solidFill>
                    <a:srgbClr val="FFC000"/>
                  </a:solidFill>
                  <a:effectLst>
                    <a:outerShdw blurRad="38100" dist="38100" dir="2700000" algn="tl">
                      <a:srgbClr val="000000">
                        <a:alpha val="43137"/>
                      </a:srgbClr>
                    </a:outerShdw>
                  </a:effectLst>
                  <a:latin typeface="UD Digi Kyokasho NK-B" panose="02020700000000000000" pitchFamily="18" charset="-128"/>
                  <a:ea typeface="UD Digi Kyokasho NK-B" panose="02020700000000000000" pitchFamily="18" charset="-128"/>
                </a:rPr>
                <a:t>ラディカル</a:t>
              </a:r>
              <a:endParaRPr lang="en-US" altLang="ja-JP" sz="10285" dirty="0">
                <a:ln w="19050">
                  <a:solidFill>
                    <a:schemeClr val="bg1">
                      <a:lumMod val="95000"/>
                    </a:schemeClr>
                  </a:solidFill>
                </a:ln>
                <a:solidFill>
                  <a:srgbClr val="FFC000"/>
                </a:solidFill>
                <a:effectLst>
                  <a:outerShdw blurRad="38100" dist="38100" dir="2700000" algn="tl">
                    <a:srgbClr val="000000">
                      <a:alpha val="43137"/>
                    </a:srgbClr>
                  </a:outerShdw>
                </a:effectLst>
                <a:latin typeface="UD Digi Kyokasho NK-B" panose="02020700000000000000" pitchFamily="18" charset="-128"/>
                <a:ea typeface="UD Digi Kyokasho NK-B" panose="02020700000000000000" pitchFamily="18" charset="-128"/>
              </a:endParaRPr>
            </a:p>
            <a:p>
              <a:pPr algn="ctr"/>
              <a:r>
                <a:rPr lang="ja-JP" altLang="en-US" sz="10285" dirty="0">
                  <a:ln w="19050">
                    <a:solidFill>
                      <a:schemeClr val="bg1">
                        <a:lumMod val="95000"/>
                      </a:schemeClr>
                    </a:solidFill>
                  </a:ln>
                  <a:solidFill>
                    <a:srgbClr val="FFC000"/>
                  </a:solidFill>
                  <a:effectLst>
                    <a:outerShdw blurRad="38100" dist="38100" dir="2700000" algn="tl">
                      <a:srgbClr val="000000">
                        <a:alpha val="43137"/>
                      </a:srgbClr>
                    </a:outerShdw>
                  </a:effectLst>
                  <a:latin typeface="UD Digi Kyokasho NK-B" panose="02020700000000000000" pitchFamily="18" charset="-128"/>
                  <a:ea typeface="UD Digi Kyokasho NK-B" panose="02020700000000000000" pitchFamily="18" charset="-128"/>
                </a:rPr>
                <a:t>イノベーション組織</a:t>
              </a:r>
            </a:p>
          </p:txBody>
        </p:sp>
        <p:sp>
          <p:nvSpPr>
            <p:cNvPr id="20" name="テキスト ボックス 19">
              <a:extLst>
                <a:ext uri="{FF2B5EF4-FFF2-40B4-BE49-F238E27FC236}">
                  <a16:creationId xmlns:a16="http://schemas.microsoft.com/office/drawing/2014/main" id="{F35243D4-A2E1-4EE4-84FD-7A2F1AE6BF13}"/>
                </a:ext>
              </a:extLst>
            </p:cNvPr>
            <p:cNvSpPr txBox="1"/>
            <p:nvPr/>
          </p:nvSpPr>
          <p:spPr>
            <a:xfrm>
              <a:off x="1" y="4531650"/>
              <a:ext cx="8999537" cy="472731"/>
            </a:xfrm>
            <a:prstGeom prst="rect">
              <a:avLst/>
            </a:prstGeom>
            <a:noFill/>
            <a:ln>
              <a:noFill/>
            </a:ln>
          </p:spPr>
          <p:txBody>
            <a:bodyPr wrap="square" rtlCol="0">
              <a:spAutoFit/>
            </a:bodyPr>
            <a:lstStyle/>
            <a:p>
              <a:pPr algn="ctr"/>
              <a:r>
                <a:rPr lang="en-US" altLang="ja-JP" sz="3301" dirty="0">
                  <a:ln>
                    <a:solidFill>
                      <a:srgbClr val="FFFF00"/>
                    </a:solidFill>
                  </a:ln>
                  <a:solidFill>
                    <a:srgbClr val="00B0F0"/>
                  </a:solidFill>
                  <a:effectLst>
                    <a:outerShdw blurRad="38100" dist="38100" dir="2700000" algn="tl">
                      <a:srgbClr val="000000">
                        <a:alpha val="43137"/>
                      </a:srgbClr>
                    </a:outerShdw>
                  </a:effectLst>
                  <a:latin typeface="BIZ UDゴシック" panose="020B0400000000000000" pitchFamily="49" charset="-128"/>
                  <a:ea typeface="BIZ UDゴシック" panose="020B0400000000000000" pitchFamily="49" charset="-128"/>
                </a:rPr>
                <a:t>DARPA</a:t>
              </a:r>
              <a:r>
                <a:rPr lang="ja-JP" altLang="en-US" sz="3301">
                  <a:ln>
                    <a:solidFill>
                      <a:srgbClr val="FFFF00"/>
                    </a:solidFill>
                  </a:ln>
                  <a:solidFill>
                    <a:srgbClr val="00B0F0"/>
                  </a:solidFill>
                  <a:effectLst>
                    <a:outerShdw blurRad="38100" dist="38100" dir="2700000" algn="tl">
                      <a:srgbClr val="000000">
                        <a:alpha val="43137"/>
                      </a:srgbClr>
                    </a:outerShdw>
                  </a:effectLst>
                  <a:latin typeface="BIZ UDゴシック" panose="020B0400000000000000" pitchFamily="49" charset="-128"/>
                  <a:ea typeface="BIZ UDゴシック" panose="020B0400000000000000" pitchFamily="49" charset="-128"/>
                </a:rPr>
                <a:t>模倣組織の紹介</a:t>
              </a:r>
              <a:endParaRPr lang="ja-JP" altLang="en-US" sz="3301" dirty="0">
                <a:ln>
                  <a:solidFill>
                    <a:srgbClr val="FFFF00"/>
                  </a:solidFill>
                </a:ln>
                <a:solidFill>
                  <a:srgbClr val="00B0F0"/>
                </a:solidFill>
                <a:effectLst>
                  <a:outerShdw blurRad="38100" dist="38100" dir="2700000" algn="tl">
                    <a:srgbClr val="000000">
                      <a:alpha val="43137"/>
                    </a:srgbClr>
                  </a:outerShdw>
                </a:effectLst>
                <a:latin typeface="BIZ UDゴシック" panose="020B0400000000000000" pitchFamily="49" charset="-128"/>
                <a:ea typeface="BIZ UDゴシック" panose="020B0400000000000000" pitchFamily="49" charset="-128"/>
              </a:endParaRPr>
            </a:p>
          </p:txBody>
        </p:sp>
      </p:gr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descr="http://www.nairaland.com/attachments/2833327_internet3_jpeg9cec76723a59485ff8cc19f80be8ccf3">
            <a:hlinkClick r:id="rId3"/>
            <a:extLst>
              <a:ext uri="{FF2B5EF4-FFF2-40B4-BE49-F238E27FC236}">
                <a16:creationId xmlns:a16="http://schemas.microsoft.com/office/drawing/2014/main" id="{3874BDEF-CF0F-4307-8FAF-A7400B61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975" y="1087439"/>
            <a:ext cx="5089525" cy="293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itle 5">
            <a:extLst>
              <a:ext uri="{FF2B5EF4-FFF2-40B4-BE49-F238E27FC236}">
                <a16:creationId xmlns:a16="http://schemas.microsoft.com/office/drawing/2014/main" id="{300F4A60-1258-49AB-8E26-BB41C9B2353F}"/>
              </a:ext>
            </a:extLst>
          </p:cNvPr>
          <p:cNvSpPr txBox="1">
            <a:spLocks/>
          </p:cNvSpPr>
          <p:nvPr/>
        </p:nvSpPr>
        <p:spPr bwMode="auto">
          <a:xfrm>
            <a:off x="3036888" y="155575"/>
            <a:ext cx="7162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572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572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572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572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2800" dirty="0">
                <a:solidFill>
                  <a:srgbClr val="000000"/>
                </a:solidFill>
                <a:latin typeface="Arial Black" panose="020B0A04020102020204" pitchFamily="34" charset="0"/>
                <a:ea typeface="Meiryo UI" panose="020B0604030504040204" pitchFamily="50" charset="-128"/>
              </a:rPr>
              <a:t>DARPA</a:t>
            </a:r>
            <a:r>
              <a:rPr lang="ja-JP" altLang="en-US" sz="2400" dirty="0">
                <a:solidFill>
                  <a:srgbClr val="000000"/>
                </a:solidFill>
                <a:latin typeface="Arial Black" panose="020B0A04020102020204" pitchFamily="34" charset="0"/>
                <a:ea typeface="Meiryo UI" panose="020B0604030504040204" pitchFamily="50" charset="-128"/>
              </a:rPr>
              <a:t>発のイノベーション</a:t>
            </a:r>
            <a:endParaRPr lang="en-US" altLang="ja-JP" sz="2400" dirty="0">
              <a:solidFill>
                <a:srgbClr val="000000"/>
              </a:solidFill>
              <a:latin typeface="Arial Black" panose="020B0A04020102020204" pitchFamily="34" charset="0"/>
              <a:ea typeface="Meiryo UI" panose="020B0604030504040204" pitchFamily="50" charset="-128"/>
            </a:endParaRPr>
          </a:p>
        </p:txBody>
      </p:sp>
      <p:pic>
        <p:nvPicPr>
          <p:cNvPr id="11269" name="図 4">
            <a:extLst>
              <a:ext uri="{FF2B5EF4-FFF2-40B4-BE49-F238E27FC236}">
                <a16:creationId xmlns:a16="http://schemas.microsoft.com/office/drawing/2014/main" id="{F6E4D37A-76F1-4642-B2E5-220D8363909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13588" y="1196976"/>
            <a:ext cx="2881312"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正方形/長方形 5">
            <a:extLst>
              <a:ext uri="{FF2B5EF4-FFF2-40B4-BE49-F238E27FC236}">
                <a16:creationId xmlns:a16="http://schemas.microsoft.com/office/drawing/2014/main" id="{9073EDC5-9BF4-4FA1-8C9C-FE9EE0B24622}"/>
              </a:ext>
            </a:extLst>
          </p:cNvPr>
          <p:cNvSpPr>
            <a:spLocks noChangeArrowheads="1"/>
          </p:cNvSpPr>
          <p:nvPr/>
        </p:nvSpPr>
        <p:spPr bwMode="auto">
          <a:xfrm>
            <a:off x="7177088" y="4019551"/>
            <a:ext cx="27543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a:latin typeface="Meiryo UI" panose="020B0604030504040204" pitchFamily="50" charset="-128"/>
                <a:ea typeface="Meiryo UI" panose="020B0604030504040204" pitchFamily="50" charset="-128"/>
              </a:rPr>
              <a:t>（出典）</a:t>
            </a:r>
            <a:r>
              <a:rPr lang="en-US" altLang="ja-JP" sz="900">
                <a:latin typeface="Meiryo UI" panose="020B0604030504040204" pitchFamily="50" charset="-128"/>
                <a:ea typeface="Meiryo UI" panose="020B0604030504040204" pitchFamily="50" charset="-128"/>
              </a:rPr>
              <a:t>http://www8.garmin.com/aboutGPS/</a:t>
            </a:r>
            <a:endParaRPr lang="ja-JP" altLang="en-US" sz="900">
              <a:latin typeface="Meiryo UI" panose="020B0604030504040204" pitchFamily="50" charset="-128"/>
              <a:ea typeface="Meiryo UI" panose="020B0604030504040204" pitchFamily="50" charset="-128"/>
            </a:endParaRPr>
          </a:p>
        </p:txBody>
      </p:sp>
      <p:sp>
        <p:nvSpPr>
          <p:cNvPr id="11271" name="正方形/長方形 8">
            <a:extLst>
              <a:ext uri="{FF2B5EF4-FFF2-40B4-BE49-F238E27FC236}">
                <a16:creationId xmlns:a16="http://schemas.microsoft.com/office/drawing/2014/main" id="{535929F5-8D3E-4C06-871A-DE67A5C500E0}"/>
              </a:ext>
            </a:extLst>
          </p:cNvPr>
          <p:cNvSpPr>
            <a:spLocks noChangeArrowheads="1"/>
          </p:cNvSpPr>
          <p:nvPr/>
        </p:nvSpPr>
        <p:spPr bwMode="auto">
          <a:xfrm>
            <a:off x="7053263" y="909639"/>
            <a:ext cx="3003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400">
                <a:latin typeface="Meiryo UI" panose="020B0604030504040204" pitchFamily="50" charset="-128"/>
                <a:ea typeface="Meiryo UI" panose="020B0604030504040204" pitchFamily="50" charset="-128"/>
              </a:rPr>
              <a:t>Global Positioning System (GPS)</a:t>
            </a:r>
            <a:endParaRPr lang="ja-JP" altLang="en-US" sz="1400">
              <a:latin typeface="Meiryo UI" panose="020B0604030504040204" pitchFamily="50" charset="-128"/>
              <a:ea typeface="Meiryo UI" panose="020B0604030504040204" pitchFamily="50" charset="-128"/>
            </a:endParaRPr>
          </a:p>
        </p:txBody>
      </p:sp>
      <p:sp>
        <p:nvSpPr>
          <p:cNvPr id="11272" name="正方形/長方形 18">
            <a:extLst>
              <a:ext uri="{FF2B5EF4-FFF2-40B4-BE49-F238E27FC236}">
                <a16:creationId xmlns:a16="http://schemas.microsoft.com/office/drawing/2014/main" id="{2649E8F6-EE03-4818-9703-A65566CF286E}"/>
              </a:ext>
            </a:extLst>
          </p:cNvPr>
          <p:cNvSpPr>
            <a:spLocks noChangeArrowheads="1"/>
          </p:cNvSpPr>
          <p:nvPr/>
        </p:nvSpPr>
        <p:spPr bwMode="auto">
          <a:xfrm>
            <a:off x="2197100" y="909638"/>
            <a:ext cx="2605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400" dirty="0">
                <a:latin typeface="Meiryo UI" panose="020B0604030504040204" pitchFamily="50" charset="-128"/>
                <a:ea typeface="Meiryo UI" panose="020B0604030504040204" pitchFamily="50" charset="-128"/>
              </a:rPr>
              <a:t>インターネットの前身「</a:t>
            </a:r>
            <a:r>
              <a:rPr lang="en-US" altLang="ja-JP" sz="1400" dirty="0">
                <a:latin typeface="Meiryo UI" panose="020B0604030504040204" pitchFamily="50" charset="-128"/>
                <a:ea typeface="Meiryo UI" panose="020B0604030504040204" pitchFamily="50" charset="-128"/>
              </a:rPr>
              <a:t>ARPANET</a:t>
            </a:r>
            <a:r>
              <a:rPr lang="ja-JP" altLang="en-US" sz="1400" dirty="0">
                <a:latin typeface="Meiryo UI" panose="020B0604030504040204" pitchFamily="50" charset="-128"/>
                <a:ea typeface="Meiryo UI" panose="020B0604030504040204" pitchFamily="50" charset="-128"/>
              </a:rPr>
              <a:t>」</a:t>
            </a:r>
          </a:p>
        </p:txBody>
      </p:sp>
      <p:sp>
        <p:nvSpPr>
          <p:cNvPr id="11273" name="正方形/長方形 9">
            <a:extLst>
              <a:ext uri="{FF2B5EF4-FFF2-40B4-BE49-F238E27FC236}">
                <a16:creationId xmlns:a16="http://schemas.microsoft.com/office/drawing/2014/main" id="{93DE3795-C59D-4F31-B728-DFCA2DDC7039}"/>
              </a:ext>
            </a:extLst>
          </p:cNvPr>
          <p:cNvSpPr>
            <a:spLocks noChangeArrowheads="1"/>
          </p:cNvSpPr>
          <p:nvPr/>
        </p:nvSpPr>
        <p:spPr bwMode="auto">
          <a:xfrm>
            <a:off x="2135188" y="3821113"/>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a:latin typeface="Meiryo UI" panose="020B0604030504040204" pitchFamily="50" charset="-128"/>
                <a:ea typeface="Meiryo UI" panose="020B0604030504040204" pitchFamily="50" charset="-128"/>
              </a:rPr>
              <a:t>（出典）</a:t>
            </a:r>
            <a:endParaRPr lang="en-US" altLang="ja-JP" sz="900">
              <a:latin typeface="Meiryo UI" panose="020B0604030504040204" pitchFamily="50" charset="-128"/>
              <a:ea typeface="Meiryo UI" panose="020B0604030504040204" pitchFamily="50" charset="-128"/>
            </a:endParaRPr>
          </a:p>
          <a:p>
            <a:pPr>
              <a:spcBef>
                <a:spcPct val="0"/>
              </a:spcBef>
              <a:buFontTx/>
              <a:buNone/>
            </a:pPr>
            <a:r>
              <a:rPr lang="en-US" altLang="ja-JP" sz="900">
                <a:latin typeface="Meiryo UI" panose="020B0604030504040204" pitchFamily="50" charset="-128"/>
                <a:ea typeface="Meiryo UI" panose="020B0604030504040204" pitchFamily="50" charset="-128"/>
              </a:rPr>
              <a:t>http://www.nairaland.com/2584255/top-remedies-internet-growth-nigeria</a:t>
            </a:r>
            <a:endParaRPr lang="ja-JP" altLang="en-US" sz="900">
              <a:latin typeface="Meiryo UI" panose="020B0604030504040204" pitchFamily="50" charset="-128"/>
              <a:ea typeface="Meiryo UI" panose="020B0604030504040204" pitchFamily="50" charset="-128"/>
            </a:endParaRPr>
          </a:p>
        </p:txBody>
      </p:sp>
      <p:pic>
        <p:nvPicPr>
          <p:cNvPr id="11274" name="図 13">
            <a:extLst>
              <a:ext uri="{FF2B5EF4-FFF2-40B4-BE49-F238E27FC236}">
                <a16:creationId xmlns:a16="http://schemas.microsoft.com/office/drawing/2014/main" id="{0D26EED9-1F3A-49CF-93A6-6BEF492D70B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04887" y="4221162"/>
            <a:ext cx="4264025"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5" name="正方形/長方形 14">
            <a:extLst>
              <a:ext uri="{FF2B5EF4-FFF2-40B4-BE49-F238E27FC236}">
                <a16:creationId xmlns:a16="http://schemas.microsoft.com/office/drawing/2014/main" id="{86568589-5D17-4211-81DA-B31BF08E5300}"/>
              </a:ext>
            </a:extLst>
          </p:cNvPr>
          <p:cNvSpPr>
            <a:spLocks noChangeArrowheads="1"/>
          </p:cNvSpPr>
          <p:nvPr/>
        </p:nvSpPr>
        <p:spPr bwMode="auto">
          <a:xfrm>
            <a:off x="1115219" y="6638131"/>
            <a:ext cx="417671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http://www.lifehacker.jp/2011/10/111005iphone4ssiri.html</a:t>
            </a:r>
            <a:endParaRPr lang="ja-JP" altLang="en-US" sz="900" dirty="0">
              <a:latin typeface="Meiryo UI" panose="020B0604030504040204" pitchFamily="50" charset="-128"/>
              <a:ea typeface="Meiryo UI" panose="020B0604030504040204" pitchFamily="50" charset="-128"/>
            </a:endParaRPr>
          </a:p>
        </p:txBody>
      </p:sp>
      <p:pic>
        <p:nvPicPr>
          <p:cNvPr id="11276" name="図 15">
            <a:extLst>
              <a:ext uri="{FF2B5EF4-FFF2-40B4-BE49-F238E27FC236}">
                <a16:creationId xmlns:a16="http://schemas.microsoft.com/office/drawing/2014/main" id="{0480E80F-E8D2-4021-8E04-346B82C01B9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79650" y="4408488"/>
            <a:ext cx="857250"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図 17">
            <a:extLst>
              <a:ext uri="{FF2B5EF4-FFF2-40B4-BE49-F238E27FC236}">
                <a16:creationId xmlns:a16="http://schemas.microsoft.com/office/drawing/2014/main" id="{70B07A1A-DAA5-468D-B149-CCA8327A8DD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339466" y="4302902"/>
            <a:ext cx="3992562" cy="2191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8" name="正方形/長方形 20">
            <a:extLst>
              <a:ext uri="{FF2B5EF4-FFF2-40B4-BE49-F238E27FC236}">
                <a16:creationId xmlns:a16="http://schemas.microsoft.com/office/drawing/2014/main" id="{35B28260-CBDC-4ABA-9EBF-3961DB231707}"/>
              </a:ext>
            </a:extLst>
          </p:cNvPr>
          <p:cNvSpPr>
            <a:spLocks noChangeArrowheads="1"/>
          </p:cNvSpPr>
          <p:nvPr/>
        </p:nvSpPr>
        <p:spPr bwMode="auto">
          <a:xfrm>
            <a:off x="6618288" y="6432324"/>
            <a:ext cx="39925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dirty="0">
                <a:latin typeface="Meiryo UI" panose="020B0604030504040204" pitchFamily="50" charset="-128"/>
                <a:ea typeface="Meiryo UI" panose="020B0604030504040204" pitchFamily="50" charset="-128"/>
              </a:rPr>
              <a:t>（出典）</a:t>
            </a:r>
            <a:endParaRPr lang="en-US" altLang="ja-JP" sz="900" dirty="0">
              <a:latin typeface="Meiryo UI" panose="020B0604030504040204" pitchFamily="50" charset="-128"/>
              <a:ea typeface="Meiryo UI" panose="020B0604030504040204" pitchFamily="50" charset="-128"/>
            </a:endParaRPr>
          </a:p>
          <a:p>
            <a:pPr>
              <a:spcBef>
                <a:spcPct val="0"/>
              </a:spcBef>
              <a:buFontTx/>
              <a:buNone/>
            </a:pPr>
            <a:r>
              <a:rPr lang="en-US" altLang="ja-JP" sz="900" dirty="0">
                <a:latin typeface="Meiryo UI" panose="020B0604030504040204" pitchFamily="50" charset="-128"/>
                <a:ea typeface="Meiryo UI" panose="020B0604030504040204" pitchFamily="50" charset="-128"/>
              </a:rPr>
              <a:t>http://allabout.co.jp/1/226541/1/product/226541_colmun06.htm</a:t>
            </a:r>
            <a:endParaRPr lang="ja-JP" altLang="en-US" sz="900" dirty="0">
              <a:latin typeface="Meiryo UI" panose="020B0604030504040204" pitchFamily="50" charset="-128"/>
              <a:ea typeface="Meiryo UI" panose="020B0604030504040204" pitchFamily="50" charset="-12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5">
            <a:extLst>
              <a:ext uri="{FF2B5EF4-FFF2-40B4-BE49-F238E27FC236}">
                <a16:creationId xmlns:a16="http://schemas.microsoft.com/office/drawing/2014/main" id="{5EBA1CFD-25FC-4C93-A710-445CA9572214}"/>
              </a:ext>
            </a:extLst>
          </p:cNvPr>
          <p:cNvSpPr txBox="1">
            <a:spLocks/>
          </p:cNvSpPr>
          <p:nvPr/>
        </p:nvSpPr>
        <p:spPr bwMode="auto">
          <a:xfrm>
            <a:off x="3036888" y="155575"/>
            <a:ext cx="7162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572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572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572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572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2800" dirty="0">
                <a:solidFill>
                  <a:srgbClr val="000000"/>
                </a:solidFill>
                <a:latin typeface="Arial Black" panose="020B0A04020102020204" pitchFamily="34" charset="0"/>
                <a:ea typeface="Meiryo UI" panose="020B0604030504040204" pitchFamily="50" charset="-128"/>
              </a:rPr>
              <a:t>DARPA</a:t>
            </a:r>
            <a:r>
              <a:rPr lang="ja-JP" altLang="en-US" sz="2800" dirty="0">
                <a:solidFill>
                  <a:srgbClr val="000000"/>
                </a:solidFill>
                <a:latin typeface="Arial Black" panose="020B0A04020102020204" pitchFamily="34" charset="0"/>
                <a:ea typeface="Meiryo UI" panose="020B0604030504040204" pitchFamily="50" charset="-128"/>
              </a:rPr>
              <a:t>　兵器開発の変遷</a:t>
            </a:r>
            <a:endParaRPr lang="en-US" altLang="ja-JP" sz="2400" dirty="0">
              <a:solidFill>
                <a:srgbClr val="000000"/>
              </a:solidFill>
              <a:latin typeface="Arial Black" panose="020B0A04020102020204" pitchFamily="34" charset="0"/>
              <a:ea typeface="Meiryo UI" panose="020B0604030504040204" pitchFamily="50" charset="-128"/>
            </a:endParaRPr>
          </a:p>
        </p:txBody>
      </p:sp>
      <p:sp>
        <p:nvSpPr>
          <p:cNvPr id="13315" name="object 9">
            <a:extLst>
              <a:ext uri="{FF2B5EF4-FFF2-40B4-BE49-F238E27FC236}">
                <a16:creationId xmlns:a16="http://schemas.microsoft.com/office/drawing/2014/main" id="{EB17179F-0D93-4A0B-B5F8-2A24C2228830}"/>
              </a:ext>
            </a:extLst>
          </p:cNvPr>
          <p:cNvSpPr>
            <a:spLocks noChangeArrowheads="1"/>
          </p:cNvSpPr>
          <p:nvPr/>
        </p:nvSpPr>
        <p:spPr bwMode="auto">
          <a:xfrm>
            <a:off x="7877175" y="1165225"/>
            <a:ext cx="933450" cy="844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16" name="object 10">
            <a:extLst>
              <a:ext uri="{FF2B5EF4-FFF2-40B4-BE49-F238E27FC236}">
                <a16:creationId xmlns:a16="http://schemas.microsoft.com/office/drawing/2014/main" id="{A13619DC-DEF9-4619-B89B-766B97BA34D9}"/>
              </a:ext>
            </a:extLst>
          </p:cNvPr>
          <p:cNvSpPr>
            <a:spLocks noChangeArrowheads="1"/>
          </p:cNvSpPr>
          <p:nvPr/>
        </p:nvSpPr>
        <p:spPr bwMode="auto">
          <a:xfrm>
            <a:off x="9551989" y="1176338"/>
            <a:ext cx="1081087" cy="86201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17" name="object 11">
            <a:extLst>
              <a:ext uri="{FF2B5EF4-FFF2-40B4-BE49-F238E27FC236}">
                <a16:creationId xmlns:a16="http://schemas.microsoft.com/office/drawing/2014/main" id="{DC6CD78C-7B2B-451D-91CB-36BA8D338096}"/>
              </a:ext>
            </a:extLst>
          </p:cNvPr>
          <p:cNvSpPr>
            <a:spLocks noChangeArrowheads="1"/>
          </p:cNvSpPr>
          <p:nvPr/>
        </p:nvSpPr>
        <p:spPr bwMode="auto">
          <a:xfrm>
            <a:off x="6219825" y="4270376"/>
            <a:ext cx="1079500" cy="76041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18" name="object 13">
            <a:extLst>
              <a:ext uri="{FF2B5EF4-FFF2-40B4-BE49-F238E27FC236}">
                <a16:creationId xmlns:a16="http://schemas.microsoft.com/office/drawing/2014/main" id="{66B642C0-618C-49D4-8512-2F5D63CF9FC5}"/>
              </a:ext>
            </a:extLst>
          </p:cNvPr>
          <p:cNvSpPr>
            <a:spLocks noChangeArrowheads="1"/>
          </p:cNvSpPr>
          <p:nvPr/>
        </p:nvSpPr>
        <p:spPr bwMode="auto">
          <a:xfrm>
            <a:off x="2487613" y="1174751"/>
            <a:ext cx="1096962" cy="8159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19" name="object 14">
            <a:extLst>
              <a:ext uri="{FF2B5EF4-FFF2-40B4-BE49-F238E27FC236}">
                <a16:creationId xmlns:a16="http://schemas.microsoft.com/office/drawing/2014/main" id="{47D6E67F-1F36-4645-BB06-B8C972C853F5}"/>
              </a:ext>
            </a:extLst>
          </p:cNvPr>
          <p:cNvSpPr>
            <a:spLocks noChangeArrowheads="1"/>
          </p:cNvSpPr>
          <p:nvPr/>
        </p:nvSpPr>
        <p:spPr bwMode="auto">
          <a:xfrm>
            <a:off x="5705476" y="1174751"/>
            <a:ext cx="1108075" cy="81597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20" name="object 15">
            <a:extLst>
              <a:ext uri="{FF2B5EF4-FFF2-40B4-BE49-F238E27FC236}">
                <a16:creationId xmlns:a16="http://schemas.microsoft.com/office/drawing/2014/main" id="{1965B81B-01E0-442B-B3FD-C39F10A93936}"/>
              </a:ext>
            </a:extLst>
          </p:cNvPr>
          <p:cNvSpPr>
            <a:spLocks noChangeArrowheads="1"/>
          </p:cNvSpPr>
          <p:nvPr/>
        </p:nvSpPr>
        <p:spPr bwMode="auto">
          <a:xfrm>
            <a:off x="1543050" y="1174751"/>
            <a:ext cx="941388" cy="576263"/>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21" name="object 16">
            <a:extLst>
              <a:ext uri="{FF2B5EF4-FFF2-40B4-BE49-F238E27FC236}">
                <a16:creationId xmlns:a16="http://schemas.microsoft.com/office/drawing/2014/main" id="{1E8ADDF9-30E6-43D6-A7BF-44D6D53795E7}"/>
              </a:ext>
            </a:extLst>
          </p:cNvPr>
          <p:cNvSpPr>
            <a:spLocks noChangeArrowheads="1"/>
          </p:cNvSpPr>
          <p:nvPr/>
        </p:nvSpPr>
        <p:spPr bwMode="auto">
          <a:xfrm>
            <a:off x="3624263" y="1174751"/>
            <a:ext cx="1054100" cy="815975"/>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22" name="object 17">
            <a:extLst>
              <a:ext uri="{FF2B5EF4-FFF2-40B4-BE49-F238E27FC236}">
                <a16:creationId xmlns:a16="http://schemas.microsoft.com/office/drawing/2014/main" id="{A4F058D4-8532-478A-9327-F72BCF6E61B8}"/>
              </a:ext>
            </a:extLst>
          </p:cNvPr>
          <p:cNvSpPr>
            <a:spLocks noChangeArrowheads="1"/>
          </p:cNvSpPr>
          <p:nvPr/>
        </p:nvSpPr>
        <p:spPr bwMode="auto">
          <a:xfrm>
            <a:off x="6832600" y="1174751"/>
            <a:ext cx="1022350" cy="80327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22" name="object 18">
            <a:extLst>
              <a:ext uri="{FF2B5EF4-FFF2-40B4-BE49-F238E27FC236}">
                <a16:creationId xmlns:a16="http://schemas.microsoft.com/office/drawing/2014/main" id="{D3833B2A-C819-478C-95A2-6A5BC2C9D726}"/>
              </a:ext>
            </a:extLst>
          </p:cNvPr>
          <p:cNvSpPr txBox="1"/>
          <p:nvPr/>
        </p:nvSpPr>
        <p:spPr>
          <a:xfrm>
            <a:off x="5786438" y="1825626"/>
            <a:ext cx="984250" cy="371475"/>
          </a:xfrm>
          <a:prstGeom prst="rect">
            <a:avLst/>
          </a:prstGeom>
        </p:spPr>
        <p:txBody>
          <a:bodyPr lIns="0" tIns="0" rIns="0" bIns="0">
            <a:spAutoFit/>
          </a:bodyPr>
          <a:lstStyle/>
          <a:p>
            <a:pPr marL="615315">
              <a:defRPr/>
            </a:pPr>
            <a:r>
              <a:rPr sz="1100" b="1" spc="-5" dirty="0">
                <a:solidFill>
                  <a:srgbClr val="FFFFFF"/>
                </a:solidFill>
                <a:latin typeface="Tahoma"/>
                <a:cs typeface="Tahoma"/>
              </a:rPr>
              <a:t>2003</a:t>
            </a:r>
            <a:endParaRPr sz="1100" dirty="0">
              <a:latin typeface="Tahoma"/>
              <a:cs typeface="Tahoma"/>
            </a:endParaRPr>
          </a:p>
          <a:p>
            <a:pPr marL="12700" algn="ctr">
              <a:spcBef>
                <a:spcPts val="325"/>
              </a:spcBef>
              <a:defRPr/>
            </a:pPr>
            <a:r>
              <a:rPr sz="1000" spc="-5" dirty="0">
                <a:latin typeface="Tahoma"/>
                <a:cs typeface="Tahoma"/>
              </a:rPr>
              <a:t>Boomerang</a:t>
            </a:r>
            <a:endParaRPr sz="1000" dirty="0">
              <a:latin typeface="Tahoma"/>
              <a:cs typeface="Tahoma"/>
            </a:endParaRPr>
          </a:p>
        </p:txBody>
      </p:sp>
      <p:sp>
        <p:nvSpPr>
          <p:cNvPr id="23" name="object 19">
            <a:extLst>
              <a:ext uri="{FF2B5EF4-FFF2-40B4-BE49-F238E27FC236}">
                <a16:creationId xmlns:a16="http://schemas.microsoft.com/office/drawing/2014/main" id="{BEE0AB83-C279-4F15-9FA2-1D6B0CC0273C}"/>
              </a:ext>
            </a:extLst>
          </p:cNvPr>
          <p:cNvSpPr txBox="1"/>
          <p:nvPr/>
        </p:nvSpPr>
        <p:spPr>
          <a:xfrm>
            <a:off x="1593851" y="2035176"/>
            <a:ext cx="822325" cy="314325"/>
          </a:xfrm>
          <a:prstGeom prst="rect">
            <a:avLst/>
          </a:prstGeom>
        </p:spPr>
        <p:txBody>
          <a:bodyPr lIns="0" tIns="0" rIns="0" bIns="0">
            <a:spAutoFit/>
          </a:bodyPr>
          <a:lstStyle/>
          <a:p>
            <a:pPr marL="12700" algn="ctr">
              <a:defRPr/>
            </a:pPr>
            <a:r>
              <a:rPr sz="1000" dirty="0">
                <a:latin typeface="Tahoma"/>
                <a:cs typeface="Tahoma"/>
              </a:rPr>
              <a:t>M16</a:t>
            </a:r>
          </a:p>
          <a:p>
            <a:pPr marL="12700" algn="ctr">
              <a:defRPr/>
            </a:pPr>
            <a:r>
              <a:rPr sz="1000" dirty="0">
                <a:latin typeface="Tahoma"/>
                <a:cs typeface="Tahoma"/>
              </a:rPr>
              <a:t>(Project</a:t>
            </a:r>
            <a:r>
              <a:rPr sz="1000" spc="-95" dirty="0">
                <a:latin typeface="Tahoma"/>
                <a:cs typeface="Tahoma"/>
              </a:rPr>
              <a:t> </a:t>
            </a:r>
            <a:r>
              <a:rPr sz="1000" dirty="0">
                <a:latin typeface="Tahoma"/>
                <a:cs typeface="Tahoma"/>
              </a:rPr>
              <a:t>Agile)</a:t>
            </a:r>
          </a:p>
        </p:txBody>
      </p:sp>
      <p:sp>
        <p:nvSpPr>
          <p:cNvPr id="13325" name="object 20">
            <a:extLst>
              <a:ext uri="{FF2B5EF4-FFF2-40B4-BE49-F238E27FC236}">
                <a16:creationId xmlns:a16="http://schemas.microsoft.com/office/drawing/2014/main" id="{97B6D96A-60A9-4E0F-9C65-27138C9269DC}"/>
              </a:ext>
            </a:extLst>
          </p:cNvPr>
          <p:cNvSpPr txBox="1">
            <a:spLocks noChangeArrowheads="1"/>
          </p:cNvSpPr>
          <p:nvPr/>
        </p:nvSpPr>
        <p:spPr bwMode="auto">
          <a:xfrm>
            <a:off x="3678239" y="1825626"/>
            <a:ext cx="9937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95313">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100" b="1">
                <a:solidFill>
                  <a:srgbClr val="FFFFFF"/>
                </a:solidFill>
                <a:latin typeface="Tahoma" panose="020B0604030504040204" pitchFamily="34" charset="0"/>
                <a:cs typeface="Tahoma" panose="020B0604030504040204" pitchFamily="34" charset="0"/>
              </a:rPr>
              <a:t>1982</a:t>
            </a:r>
            <a:endParaRPr lang="ja-JP" altLang="ja-JP" sz="1100">
              <a:latin typeface="Tahoma" panose="020B0604030504040204" pitchFamily="34" charset="0"/>
              <a:cs typeface="Tahoma" panose="020B0604030504040204" pitchFamily="34" charset="0"/>
            </a:endParaRPr>
          </a:p>
        </p:txBody>
      </p:sp>
      <p:sp>
        <p:nvSpPr>
          <p:cNvPr id="13326" name="object 21">
            <a:extLst>
              <a:ext uri="{FF2B5EF4-FFF2-40B4-BE49-F238E27FC236}">
                <a16:creationId xmlns:a16="http://schemas.microsoft.com/office/drawing/2014/main" id="{3B0B99BE-41F4-4B0A-8C56-26D45AAF2E55}"/>
              </a:ext>
            </a:extLst>
          </p:cNvPr>
          <p:cNvSpPr txBox="1">
            <a:spLocks noChangeArrowheads="1"/>
          </p:cNvSpPr>
          <p:nvPr/>
        </p:nvSpPr>
        <p:spPr bwMode="auto">
          <a:xfrm>
            <a:off x="4810125" y="2035175"/>
            <a:ext cx="3365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000">
                <a:latin typeface="Tahoma" panose="020B0604030504040204" pitchFamily="34" charset="0"/>
                <a:cs typeface="Tahoma" panose="020B0604030504040204" pitchFamily="34" charset="0"/>
              </a:rPr>
              <a:t>Talon</a:t>
            </a:r>
          </a:p>
        </p:txBody>
      </p:sp>
      <p:sp>
        <p:nvSpPr>
          <p:cNvPr id="26" name="object 22">
            <a:extLst>
              <a:ext uri="{FF2B5EF4-FFF2-40B4-BE49-F238E27FC236}">
                <a16:creationId xmlns:a16="http://schemas.microsoft.com/office/drawing/2014/main" id="{6C7996D5-4C9E-420F-B976-BA48E82EBD65}"/>
              </a:ext>
            </a:extLst>
          </p:cNvPr>
          <p:cNvSpPr txBox="1"/>
          <p:nvPr/>
        </p:nvSpPr>
        <p:spPr>
          <a:xfrm>
            <a:off x="6970714" y="1825626"/>
            <a:ext cx="769937" cy="371475"/>
          </a:xfrm>
          <a:prstGeom prst="rect">
            <a:avLst/>
          </a:prstGeom>
        </p:spPr>
        <p:txBody>
          <a:bodyPr lIns="0" tIns="0" rIns="0" bIns="0">
            <a:spAutoFit/>
          </a:bodyPr>
          <a:lstStyle/>
          <a:p>
            <a:pPr marL="399415">
              <a:defRPr/>
            </a:pPr>
            <a:r>
              <a:rPr sz="1100" b="1" spc="-5" dirty="0">
                <a:latin typeface="Tahoma"/>
                <a:cs typeface="Tahoma"/>
              </a:rPr>
              <a:t>2003</a:t>
            </a:r>
            <a:endParaRPr sz="1100" dirty="0">
              <a:latin typeface="Tahoma"/>
              <a:cs typeface="Tahoma"/>
            </a:endParaRPr>
          </a:p>
          <a:p>
            <a:pPr marL="12700" algn="ctr">
              <a:spcBef>
                <a:spcPts val="325"/>
              </a:spcBef>
              <a:defRPr/>
            </a:pPr>
            <a:r>
              <a:rPr sz="1000" spc="-5" dirty="0">
                <a:latin typeface="Tahoma"/>
                <a:cs typeface="Tahoma"/>
              </a:rPr>
              <a:t>Netfires</a:t>
            </a:r>
            <a:endParaRPr sz="1000" dirty="0">
              <a:latin typeface="Tahoma"/>
              <a:cs typeface="Tahoma"/>
            </a:endParaRPr>
          </a:p>
        </p:txBody>
      </p:sp>
      <p:sp>
        <p:nvSpPr>
          <p:cNvPr id="27" name="object 23">
            <a:extLst>
              <a:ext uri="{FF2B5EF4-FFF2-40B4-BE49-F238E27FC236}">
                <a16:creationId xmlns:a16="http://schemas.microsoft.com/office/drawing/2014/main" id="{BFC58B6C-FCE3-46A6-AC94-71EC81F1D4EB}"/>
              </a:ext>
            </a:extLst>
          </p:cNvPr>
          <p:cNvSpPr txBox="1"/>
          <p:nvPr/>
        </p:nvSpPr>
        <p:spPr>
          <a:xfrm>
            <a:off x="1909764" y="1825626"/>
            <a:ext cx="382587" cy="169277"/>
          </a:xfrm>
          <a:prstGeom prst="rect">
            <a:avLst/>
          </a:prstGeom>
        </p:spPr>
        <p:txBody>
          <a:bodyPr lIns="0" tIns="0" rIns="0" bIns="0">
            <a:spAutoFit/>
          </a:bodyPr>
          <a:lstStyle/>
          <a:p>
            <a:pPr marL="12700">
              <a:defRPr/>
            </a:pPr>
            <a:r>
              <a:rPr sz="1100" b="1" spc="-5" dirty="0">
                <a:latin typeface="Tahoma"/>
                <a:cs typeface="Tahoma"/>
              </a:rPr>
              <a:t>1967</a:t>
            </a:r>
            <a:endParaRPr sz="1100">
              <a:latin typeface="Tahoma"/>
              <a:cs typeface="Tahoma"/>
            </a:endParaRPr>
          </a:p>
        </p:txBody>
      </p:sp>
      <p:sp>
        <p:nvSpPr>
          <p:cNvPr id="28" name="object 24">
            <a:extLst>
              <a:ext uri="{FF2B5EF4-FFF2-40B4-BE49-F238E27FC236}">
                <a16:creationId xmlns:a16="http://schemas.microsoft.com/office/drawing/2014/main" id="{0D41A3EE-39BB-49FA-BE3D-801B3A0C18CB}"/>
              </a:ext>
            </a:extLst>
          </p:cNvPr>
          <p:cNvSpPr txBox="1"/>
          <p:nvPr/>
        </p:nvSpPr>
        <p:spPr>
          <a:xfrm>
            <a:off x="2540000" y="1825626"/>
            <a:ext cx="979488" cy="371475"/>
          </a:xfrm>
          <a:prstGeom prst="rect">
            <a:avLst/>
          </a:prstGeom>
        </p:spPr>
        <p:txBody>
          <a:bodyPr lIns="0" tIns="0" rIns="0" bIns="0">
            <a:spAutoFit/>
          </a:bodyPr>
          <a:lstStyle/>
          <a:p>
            <a:pPr marL="608330">
              <a:defRPr/>
            </a:pPr>
            <a:r>
              <a:rPr sz="1100" b="1" spc="-5" dirty="0">
                <a:solidFill>
                  <a:srgbClr val="FFFFFF"/>
                </a:solidFill>
                <a:latin typeface="Tahoma"/>
                <a:cs typeface="Tahoma"/>
              </a:rPr>
              <a:t>1978</a:t>
            </a:r>
            <a:endParaRPr sz="1100" dirty="0">
              <a:latin typeface="Tahoma"/>
              <a:cs typeface="Tahoma"/>
            </a:endParaRPr>
          </a:p>
          <a:p>
            <a:pPr marL="12700">
              <a:spcBef>
                <a:spcPts val="325"/>
              </a:spcBef>
              <a:defRPr/>
            </a:pPr>
            <a:r>
              <a:rPr sz="1000" dirty="0">
                <a:latin typeface="Tahoma"/>
                <a:cs typeface="Tahoma"/>
              </a:rPr>
              <a:t>Tank</a:t>
            </a:r>
            <a:r>
              <a:rPr sz="1000" spc="-60" dirty="0">
                <a:latin typeface="Tahoma"/>
                <a:cs typeface="Tahoma"/>
              </a:rPr>
              <a:t> </a:t>
            </a:r>
            <a:r>
              <a:rPr sz="1000" spc="-5" dirty="0">
                <a:latin typeface="Tahoma"/>
                <a:cs typeface="Tahoma"/>
              </a:rPr>
              <a:t>Breaker</a:t>
            </a:r>
            <a:endParaRPr sz="1000" dirty="0">
              <a:latin typeface="Tahoma"/>
              <a:cs typeface="Tahoma"/>
            </a:endParaRPr>
          </a:p>
        </p:txBody>
      </p:sp>
      <p:sp>
        <p:nvSpPr>
          <p:cNvPr id="29" name="object 25">
            <a:extLst>
              <a:ext uri="{FF2B5EF4-FFF2-40B4-BE49-F238E27FC236}">
                <a16:creationId xmlns:a16="http://schemas.microsoft.com/office/drawing/2014/main" id="{6CBC26FA-F920-4F46-8134-DDC404F67973}"/>
              </a:ext>
            </a:extLst>
          </p:cNvPr>
          <p:cNvSpPr txBox="1"/>
          <p:nvPr/>
        </p:nvSpPr>
        <p:spPr>
          <a:xfrm>
            <a:off x="1611313" y="981075"/>
            <a:ext cx="1274762" cy="190500"/>
          </a:xfrm>
          <a:prstGeom prst="rect">
            <a:avLst/>
          </a:prstGeom>
        </p:spPr>
        <p:txBody>
          <a:bodyPr lIns="0" tIns="0" rIns="0" bIns="0">
            <a:spAutoFit/>
          </a:bodyPr>
          <a:lstStyle/>
          <a:p>
            <a:pPr marL="12700">
              <a:defRPr/>
            </a:pPr>
            <a:r>
              <a:rPr sz="1200" b="1" spc="-5" dirty="0">
                <a:latin typeface="Tahoma"/>
                <a:cs typeface="Tahoma"/>
              </a:rPr>
              <a:t>Ground</a:t>
            </a:r>
            <a:r>
              <a:rPr sz="1200" b="1" spc="-85" dirty="0">
                <a:latin typeface="Tahoma"/>
                <a:cs typeface="Tahoma"/>
              </a:rPr>
              <a:t> </a:t>
            </a:r>
            <a:r>
              <a:rPr sz="1200" b="1" dirty="0">
                <a:latin typeface="Tahoma"/>
                <a:cs typeface="Tahoma"/>
              </a:rPr>
              <a:t>Systems</a:t>
            </a:r>
            <a:endParaRPr sz="1200">
              <a:latin typeface="Tahoma"/>
              <a:cs typeface="Tahoma"/>
            </a:endParaRPr>
          </a:p>
        </p:txBody>
      </p:sp>
      <p:sp>
        <p:nvSpPr>
          <p:cNvPr id="13331" name="object 26">
            <a:extLst>
              <a:ext uri="{FF2B5EF4-FFF2-40B4-BE49-F238E27FC236}">
                <a16:creationId xmlns:a16="http://schemas.microsoft.com/office/drawing/2014/main" id="{10791023-4616-4EF9-8122-2A89FAE06E83}"/>
              </a:ext>
            </a:extLst>
          </p:cNvPr>
          <p:cNvSpPr>
            <a:spLocks noChangeArrowheads="1"/>
          </p:cNvSpPr>
          <p:nvPr/>
        </p:nvSpPr>
        <p:spPr bwMode="auto">
          <a:xfrm>
            <a:off x="3332163" y="2797176"/>
            <a:ext cx="1428750" cy="925513"/>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31" name="object 27">
            <a:extLst>
              <a:ext uri="{FF2B5EF4-FFF2-40B4-BE49-F238E27FC236}">
                <a16:creationId xmlns:a16="http://schemas.microsoft.com/office/drawing/2014/main" id="{BE41D85B-6FE3-4FD1-BC6F-4E68FB5EB80E}"/>
              </a:ext>
            </a:extLst>
          </p:cNvPr>
          <p:cNvSpPr txBox="1"/>
          <p:nvPr/>
        </p:nvSpPr>
        <p:spPr>
          <a:xfrm>
            <a:off x="3409951" y="3536951"/>
            <a:ext cx="1065213" cy="365125"/>
          </a:xfrm>
          <a:prstGeom prst="rect">
            <a:avLst/>
          </a:prstGeom>
        </p:spPr>
        <p:txBody>
          <a:bodyPr lIns="0" tIns="0" rIns="0" bIns="0">
            <a:spAutoFit/>
          </a:bodyPr>
          <a:lstStyle/>
          <a:p>
            <a:pPr marL="694055">
              <a:defRPr/>
            </a:pPr>
            <a:r>
              <a:rPr sz="1100" b="1" spc="-5" dirty="0">
                <a:solidFill>
                  <a:srgbClr val="FFFFFF"/>
                </a:solidFill>
                <a:latin typeface="Tahoma"/>
                <a:cs typeface="Tahoma"/>
              </a:rPr>
              <a:t>1984</a:t>
            </a:r>
            <a:endParaRPr sz="1100">
              <a:latin typeface="Tahoma"/>
              <a:cs typeface="Tahoma"/>
            </a:endParaRPr>
          </a:p>
          <a:p>
            <a:pPr marL="12700">
              <a:spcBef>
                <a:spcPts val="275"/>
              </a:spcBef>
              <a:defRPr/>
            </a:pPr>
            <a:r>
              <a:rPr sz="1000" dirty="0">
                <a:latin typeface="Tahoma"/>
                <a:cs typeface="Tahoma"/>
              </a:rPr>
              <a:t>Sea</a:t>
            </a:r>
            <a:r>
              <a:rPr sz="1000" spc="-95" dirty="0">
                <a:latin typeface="Tahoma"/>
                <a:cs typeface="Tahoma"/>
              </a:rPr>
              <a:t> </a:t>
            </a:r>
            <a:r>
              <a:rPr sz="1000" dirty="0">
                <a:latin typeface="Tahoma"/>
                <a:cs typeface="Tahoma"/>
              </a:rPr>
              <a:t>Shadow</a:t>
            </a:r>
            <a:endParaRPr sz="1000">
              <a:latin typeface="Tahoma"/>
              <a:cs typeface="Tahoma"/>
            </a:endParaRPr>
          </a:p>
        </p:txBody>
      </p:sp>
      <p:sp>
        <p:nvSpPr>
          <p:cNvPr id="13333" name="object 28">
            <a:extLst>
              <a:ext uri="{FF2B5EF4-FFF2-40B4-BE49-F238E27FC236}">
                <a16:creationId xmlns:a16="http://schemas.microsoft.com/office/drawing/2014/main" id="{A2DD0152-2972-405C-9D0A-FBD7BD00D95A}"/>
              </a:ext>
            </a:extLst>
          </p:cNvPr>
          <p:cNvSpPr>
            <a:spLocks noChangeArrowheads="1"/>
          </p:cNvSpPr>
          <p:nvPr/>
        </p:nvSpPr>
        <p:spPr bwMode="auto">
          <a:xfrm>
            <a:off x="1804989" y="2941638"/>
            <a:ext cx="1292225" cy="781050"/>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33" name="object 29">
            <a:extLst>
              <a:ext uri="{FF2B5EF4-FFF2-40B4-BE49-F238E27FC236}">
                <a16:creationId xmlns:a16="http://schemas.microsoft.com/office/drawing/2014/main" id="{151E2788-29B4-4CDC-BA28-70510ACC358C}"/>
              </a:ext>
            </a:extLst>
          </p:cNvPr>
          <p:cNvSpPr txBox="1"/>
          <p:nvPr/>
        </p:nvSpPr>
        <p:spPr>
          <a:xfrm>
            <a:off x="2674939" y="3536951"/>
            <a:ext cx="382587" cy="169277"/>
          </a:xfrm>
          <a:prstGeom prst="rect">
            <a:avLst/>
          </a:prstGeom>
        </p:spPr>
        <p:txBody>
          <a:bodyPr lIns="0" tIns="0" rIns="0" bIns="0">
            <a:spAutoFit/>
          </a:bodyPr>
          <a:lstStyle/>
          <a:p>
            <a:pPr marL="12700">
              <a:defRPr/>
            </a:pPr>
            <a:r>
              <a:rPr sz="1100" b="1" spc="-5" dirty="0">
                <a:latin typeface="Tahoma"/>
                <a:cs typeface="Tahoma"/>
              </a:rPr>
              <a:t>1969</a:t>
            </a:r>
            <a:endParaRPr sz="1100">
              <a:latin typeface="Tahoma"/>
              <a:cs typeface="Tahoma"/>
            </a:endParaRPr>
          </a:p>
        </p:txBody>
      </p:sp>
      <p:sp>
        <p:nvSpPr>
          <p:cNvPr id="13335" name="object 30">
            <a:extLst>
              <a:ext uri="{FF2B5EF4-FFF2-40B4-BE49-F238E27FC236}">
                <a16:creationId xmlns:a16="http://schemas.microsoft.com/office/drawing/2014/main" id="{AD11CF4C-7235-48FC-8A05-8BD19F6F5655}"/>
              </a:ext>
            </a:extLst>
          </p:cNvPr>
          <p:cNvSpPr>
            <a:spLocks noChangeArrowheads="1"/>
          </p:cNvSpPr>
          <p:nvPr/>
        </p:nvSpPr>
        <p:spPr bwMode="auto">
          <a:xfrm>
            <a:off x="4962525" y="2794000"/>
            <a:ext cx="882650" cy="723900"/>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36" name="object 31">
            <a:extLst>
              <a:ext uri="{FF2B5EF4-FFF2-40B4-BE49-F238E27FC236}">
                <a16:creationId xmlns:a16="http://schemas.microsoft.com/office/drawing/2014/main" id="{2FABE139-5396-4562-B3B2-952008DE3088}"/>
              </a:ext>
            </a:extLst>
          </p:cNvPr>
          <p:cNvSpPr>
            <a:spLocks noChangeArrowheads="1"/>
          </p:cNvSpPr>
          <p:nvPr/>
        </p:nvSpPr>
        <p:spPr bwMode="auto">
          <a:xfrm>
            <a:off x="6065838" y="2797176"/>
            <a:ext cx="603250" cy="925513"/>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37" name="object 32">
            <a:extLst>
              <a:ext uri="{FF2B5EF4-FFF2-40B4-BE49-F238E27FC236}">
                <a16:creationId xmlns:a16="http://schemas.microsoft.com/office/drawing/2014/main" id="{B1661A70-5F85-4848-9D88-671F3B56E5BA}"/>
              </a:ext>
            </a:extLst>
          </p:cNvPr>
          <p:cNvSpPr txBox="1">
            <a:spLocks noChangeArrowheads="1"/>
          </p:cNvSpPr>
          <p:nvPr/>
        </p:nvSpPr>
        <p:spPr bwMode="auto">
          <a:xfrm>
            <a:off x="5046663" y="3536951"/>
            <a:ext cx="804862"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1275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100" b="1">
                <a:latin typeface="Tahoma" panose="020B0604030504040204" pitchFamily="34" charset="0"/>
                <a:cs typeface="Tahoma" panose="020B0604030504040204" pitchFamily="34" charset="0"/>
              </a:rPr>
              <a:t>1988</a:t>
            </a:r>
            <a:endParaRPr lang="ja-JP" altLang="ja-JP" sz="1000">
              <a:latin typeface="Tahoma" panose="020B0604030504040204" pitchFamily="34" charset="0"/>
              <a:cs typeface="Tahoma" panose="020B0604030504040204" pitchFamily="34" charset="0"/>
            </a:endParaRPr>
          </a:p>
        </p:txBody>
      </p:sp>
      <p:sp>
        <p:nvSpPr>
          <p:cNvPr id="13338" name="object 33">
            <a:extLst>
              <a:ext uri="{FF2B5EF4-FFF2-40B4-BE49-F238E27FC236}">
                <a16:creationId xmlns:a16="http://schemas.microsoft.com/office/drawing/2014/main" id="{99E7C79F-1384-4E4D-8F46-7E7A15B24BC4}"/>
              </a:ext>
            </a:extLst>
          </p:cNvPr>
          <p:cNvSpPr txBox="1">
            <a:spLocks noChangeArrowheads="1"/>
          </p:cNvSpPr>
          <p:nvPr/>
        </p:nvSpPr>
        <p:spPr bwMode="auto">
          <a:xfrm>
            <a:off x="5916613" y="3536951"/>
            <a:ext cx="811212"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43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ja-JP" sz="1100" b="1">
                <a:solidFill>
                  <a:srgbClr val="FFFFFF"/>
                </a:solidFill>
                <a:latin typeface="Tahoma" panose="020B0604030504040204" pitchFamily="34" charset="0"/>
                <a:cs typeface="Tahoma" panose="020B0604030504040204" pitchFamily="34" charset="0"/>
              </a:rPr>
              <a:t>1992</a:t>
            </a:r>
            <a:endParaRPr lang="ja-JP" altLang="ja-JP" sz="1100">
              <a:latin typeface="Tahoma" panose="020B0604030504040204" pitchFamily="34" charset="0"/>
              <a:cs typeface="Tahoma" panose="020B0604030504040204" pitchFamily="34" charset="0"/>
            </a:endParaRPr>
          </a:p>
          <a:p>
            <a:pPr algn="ctr">
              <a:spcBef>
                <a:spcPts val="275"/>
              </a:spcBef>
              <a:buNone/>
            </a:pPr>
            <a:r>
              <a:rPr lang="ja-JP" altLang="ja-JP" sz="1000">
                <a:latin typeface="Tahoma" panose="020B0604030504040204" pitchFamily="34" charset="0"/>
                <a:cs typeface="Tahoma" panose="020B0604030504040204" pitchFamily="34" charset="0"/>
              </a:rPr>
              <a:t>Submarine  Technology  (SUBTECH)</a:t>
            </a:r>
          </a:p>
        </p:txBody>
      </p:sp>
      <p:sp>
        <p:nvSpPr>
          <p:cNvPr id="13339" name="object 34">
            <a:extLst>
              <a:ext uri="{FF2B5EF4-FFF2-40B4-BE49-F238E27FC236}">
                <a16:creationId xmlns:a16="http://schemas.microsoft.com/office/drawing/2014/main" id="{358D5339-8530-4E5F-9341-16A19C6A86C8}"/>
              </a:ext>
            </a:extLst>
          </p:cNvPr>
          <p:cNvSpPr txBox="1">
            <a:spLocks noChangeArrowheads="1"/>
          </p:cNvSpPr>
          <p:nvPr/>
        </p:nvSpPr>
        <p:spPr bwMode="auto">
          <a:xfrm>
            <a:off x="1611313" y="3740150"/>
            <a:ext cx="1135062"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indent="793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000">
                <a:latin typeface="Tahoma" panose="020B0604030504040204" pitchFamily="34" charset="0"/>
                <a:cs typeface="Tahoma" panose="020B0604030504040204" pitchFamily="34" charset="0"/>
              </a:rPr>
              <a:t>MK 50 Torpedo  Propulsion System</a:t>
            </a:r>
          </a:p>
          <a:p>
            <a:pPr>
              <a:spcBef>
                <a:spcPts val="400"/>
              </a:spcBef>
              <a:buNone/>
            </a:pPr>
            <a:r>
              <a:rPr lang="ja-JP" altLang="ja-JP" sz="1200" b="1">
                <a:latin typeface="Tahoma" panose="020B0604030504040204" pitchFamily="34" charset="0"/>
                <a:cs typeface="Tahoma" panose="020B0604030504040204" pitchFamily="34" charset="0"/>
              </a:rPr>
              <a:t>Air Systems</a:t>
            </a:r>
            <a:endParaRPr lang="ja-JP" altLang="ja-JP" sz="1200">
              <a:latin typeface="Tahoma" panose="020B0604030504040204" pitchFamily="34" charset="0"/>
              <a:cs typeface="Tahoma" panose="020B0604030504040204" pitchFamily="34" charset="0"/>
            </a:endParaRPr>
          </a:p>
        </p:txBody>
      </p:sp>
      <p:sp>
        <p:nvSpPr>
          <p:cNvPr id="13340" name="object 35">
            <a:extLst>
              <a:ext uri="{FF2B5EF4-FFF2-40B4-BE49-F238E27FC236}">
                <a16:creationId xmlns:a16="http://schemas.microsoft.com/office/drawing/2014/main" id="{F0621A17-EB9A-4784-A3D3-49D4EF335322}"/>
              </a:ext>
            </a:extLst>
          </p:cNvPr>
          <p:cNvSpPr>
            <a:spLocks noChangeArrowheads="1"/>
          </p:cNvSpPr>
          <p:nvPr/>
        </p:nvSpPr>
        <p:spPr bwMode="auto">
          <a:xfrm>
            <a:off x="8370889" y="4265613"/>
            <a:ext cx="1106487" cy="762000"/>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41" name="object 36">
            <a:extLst>
              <a:ext uri="{FF2B5EF4-FFF2-40B4-BE49-F238E27FC236}">
                <a16:creationId xmlns:a16="http://schemas.microsoft.com/office/drawing/2014/main" id="{B0C5F3CD-4009-4E80-A284-E954E048BD76}"/>
              </a:ext>
            </a:extLst>
          </p:cNvPr>
          <p:cNvSpPr>
            <a:spLocks noChangeArrowheads="1"/>
          </p:cNvSpPr>
          <p:nvPr/>
        </p:nvSpPr>
        <p:spPr bwMode="auto">
          <a:xfrm>
            <a:off x="1592263" y="4289426"/>
            <a:ext cx="1111250" cy="735013"/>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42" name="object 37">
            <a:extLst>
              <a:ext uri="{FF2B5EF4-FFF2-40B4-BE49-F238E27FC236}">
                <a16:creationId xmlns:a16="http://schemas.microsoft.com/office/drawing/2014/main" id="{B5188026-6942-4993-8F0C-EDFC84A09A5F}"/>
              </a:ext>
            </a:extLst>
          </p:cNvPr>
          <p:cNvSpPr>
            <a:spLocks noChangeArrowheads="1"/>
          </p:cNvSpPr>
          <p:nvPr/>
        </p:nvSpPr>
        <p:spPr bwMode="auto">
          <a:xfrm>
            <a:off x="5014913" y="4289426"/>
            <a:ext cx="1116012" cy="741363"/>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43" name="object 38">
            <a:extLst>
              <a:ext uri="{FF2B5EF4-FFF2-40B4-BE49-F238E27FC236}">
                <a16:creationId xmlns:a16="http://schemas.microsoft.com/office/drawing/2014/main" id="{555CD001-701C-4AF8-98A3-4390930988F7}"/>
              </a:ext>
            </a:extLst>
          </p:cNvPr>
          <p:cNvSpPr>
            <a:spLocks noChangeArrowheads="1"/>
          </p:cNvSpPr>
          <p:nvPr/>
        </p:nvSpPr>
        <p:spPr bwMode="auto">
          <a:xfrm>
            <a:off x="3671889" y="4287838"/>
            <a:ext cx="1260475" cy="736600"/>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44" name="object 39">
            <a:extLst>
              <a:ext uri="{FF2B5EF4-FFF2-40B4-BE49-F238E27FC236}">
                <a16:creationId xmlns:a16="http://schemas.microsoft.com/office/drawing/2014/main" id="{20F283F7-D84F-433C-9B82-B8F7B976E0AD}"/>
              </a:ext>
            </a:extLst>
          </p:cNvPr>
          <p:cNvSpPr>
            <a:spLocks noChangeArrowheads="1"/>
          </p:cNvSpPr>
          <p:nvPr/>
        </p:nvSpPr>
        <p:spPr bwMode="auto">
          <a:xfrm>
            <a:off x="7381876" y="4284664"/>
            <a:ext cx="912813" cy="739775"/>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45" name="object 40">
            <a:extLst>
              <a:ext uri="{FF2B5EF4-FFF2-40B4-BE49-F238E27FC236}">
                <a16:creationId xmlns:a16="http://schemas.microsoft.com/office/drawing/2014/main" id="{C0864125-D6B7-469A-8DC1-8CFFA537F9ED}"/>
              </a:ext>
            </a:extLst>
          </p:cNvPr>
          <p:cNvSpPr>
            <a:spLocks noChangeArrowheads="1"/>
          </p:cNvSpPr>
          <p:nvPr/>
        </p:nvSpPr>
        <p:spPr bwMode="auto">
          <a:xfrm>
            <a:off x="9556751" y="4284664"/>
            <a:ext cx="849313" cy="739775"/>
          </a:xfrm>
          <a:prstGeom prst="rect">
            <a:avLst/>
          </a:prstGeom>
          <a:blipFill dpi="0" rotWithShape="1">
            <a:blip r:embed="rId2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45" name="object 41">
            <a:extLst>
              <a:ext uri="{FF2B5EF4-FFF2-40B4-BE49-F238E27FC236}">
                <a16:creationId xmlns:a16="http://schemas.microsoft.com/office/drawing/2014/main" id="{F880D044-B405-4BA6-BDBE-8D6D6F24BEEA}"/>
              </a:ext>
            </a:extLst>
          </p:cNvPr>
          <p:cNvSpPr txBox="1"/>
          <p:nvPr/>
        </p:nvSpPr>
        <p:spPr>
          <a:xfrm>
            <a:off x="5045076" y="4837113"/>
            <a:ext cx="1071563" cy="393700"/>
          </a:xfrm>
          <a:prstGeom prst="rect">
            <a:avLst/>
          </a:prstGeom>
        </p:spPr>
        <p:txBody>
          <a:bodyPr lIns="0" tIns="0" rIns="0" bIns="0">
            <a:spAutoFit/>
          </a:bodyPr>
          <a:lstStyle/>
          <a:p>
            <a:pPr marL="671830">
              <a:defRPr/>
            </a:pPr>
            <a:r>
              <a:rPr sz="1200" b="1" spc="-5" dirty="0">
                <a:solidFill>
                  <a:srgbClr val="FFFFFF"/>
                </a:solidFill>
                <a:latin typeface="Tahoma"/>
                <a:cs typeface="Tahoma"/>
              </a:rPr>
              <a:t>1998</a:t>
            </a:r>
            <a:endParaRPr sz="1200">
              <a:latin typeface="Tahoma"/>
              <a:cs typeface="Tahoma"/>
            </a:endParaRPr>
          </a:p>
          <a:p>
            <a:pPr marL="12700">
              <a:spcBef>
                <a:spcPts val="385"/>
              </a:spcBef>
              <a:defRPr/>
            </a:pPr>
            <a:r>
              <a:rPr sz="1000" spc="-5" dirty="0">
                <a:latin typeface="Tahoma"/>
                <a:cs typeface="Tahoma"/>
              </a:rPr>
              <a:t>Global</a:t>
            </a:r>
            <a:r>
              <a:rPr sz="1000" spc="-100" dirty="0">
                <a:latin typeface="Tahoma"/>
                <a:cs typeface="Tahoma"/>
              </a:rPr>
              <a:t> </a:t>
            </a:r>
            <a:r>
              <a:rPr sz="1000" spc="-5" dirty="0">
                <a:latin typeface="Tahoma"/>
                <a:cs typeface="Tahoma"/>
              </a:rPr>
              <a:t>Hawk</a:t>
            </a:r>
            <a:endParaRPr sz="1000">
              <a:latin typeface="Tahoma"/>
              <a:cs typeface="Tahoma"/>
            </a:endParaRPr>
          </a:p>
        </p:txBody>
      </p:sp>
      <p:sp>
        <p:nvSpPr>
          <p:cNvPr id="13347" name="object 42">
            <a:extLst>
              <a:ext uri="{FF2B5EF4-FFF2-40B4-BE49-F238E27FC236}">
                <a16:creationId xmlns:a16="http://schemas.microsoft.com/office/drawing/2014/main" id="{CA2D6FAD-3F52-49A4-B857-F7C4C5DC7263}"/>
              </a:ext>
            </a:extLst>
          </p:cNvPr>
          <p:cNvSpPr txBox="1">
            <a:spLocks noChangeArrowheads="1"/>
          </p:cNvSpPr>
          <p:nvPr/>
        </p:nvSpPr>
        <p:spPr bwMode="auto">
          <a:xfrm>
            <a:off x="3741738" y="5068888"/>
            <a:ext cx="2857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000">
                <a:latin typeface="Tahoma" panose="020B0604030504040204" pitchFamily="34" charset="0"/>
                <a:cs typeface="Tahoma" panose="020B0604030504040204" pitchFamily="34" charset="0"/>
              </a:rPr>
              <a:t>X-31</a:t>
            </a:r>
          </a:p>
        </p:txBody>
      </p:sp>
      <p:sp>
        <p:nvSpPr>
          <p:cNvPr id="47" name="object 43">
            <a:extLst>
              <a:ext uri="{FF2B5EF4-FFF2-40B4-BE49-F238E27FC236}">
                <a16:creationId xmlns:a16="http://schemas.microsoft.com/office/drawing/2014/main" id="{FA4E0B30-7136-4DD5-A2E5-A8D78B385BEF}"/>
              </a:ext>
            </a:extLst>
          </p:cNvPr>
          <p:cNvSpPr txBox="1"/>
          <p:nvPr/>
        </p:nvSpPr>
        <p:spPr>
          <a:xfrm>
            <a:off x="4487863" y="4837113"/>
            <a:ext cx="412750" cy="184666"/>
          </a:xfrm>
          <a:prstGeom prst="rect">
            <a:avLst/>
          </a:prstGeom>
        </p:spPr>
        <p:txBody>
          <a:bodyPr lIns="0" tIns="0" rIns="0" bIns="0">
            <a:spAutoFit/>
          </a:bodyPr>
          <a:lstStyle/>
          <a:p>
            <a:pPr marL="12700">
              <a:defRPr/>
            </a:pPr>
            <a:r>
              <a:rPr sz="1200" b="1" spc="-5" dirty="0">
                <a:solidFill>
                  <a:srgbClr val="FFFFFF"/>
                </a:solidFill>
                <a:latin typeface="Tahoma"/>
                <a:cs typeface="Tahoma"/>
              </a:rPr>
              <a:t>1990</a:t>
            </a:r>
            <a:endParaRPr sz="1200">
              <a:latin typeface="Tahoma"/>
              <a:cs typeface="Tahoma"/>
            </a:endParaRPr>
          </a:p>
        </p:txBody>
      </p:sp>
      <p:sp>
        <p:nvSpPr>
          <p:cNvPr id="48" name="object 44">
            <a:extLst>
              <a:ext uri="{FF2B5EF4-FFF2-40B4-BE49-F238E27FC236}">
                <a16:creationId xmlns:a16="http://schemas.microsoft.com/office/drawing/2014/main" id="{FEAB5FAF-A2EB-46B6-BF37-1B47F2BEE3B2}"/>
              </a:ext>
            </a:extLst>
          </p:cNvPr>
          <p:cNvSpPr txBox="1"/>
          <p:nvPr/>
        </p:nvSpPr>
        <p:spPr>
          <a:xfrm>
            <a:off x="2274888" y="4837113"/>
            <a:ext cx="412750" cy="184666"/>
          </a:xfrm>
          <a:prstGeom prst="rect">
            <a:avLst/>
          </a:prstGeom>
        </p:spPr>
        <p:txBody>
          <a:bodyPr lIns="0" tIns="0" rIns="0" bIns="0">
            <a:spAutoFit/>
          </a:bodyPr>
          <a:lstStyle/>
          <a:p>
            <a:pPr marL="12700">
              <a:defRPr/>
            </a:pPr>
            <a:r>
              <a:rPr sz="1200" b="1" spc="-5" dirty="0">
                <a:latin typeface="Tahoma"/>
                <a:cs typeface="Tahoma"/>
              </a:rPr>
              <a:t>1977</a:t>
            </a:r>
            <a:endParaRPr sz="1200">
              <a:latin typeface="Tahoma"/>
              <a:cs typeface="Tahoma"/>
            </a:endParaRPr>
          </a:p>
        </p:txBody>
      </p:sp>
      <p:sp>
        <p:nvSpPr>
          <p:cNvPr id="49" name="object 45">
            <a:extLst>
              <a:ext uri="{FF2B5EF4-FFF2-40B4-BE49-F238E27FC236}">
                <a16:creationId xmlns:a16="http://schemas.microsoft.com/office/drawing/2014/main" id="{6B7C4103-D1DC-4244-9CB8-77A8C4EF189F}"/>
              </a:ext>
            </a:extLst>
          </p:cNvPr>
          <p:cNvSpPr txBox="1"/>
          <p:nvPr/>
        </p:nvSpPr>
        <p:spPr>
          <a:xfrm>
            <a:off x="6291263" y="4837113"/>
            <a:ext cx="971550" cy="393700"/>
          </a:xfrm>
          <a:prstGeom prst="rect">
            <a:avLst/>
          </a:prstGeom>
        </p:spPr>
        <p:txBody>
          <a:bodyPr lIns="0" tIns="0" rIns="0" bIns="0">
            <a:spAutoFit/>
          </a:bodyPr>
          <a:lstStyle/>
          <a:p>
            <a:pPr marL="570865">
              <a:defRPr/>
            </a:pPr>
            <a:r>
              <a:rPr sz="1200" b="1" spc="-5" dirty="0">
                <a:solidFill>
                  <a:srgbClr val="FFFFFF"/>
                </a:solidFill>
                <a:latin typeface="Tahoma"/>
                <a:cs typeface="Tahoma"/>
              </a:rPr>
              <a:t>2002</a:t>
            </a:r>
            <a:endParaRPr sz="1200">
              <a:latin typeface="Tahoma"/>
              <a:cs typeface="Tahoma"/>
            </a:endParaRPr>
          </a:p>
          <a:p>
            <a:pPr marL="12700">
              <a:spcBef>
                <a:spcPts val="385"/>
              </a:spcBef>
              <a:defRPr/>
            </a:pPr>
            <a:r>
              <a:rPr sz="1000" dirty="0">
                <a:latin typeface="Tahoma"/>
                <a:cs typeface="Tahoma"/>
              </a:rPr>
              <a:t>X-45/46/47</a:t>
            </a:r>
            <a:endParaRPr sz="1000">
              <a:latin typeface="Tahoma"/>
              <a:cs typeface="Tahoma"/>
            </a:endParaRPr>
          </a:p>
        </p:txBody>
      </p:sp>
      <p:sp>
        <p:nvSpPr>
          <p:cNvPr id="50" name="object 46">
            <a:extLst>
              <a:ext uri="{FF2B5EF4-FFF2-40B4-BE49-F238E27FC236}">
                <a16:creationId xmlns:a16="http://schemas.microsoft.com/office/drawing/2014/main" id="{FC068306-74DA-452B-9A58-3C0567993B90}"/>
              </a:ext>
            </a:extLst>
          </p:cNvPr>
          <p:cNvSpPr txBox="1"/>
          <p:nvPr/>
        </p:nvSpPr>
        <p:spPr>
          <a:xfrm>
            <a:off x="1592263" y="5068888"/>
            <a:ext cx="588962" cy="153888"/>
          </a:xfrm>
          <a:prstGeom prst="rect">
            <a:avLst/>
          </a:prstGeom>
        </p:spPr>
        <p:txBody>
          <a:bodyPr lIns="0" tIns="0" rIns="0" bIns="0">
            <a:spAutoFit/>
          </a:bodyPr>
          <a:lstStyle/>
          <a:p>
            <a:pPr marL="12700">
              <a:defRPr/>
            </a:pPr>
            <a:r>
              <a:rPr sz="1000" spc="-5" dirty="0">
                <a:latin typeface="Tahoma"/>
                <a:cs typeface="Tahoma"/>
              </a:rPr>
              <a:t>Have</a:t>
            </a:r>
            <a:r>
              <a:rPr sz="1000" spc="-95" dirty="0">
                <a:latin typeface="Tahoma"/>
                <a:cs typeface="Tahoma"/>
              </a:rPr>
              <a:t> </a:t>
            </a:r>
            <a:r>
              <a:rPr sz="1000" spc="-5" dirty="0">
                <a:latin typeface="Tahoma"/>
                <a:cs typeface="Tahoma"/>
              </a:rPr>
              <a:t>Blue</a:t>
            </a:r>
            <a:endParaRPr sz="1000">
              <a:latin typeface="Tahoma"/>
              <a:cs typeface="Tahoma"/>
            </a:endParaRPr>
          </a:p>
        </p:txBody>
      </p:sp>
      <p:sp>
        <p:nvSpPr>
          <p:cNvPr id="13352" name="object 47">
            <a:extLst>
              <a:ext uri="{FF2B5EF4-FFF2-40B4-BE49-F238E27FC236}">
                <a16:creationId xmlns:a16="http://schemas.microsoft.com/office/drawing/2014/main" id="{65D1BC5F-68C4-4E69-93C1-51FC29FD96D1}"/>
              </a:ext>
            </a:extLst>
          </p:cNvPr>
          <p:cNvSpPr txBox="1">
            <a:spLocks noChangeArrowheads="1"/>
          </p:cNvSpPr>
          <p:nvPr/>
        </p:nvSpPr>
        <p:spPr bwMode="auto">
          <a:xfrm>
            <a:off x="7439025" y="5068888"/>
            <a:ext cx="35560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000">
                <a:latin typeface="Tahoma" panose="020B0604030504040204" pitchFamily="34" charset="0"/>
                <a:cs typeface="Tahoma" panose="020B0604030504040204" pitchFamily="34" charset="0"/>
              </a:rPr>
              <a:t>A-160</a:t>
            </a:r>
          </a:p>
        </p:txBody>
      </p:sp>
      <p:sp>
        <p:nvSpPr>
          <p:cNvPr id="52" name="object 48">
            <a:extLst>
              <a:ext uri="{FF2B5EF4-FFF2-40B4-BE49-F238E27FC236}">
                <a16:creationId xmlns:a16="http://schemas.microsoft.com/office/drawing/2014/main" id="{8D06B81B-BCC6-4B50-B444-7D371D9BBA99}"/>
              </a:ext>
            </a:extLst>
          </p:cNvPr>
          <p:cNvSpPr txBox="1"/>
          <p:nvPr/>
        </p:nvSpPr>
        <p:spPr>
          <a:xfrm>
            <a:off x="9653589" y="4837113"/>
            <a:ext cx="777875" cy="393700"/>
          </a:xfrm>
          <a:prstGeom prst="rect">
            <a:avLst/>
          </a:prstGeom>
        </p:spPr>
        <p:txBody>
          <a:bodyPr lIns="0" tIns="0" rIns="0" bIns="0">
            <a:spAutoFit/>
          </a:bodyPr>
          <a:lstStyle/>
          <a:p>
            <a:pPr marL="342265">
              <a:defRPr/>
            </a:pPr>
            <a:r>
              <a:rPr sz="1200" b="1" spc="-5" dirty="0">
                <a:solidFill>
                  <a:srgbClr val="FFFFFF"/>
                </a:solidFill>
                <a:latin typeface="Tahoma"/>
                <a:cs typeface="Tahoma"/>
              </a:rPr>
              <a:t>2011</a:t>
            </a:r>
            <a:endParaRPr sz="1200" dirty="0">
              <a:latin typeface="Tahoma"/>
              <a:cs typeface="Tahoma"/>
            </a:endParaRPr>
          </a:p>
          <a:p>
            <a:pPr marL="12700">
              <a:spcBef>
                <a:spcPts val="385"/>
              </a:spcBef>
              <a:defRPr/>
            </a:pPr>
            <a:r>
              <a:rPr sz="1000" spc="-5" dirty="0">
                <a:latin typeface="Tahoma"/>
                <a:cs typeface="Tahoma"/>
              </a:rPr>
              <a:t>Falcon</a:t>
            </a:r>
            <a:r>
              <a:rPr sz="1000" spc="-90" dirty="0">
                <a:latin typeface="Tahoma"/>
                <a:cs typeface="Tahoma"/>
              </a:rPr>
              <a:t> </a:t>
            </a:r>
            <a:r>
              <a:rPr sz="1000" spc="-5" dirty="0">
                <a:latin typeface="Tahoma"/>
                <a:cs typeface="Tahoma"/>
              </a:rPr>
              <a:t>HTV-2</a:t>
            </a:r>
            <a:endParaRPr sz="1000" dirty="0">
              <a:latin typeface="Tahoma"/>
              <a:cs typeface="Tahoma"/>
            </a:endParaRPr>
          </a:p>
        </p:txBody>
      </p:sp>
      <p:sp>
        <p:nvSpPr>
          <p:cNvPr id="53" name="object 49">
            <a:extLst>
              <a:ext uri="{FF2B5EF4-FFF2-40B4-BE49-F238E27FC236}">
                <a16:creationId xmlns:a16="http://schemas.microsoft.com/office/drawing/2014/main" id="{CAFE4167-2908-4669-8375-915607BF8DFC}"/>
              </a:ext>
            </a:extLst>
          </p:cNvPr>
          <p:cNvSpPr txBox="1"/>
          <p:nvPr/>
        </p:nvSpPr>
        <p:spPr>
          <a:xfrm>
            <a:off x="7845425" y="4837113"/>
            <a:ext cx="412750" cy="184666"/>
          </a:xfrm>
          <a:prstGeom prst="rect">
            <a:avLst/>
          </a:prstGeom>
        </p:spPr>
        <p:txBody>
          <a:bodyPr lIns="0" tIns="0" rIns="0" bIns="0">
            <a:spAutoFit/>
          </a:bodyPr>
          <a:lstStyle/>
          <a:p>
            <a:pPr marL="12700">
              <a:defRPr/>
            </a:pPr>
            <a:r>
              <a:rPr sz="1200" b="1" spc="-5" dirty="0">
                <a:solidFill>
                  <a:srgbClr val="FFFFFF"/>
                </a:solidFill>
                <a:latin typeface="Tahoma"/>
                <a:cs typeface="Tahoma"/>
              </a:rPr>
              <a:t>2005</a:t>
            </a:r>
            <a:endParaRPr sz="1200">
              <a:latin typeface="Tahoma"/>
              <a:cs typeface="Tahoma"/>
            </a:endParaRPr>
          </a:p>
        </p:txBody>
      </p:sp>
      <p:sp>
        <p:nvSpPr>
          <p:cNvPr id="13355" name="object 50">
            <a:extLst>
              <a:ext uri="{FF2B5EF4-FFF2-40B4-BE49-F238E27FC236}">
                <a16:creationId xmlns:a16="http://schemas.microsoft.com/office/drawing/2014/main" id="{170031BA-81A3-436E-B29A-93ACFB7076E1}"/>
              </a:ext>
            </a:extLst>
          </p:cNvPr>
          <p:cNvSpPr txBox="1">
            <a:spLocks noChangeArrowheads="1"/>
          </p:cNvSpPr>
          <p:nvPr/>
        </p:nvSpPr>
        <p:spPr bwMode="auto">
          <a:xfrm>
            <a:off x="8418514" y="4837113"/>
            <a:ext cx="104933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649288">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200" b="1">
                <a:solidFill>
                  <a:srgbClr val="FFFFFF"/>
                </a:solidFill>
                <a:latin typeface="Tahoma" panose="020B0604030504040204" pitchFamily="34" charset="0"/>
                <a:cs typeface="Tahoma" panose="020B0604030504040204" pitchFamily="34" charset="0"/>
              </a:rPr>
              <a:t>2011</a:t>
            </a:r>
            <a:endParaRPr lang="ja-JP" altLang="ja-JP" sz="1200">
              <a:latin typeface="Tahoma" panose="020B0604030504040204" pitchFamily="34" charset="0"/>
              <a:cs typeface="Tahoma" panose="020B0604030504040204" pitchFamily="34" charset="0"/>
            </a:endParaRPr>
          </a:p>
        </p:txBody>
      </p:sp>
      <p:sp>
        <p:nvSpPr>
          <p:cNvPr id="13356" name="object 51">
            <a:extLst>
              <a:ext uri="{FF2B5EF4-FFF2-40B4-BE49-F238E27FC236}">
                <a16:creationId xmlns:a16="http://schemas.microsoft.com/office/drawing/2014/main" id="{B60C2A79-6D45-43D5-99D1-AC14C5B8AEF0}"/>
              </a:ext>
            </a:extLst>
          </p:cNvPr>
          <p:cNvSpPr>
            <a:spLocks noChangeArrowheads="1"/>
          </p:cNvSpPr>
          <p:nvPr/>
        </p:nvSpPr>
        <p:spPr bwMode="auto">
          <a:xfrm>
            <a:off x="5916613" y="5576889"/>
            <a:ext cx="527050" cy="725487"/>
          </a:xfrm>
          <a:prstGeom prst="rect">
            <a:avLst/>
          </a:prstGeom>
          <a:blipFill dpi="0" rotWithShape="1">
            <a:blip r:embed="rId2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56" name="object 52">
            <a:extLst>
              <a:ext uri="{FF2B5EF4-FFF2-40B4-BE49-F238E27FC236}">
                <a16:creationId xmlns:a16="http://schemas.microsoft.com/office/drawing/2014/main" id="{61478512-7497-42E2-8EC3-B34904EC6046}"/>
              </a:ext>
            </a:extLst>
          </p:cNvPr>
          <p:cNvSpPr txBox="1"/>
          <p:nvPr/>
        </p:nvSpPr>
        <p:spPr>
          <a:xfrm>
            <a:off x="7923213" y="6308725"/>
            <a:ext cx="1168400" cy="153888"/>
          </a:xfrm>
          <a:prstGeom prst="rect">
            <a:avLst/>
          </a:prstGeom>
        </p:spPr>
        <p:txBody>
          <a:bodyPr lIns="0" tIns="0" rIns="0" bIns="0">
            <a:spAutoFit/>
          </a:bodyPr>
          <a:lstStyle/>
          <a:p>
            <a:pPr marL="12700">
              <a:defRPr/>
            </a:pPr>
            <a:r>
              <a:rPr sz="1000" dirty="0">
                <a:latin typeface="Tahoma"/>
                <a:cs typeface="Tahoma"/>
              </a:rPr>
              <a:t>Orbital Express</a:t>
            </a:r>
            <a:r>
              <a:rPr sz="1000" spc="-100" dirty="0">
                <a:latin typeface="Tahoma"/>
                <a:cs typeface="Tahoma"/>
              </a:rPr>
              <a:t> </a:t>
            </a:r>
            <a:r>
              <a:rPr sz="1000" dirty="0">
                <a:latin typeface="Tahoma"/>
                <a:cs typeface="Tahoma"/>
              </a:rPr>
              <a:t>(OE)</a:t>
            </a:r>
          </a:p>
        </p:txBody>
      </p:sp>
      <p:sp>
        <p:nvSpPr>
          <p:cNvPr id="13358" name="object 53">
            <a:extLst>
              <a:ext uri="{FF2B5EF4-FFF2-40B4-BE49-F238E27FC236}">
                <a16:creationId xmlns:a16="http://schemas.microsoft.com/office/drawing/2014/main" id="{EEBD3725-77DC-4C69-BE0A-EE3B5C38278F}"/>
              </a:ext>
            </a:extLst>
          </p:cNvPr>
          <p:cNvSpPr txBox="1">
            <a:spLocks noChangeArrowheads="1"/>
          </p:cNvSpPr>
          <p:nvPr/>
        </p:nvSpPr>
        <p:spPr bwMode="auto">
          <a:xfrm>
            <a:off x="2805114" y="6318250"/>
            <a:ext cx="48577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000">
                <a:latin typeface="Tahoma" panose="020B0604030504040204" pitchFamily="34" charset="0"/>
                <a:cs typeface="Tahoma" panose="020B0604030504040204" pitchFamily="34" charset="0"/>
              </a:rPr>
              <a:t>Pegasus</a:t>
            </a:r>
          </a:p>
        </p:txBody>
      </p:sp>
      <p:sp>
        <p:nvSpPr>
          <p:cNvPr id="13359" name="object 54">
            <a:extLst>
              <a:ext uri="{FF2B5EF4-FFF2-40B4-BE49-F238E27FC236}">
                <a16:creationId xmlns:a16="http://schemas.microsoft.com/office/drawing/2014/main" id="{F2E9890C-D9DB-4639-A4B7-B02B3D289F56}"/>
              </a:ext>
            </a:extLst>
          </p:cNvPr>
          <p:cNvSpPr txBox="1">
            <a:spLocks noChangeArrowheads="1"/>
          </p:cNvSpPr>
          <p:nvPr/>
        </p:nvSpPr>
        <p:spPr bwMode="auto">
          <a:xfrm>
            <a:off x="5384801" y="6315075"/>
            <a:ext cx="4111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000">
                <a:latin typeface="Tahoma" panose="020B0604030504040204" pitchFamily="34" charset="0"/>
                <a:cs typeface="Tahoma" panose="020B0604030504040204" pitchFamily="34" charset="0"/>
              </a:rPr>
              <a:t>Taurus</a:t>
            </a:r>
          </a:p>
        </p:txBody>
      </p:sp>
      <p:sp>
        <p:nvSpPr>
          <p:cNvPr id="13360" name="object 55">
            <a:extLst>
              <a:ext uri="{FF2B5EF4-FFF2-40B4-BE49-F238E27FC236}">
                <a16:creationId xmlns:a16="http://schemas.microsoft.com/office/drawing/2014/main" id="{7DFFEA39-305F-424E-A667-7F26EDF0F2CB}"/>
              </a:ext>
            </a:extLst>
          </p:cNvPr>
          <p:cNvSpPr>
            <a:spLocks noChangeArrowheads="1"/>
          </p:cNvSpPr>
          <p:nvPr/>
        </p:nvSpPr>
        <p:spPr bwMode="auto">
          <a:xfrm>
            <a:off x="6462713" y="5592764"/>
            <a:ext cx="1009650" cy="693737"/>
          </a:xfrm>
          <a:prstGeom prst="rect">
            <a:avLst/>
          </a:prstGeom>
          <a:blipFill dpi="0" rotWithShape="1">
            <a:blip r:embed="rId2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61" name="object 56">
            <a:extLst>
              <a:ext uri="{FF2B5EF4-FFF2-40B4-BE49-F238E27FC236}">
                <a16:creationId xmlns:a16="http://schemas.microsoft.com/office/drawing/2014/main" id="{10ACB30D-2126-4E98-86D4-2D3739D32BB4}"/>
              </a:ext>
            </a:extLst>
          </p:cNvPr>
          <p:cNvSpPr>
            <a:spLocks noChangeArrowheads="1"/>
          </p:cNvSpPr>
          <p:nvPr/>
        </p:nvSpPr>
        <p:spPr bwMode="auto">
          <a:xfrm>
            <a:off x="7532689" y="5597525"/>
            <a:ext cx="1831975" cy="704850"/>
          </a:xfrm>
          <a:prstGeom prst="rect">
            <a:avLst/>
          </a:prstGeom>
          <a:blipFill dpi="0" rotWithShape="1">
            <a:blip r:embed="rId2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62" name="object 57">
            <a:extLst>
              <a:ext uri="{FF2B5EF4-FFF2-40B4-BE49-F238E27FC236}">
                <a16:creationId xmlns:a16="http://schemas.microsoft.com/office/drawing/2014/main" id="{2F3F45FD-B9AD-46FF-8F94-9275951CCDB9}"/>
              </a:ext>
            </a:extLst>
          </p:cNvPr>
          <p:cNvSpPr>
            <a:spLocks noChangeArrowheads="1"/>
          </p:cNvSpPr>
          <p:nvPr/>
        </p:nvSpPr>
        <p:spPr bwMode="auto">
          <a:xfrm>
            <a:off x="2728914" y="5611813"/>
            <a:ext cx="1195387" cy="709612"/>
          </a:xfrm>
          <a:prstGeom prst="rect">
            <a:avLst/>
          </a:prstGeom>
          <a:blipFill dpi="0" rotWithShape="1">
            <a:blip r:embed="rId2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63" name="object 58">
            <a:extLst>
              <a:ext uri="{FF2B5EF4-FFF2-40B4-BE49-F238E27FC236}">
                <a16:creationId xmlns:a16="http://schemas.microsoft.com/office/drawing/2014/main" id="{CD0DEFFC-4769-4E1D-BDCC-DC344C9050B9}"/>
              </a:ext>
            </a:extLst>
          </p:cNvPr>
          <p:cNvSpPr>
            <a:spLocks noChangeArrowheads="1"/>
          </p:cNvSpPr>
          <p:nvPr/>
        </p:nvSpPr>
        <p:spPr bwMode="auto">
          <a:xfrm>
            <a:off x="5372101" y="5602289"/>
            <a:ext cx="493713" cy="719137"/>
          </a:xfrm>
          <a:prstGeom prst="rect">
            <a:avLst/>
          </a:prstGeom>
          <a:blipFill dpi="0" rotWithShape="1">
            <a:blip r:embed="rId2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64" name="object 59">
            <a:extLst>
              <a:ext uri="{FF2B5EF4-FFF2-40B4-BE49-F238E27FC236}">
                <a16:creationId xmlns:a16="http://schemas.microsoft.com/office/drawing/2014/main" id="{A484C49B-2074-4642-9005-4A25534D1A83}"/>
              </a:ext>
            </a:extLst>
          </p:cNvPr>
          <p:cNvSpPr>
            <a:spLocks noChangeArrowheads="1"/>
          </p:cNvSpPr>
          <p:nvPr/>
        </p:nvSpPr>
        <p:spPr bwMode="auto">
          <a:xfrm>
            <a:off x="4002089" y="5599113"/>
            <a:ext cx="1284287" cy="722312"/>
          </a:xfrm>
          <a:prstGeom prst="rect">
            <a:avLst/>
          </a:prstGeom>
          <a:blipFill dpi="0" rotWithShape="1">
            <a:blip r:embed="rId2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65" name="object 60">
            <a:extLst>
              <a:ext uri="{FF2B5EF4-FFF2-40B4-BE49-F238E27FC236}">
                <a16:creationId xmlns:a16="http://schemas.microsoft.com/office/drawing/2014/main" id="{4B5964FA-72CE-46F0-8C20-DA322878054E}"/>
              </a:ext>
            </a:extLst>
          </p:cNvPr>
          <p:cNvSpPr>
            <a:spLocks noChangeArrowheads="1"/>
          </p:cNvSpPr>
          <p:nvPr/>
        </p:nvSpPr>
        <p:spPr bwMode="auto">
          <a:xfrm>
            <a:off x="1576389" y="5614989"/>
            <a:ext cx="1068387" cy="706437"/>
          </a:xfrm>
          <a:prstGeom prst="rect">
            <a:avLst/>
          </a:prstGeom>
          <a:blipFill dpi="0" rotWithShape="1">
            <a:blip r:embed="rId2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65" name="object 61">
            <a:extLst>
              <a:ext uri="{FF2B5EF4-FFF2-40B4-BE49-F238E27FC236}">
                <a16:creationId xmlns:a16="http://schemas.microsoft.com/office/drawing/2014/main" id="{59BF92D9-1334-4C20-AC44-2C40D6DC366A}"/>
              </a:ext>
            </a:extLst>
          </p:cNvPr>
          <p:cNvSpPr txBox="1"/>
          <p:nvPr/>
        </p:nvSpPr>
        <p:spPr>
          <a:xfrm>
            <a:off x="8955088" y="6124575"/>
            <a:ext cx="412750" cy="184666"/>
          </a:xfrm>
          <a:prstGeom prst="rect">
            <a:avLst/>
          </a:prstGeom>
        </p:spPr>
        <p:txBody>
          <a:bodyPr lIns="0" tIns="0" rIns="0" bIns="0">
            <a:spAutoFit/>
          </a:bodyPr>
          <a:lstStyle/>
          <a:p>
            <a:pPr marL="12700">
              <a:defRPr/>
            </a:pPr>
            <a:r>
              <a:rPr sz="1200" b="1" spc="-5" dirty="0">
                <a:solidFill>
                  <a:srgbClr val="FFFFFF"/>
                </a:solidFill>
                <a:latin typeface="Tahoma"/>
                <a:cs typeface="Tahoma"/>
              </a:rPr>
              <a:t>2007</a:t>
            </a:r>
            <a:endParaRPr sz="1200">
              <a:latin typeface="Tahoma"/>
              <a:cs typeface="Tahoma"/>
            </a:endParaRPr>
          </a:p>
        </p:txBody>
      </p:sp>
      <p:sp>
        <p:nvSpPr>
          <p:cNvPr id="66" name="object 62">
            <a:extLst>
              <a:ext uri="{FF2B5EF4-FFF2-40B4-BE49-F238E27FC236}">
                <a16:creationId xmlns:a16="http://schemas.microsoft.com/office/drawing/2014/main" id="{D5232176-5897-4CAE-AEA3-5740FEDA994D}"/>
              </a:ext>
            </a:extLst>
          </p:cNvPr>
          <p:cNvSpPr txBox="1"/>
          <p:nvPr/>
        </p:nvSpPr>
        <p:spPr>
          <a:xfrm>
            <a:off x="6923088" y="6137275"/>
            <a:ext cx="412750" cy="355600"/>
          </a:xfrm>
          <a:prstGeom prst="rect">
            <a:avLst/>
          </a:prstGeom>
        </p:spPr>
        <p:txBody>
          <a:bodyPr lIns="0" tIns="0" rIns="0" bIns="0">
            <a:spAutoFit/>
          </a:bodyPr>
          <a:lstStyle/>
          <a:p>
            <a:pPr marL="12700">
              <a:defRPr/>
            </a:pPr>
            <a:r>
              <a:rPr sz="1200" b="1" spc="-5" dirty="0">
                <a:latin typeface="Tahoma"/>
                <a:cs typeface="Tahoma"/>
              </a:rPr>
              <a:t>2006</a:t>
            </a:r>
            <a:endParaRPr sz="1200" dirty="0">
              <a:latin typeface="Tahoma"/>
              <a:cs typeface="Tahoma"/>
            </a:endParaRPr>
          </a:p>
          <a:p>
            <a:pPr marL="41275">
              <a:spcBef>
                <a:spcPts val="90"/>
              </a:spcBef>
              <a:defRPr/>
            </a:pPr>
            <a:r>
              <a:rPr sz="1000" dirty="0">
                <a:latin typeface="Tahoma"/>
                <a:cs typeface="Tahoma"/>
              </a:rPr>
              <a:t>MiTEX</a:t>
            </a:r>
          </a:p>
        </p:txBody>
      </p:sp>
      <p:sp>
        <p:nvSpPr>
          <p:cNvPr id="67" name="object 63">
            <a:extLst>
              <a:ext uri="{FF2B5EF4-FFF2-40B4-BE49-F238E27FC236}">
                <a16:creationId xmlns:a16="http://schemas.microsoft.com/office/drawing/2014/main" id="{B0E2F507-728B-491B-8157-1402E9659E6B}"/>
              </a:ext>
            </a:extLst>
          </p:cNvPr>
          <p:cNvSpPr txBox="1"/>
          <p:nvPr/>
        </p:nvSpPr>
        <p:spPr>
          <a:xfrm>
            <a:off x="3000375" y="6124575"/>
            <a:ext cx="412750" cy="184666"/>
          </a:xfrm>
          <a:prstGeom prst="rect">
            <a:avLst/>
          </a:prstGeom>
        </p:spPr>
        <p:txBody>
          <a:bodyPr lIns="0" tIns="0" rIns="0" bIns="0">
            <a:spAutoFit/>
          </a:bodyPr>
          <a:lstStyle/>
          <a:p>
            <a:pPr marL="12700">
              <a:defRPr/>
            </a:pPr>
            <a:r>
              <a:rPr sz="1200" b="1" spc="-5" dirty="0">
                <a:solidFill>
                  <a:srgbClr val="FFFFFF"/>
                </a:solidFill>
                <a:latin typeface="Tahoma"/>
                <a:cs typeface="Tahoma"/>
              </a:rPr>
              <a:t>1990</a:t>
            </a:r>
            <a:endParaRPr sz="1200" dirty="0">
              <a:latin typeface="Tahoma"/>
              <a:cs typeface="Tahoma"/>
            </a:endParaRPr>
          </a:p>
        </p:txBody>
      </p:sp>
      <p:sp>
        <p:nvSpPr>
          <p:cNvPr id="13369" name="object 64">
            <a:extLst>
              <a:ext uri="{FF2B5EF4-FFF2-40B4-BE49-F238E27FC236}">
                <a16:creationId xmlns:a16="http://schemas.microsoft.com/office/drawing/2014/main" id="{AD5F366B-B862-47A9-B43F-DF51D41C74E8}"/>
              </a:ext>
            </a:extLst>
          </p:cNvPr>
          <p:cNvSpPr txBox="1">
            <a:spLocks noChangeArrowheads="1"/>
          </p:cNvSpPr>
          <p:nvPr/>
        </p:nvSpPr>
        <p:spPr bwMode="auto">
          <a:xfrm>
            <a:off x="5876926" y="6124576"/>
            <a:ext cx="866775"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43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200" b="1">
                <a:latin typeface="Tahoma" panose="020B0604030504040204" pitchFamily="34" charset="0"/>
                <a:cs typeface="Tahoma" panose="020B0604030504040204" pitchFamily="34" charset="0"/>
              </a:rPr>
              <a:t>2003</a:t>
            </a:r>
            <a:endParaRPr lang="ja-JP" altLang="ja-JP" sz="1200">
              <a:latin typeface="Tahoma" panose="020B0604030504040204" pitchFamily="34" charset="0"/>
              <a:cs typeface="Tahoma" panose="020B0604030504040204" pitchFamily="34" charset="0"/>
            </a:endParaRPr>
          </a:p>
          <a:p>
            <a:pPr>
              <a:spcBef>
                <a:spcPts val="88"/>
              </a:spcBef>
              <a:buNone/>
            </a:pPr>
            <a:r>
              <a:rPr lang="ja-JP" altLang="ja-JP" sz="1000">
                <a:latin typeface="Tahoma" panose="020B0604030504040204" pitchFamily="34" charset="0"/>
                <a:cs typeface="Tahoma" panose="020B0604030504040204" pitchFamily="34" charset="0"/>
              </a:rPr>
              <a:t>Falcon Small  Launch Vehicle</a:t>
            </a:r>
          </a:p>
        </p:txBody>
      </p:sp>
      <p:sp>
        <p:nvSpPr>
          <p:cNvPr id="13370" name="object 65">
            <a:extLst>
              <a:ext uri="{FF2B5EF4-FFF2-40B4-BE49-F238E27FC236}">
                <a16:creationId xmlns:a16="http://schemas.microsoft.com/office/drawing/2014/main" id="{6F7FD93F-A42F-4EC5-B0DF-67C3E6347ABB}"/>
              </a:ext>
            </a:extLst>
          </p:cNvPr>
          <p:cNvSpPr txBox="1">
            <a:spLocks noChangeArrowheads="1"/>
          </p:cNvSpPr>
          <p:nvPr/>
        </p:nvSpPr>
        <p:spPr bwMode="auto">
          <a:xfrm>
            <a:off x="1598614" y="6124575"/>
            <a:ext cx="112553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62865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200" b="1">
                <a:solidFill>
                  <a:srgbClr val="FFFFFF"/>
                </a:solidFill>
                <a:latin typeface="Tahoma" panose="020B0604030504040204" pitchFamily="34" charset="0"/>
                <a:cs typeface="Tahoma" panose="020B0604030504040204" pitchFamily="34" charset="0"/>
              </a:rPr>
              <a:t>1985</a:t>
            </a:r>
            <a:endParaRPr lang="ja-JP" altLang="ja-JP" sz="1200">
              <a:latin typeface="Tahoma" panose="020B0604030504040204" pitchFamily="34" charset="0"/>
              <a:cs typeface="Tahoma" panose="020B0604030504040204" pitchFamily="34" charset="0"/>
            </a:endParaRPr>
          </a:p>
        </p:txBody>
      </p:sp>
      <p:sp>
        <p:nvSpPr>
          <p:cNvPr id="70" name="object 66">
            <a:extLst>
              <a:ext uri="{FF2B5EF4-FFF2-40B4-BE49-F238E27FC236}">
                <a16:creationId xmlns:a16="http://schemas.microsoft.com/office/drawing/2014/main" id="{C882C891-BD62-49D5-8298-90D2C17E3922}"/>
              </a:ext>
            </a:extLst>
          </p:cNvPr>
          <p:cNvSpPr txBox="1"/>
          <p:nvPr/>
        </p:nvSpPr>
        <p:spPr>
          <a:xfrm>
            <a:off x="4857750" y="6124575"/>
            <a:ext cx="412750" cy="184666"/>
          </a:xfrm>
          <a:prstGeom prst="rect">
            <a:avLst/>
          </a:prstGeom>
        </p:spPr>
        <p:txBody>
          <a:bodyPr lIns="0" tIns="0" rIns="0" bIns="0">
            <a:spAutoFit/>
          </a:bodyPr>
          <a:lstStyle/>
          <a:p>
            <a:pPr marL="12700">
              <a:defRPr/>
            </a:pPr>
            <a:r>
              <a:rPr sz="1200" b="1" spc="-5" dirty="0">
                <a:solidFill>
                  <a:srgbClr val="FFFFFF"/>
                </a:solidFill>
                <a:latin typeface="Tahoma"/>
                <a:cs typeface="Tahoma"/>
              </a:rPr>
              <a:t>1995</a:t>
            </a:r>
            <a:endParaRPr sz="1200">
              <a:latin typeface="Tahoma"/>
              <a:cs typeface="Tahoma"/>
            </a:endParaRPr>
          </a:p>
        </p:txBody>
      </p:sp>
      <p:sp>
        <p:nvSpPr>
          <p:cNvPr id="71" name="object 67">
            <a:extLst>
              <a:ext uri="{FF2B5EF4-FFF2-40B4-BE49-F238E27FC236}">
                <a16:creationId xmlns:a16="http://schemas.microsoft.com/office/drawing/2014/main" id="{B40B0E57-4031-47CB-A790-76319EA94CC0}"/>
              </a:ext>
            </a:extLst>
          </p:cNvPr>
          <p:cNvSpPr txBox="1"/>
          <p:nvPr/>
        </p:nvSpPr>
        <p:spPr>
          <a:xfrm>
            <a:off x="5384800" y="5600700"/>
            <a:ext cx="412750" cy="190500"/>
          </a:xfrm>
          <a:prstGeom prst="rect">
            <a:avLst/>
          </a:prstGeom>
        </p:spPr>
        <p:txBody>
          <a:bodyPr lIns="0" tIns="0" rIns="0" bIns="0">
            <a:spAutoFit/>
          </a:bodyPr>
          <a:lstStyle/>
          <a:p>
            <a:pPr marL="12700">
              <a:defRPr/>
            </a:pPr>
            <a:r>
              <a:rPr sz="1200" b="1" spc="-5" dirty="0">
                <a:solidFill>
                  <a:srgbClr val="FFFFFF"/>
                </a:solidFill>
                <a:latin typeface="Tahoma"/>
                <a:cs typeface="Tahoma"/>
              </a:rPr>
              <a:t>1997</a:t>
            </a:r>
            <a:endParaRPr sz="1200">
              <a:latin typeface="Tahoma"/>
              <a:cs typeface="Tahoma"/>
            </a:endParaRPr>
          </a:p>
        </p:txBody>
      </p:sp>
      <p:sp>
        <p:nvSpPr>
          <p:cNvPr id="72" name="object 68">
            <a:extLst>
              <a:ext uri="{FF2B5EF4-FFF2-40B4-BE49-F238E27FC236}">
                <a16:creationId xmlns:a16="http://schemas.microsoft.com/office/drawing/2014/main" id="{00B00C8E-17DC-4C50-AB5A-78A9819FE8DF}"/>
              </a:ext>
            </a:extLst>
          </p:cNvPr>
          <p:cNvSpPr txBox="1"/>
          <p:nvPr/>
        </p:nvSpPr>
        <p:spPr>
          <a:xfrm>
            <a:off x="1611314" y="5391150"/>
            <a:ext cx="1165225" cy="184666"/>
          </a:xfrm>
          <a:prstGeom prst="rect">
            <a:avLst/>
          </a:prstGeom>
        </p:spPr>
        <p:txBody>
          <a:bodyPr lIns="0" tIns="0" rIns="0" bIns="0">
            <a:spAutoFit/>
          </a:bodyPr>
          <a:lstStyle/>
          <a:p>
            <a:pPr marL="12700">
              <a:defRPr/>
            </a:pPr>
            <a:r>
              <a:rPr sz="1200" b="1" spc="-5" dirty="0">
                <a:latin typeface="Tahoma"/>
                <a:cs typeface="Tahoma"/>
              </a:rPr>
              <a:t>Space</a:t>
            </a:r>
            <a:r>
              <a:rPr sz="1200" b="1" spc="-90" dirty="0">
                <a:latin typeface="Tahoma"/>
                <a:cs typeface="Tahoma"/>
              </a:rPr>
              <a:t> </a:t>
            </a:r>
            <a:r>
              <a:rPr sz="1200" b="1" dirty="0">
                <a:latin typeface="Tahoma"/>
                <a:cs typeface="Tahoma"/>
              </a:rPr>
              <a:t>Systems</a:t>
            </a:r>
            <a:endParaRPr sz="1200">
              <a:latin typeface="Tahoma"/>
              <a:cs typeface="Tahoma"/>
            </a:endParaRPr>
          </a:p>
        </p:txBody>
      </p:sp>
      <p:sp>
        <p:nvSpPr>
          <p:cNvPr id="73" name="object 69">
            <a:extLst>
              <a:ext uri="{FF2B5EF4-FFF2-40B4-BE49-F238E27FC236}">
                <a16:creationId xmlns:a16="http://schemas.microsoft.com/office/drawing/2014/main" id="{F7B9CEC3-FD0A-4A23-BBDB-465B23175C8A}"/>
              </a:ext>
            </a:extLst>
          </p:cNvPr>
          <p:cNvSpPr txBox="1"/>
          <p:nvPr/>
        </p:nvSpPr>
        <p:spPr>
          <a:xfrm>
            <a:off x="4025901" y="6318250"/>
            <a:ext cx="633413" cy="153888"/>
          </a:xfrm>
          <a:prstGeom prst="rect">
            <a:avLst/>
          </a:prstGeom>
        </p:spPr>
        <p:txBody>
          <a:bodyPr lIns="0" tIns="0" rIns="0" bIns="0">
            <a:spAutoFit/>
          </a:bodyPr>
          <a:lstStyle/>
          <a:p>
            <a:pPr marL="12700">
              <a:defRPr/>
            </a:pPr>
            <a:r>
              <a:rPr sz="1000" spc="-5" dirty="0">
                <a:latin typeface="Tahoma"/>
                <a:cs typeface="Tahoma"/>
              </a:rPr>
              <a:t>DARPASAT</a:t>
            </a:r>
            <a:endParaRPr sz="1000">
              <a:latin typeface="Tahoma"/>
              <a:cs typeface="Tahoma"/>
            </a:endParaRPr>
          </a:p>
        </p:txBody>
      </p:sp>
      <p:sp>
        <p:nvSpPr>
          <p:cNvPr id="74" name="object 70">
            <a:extLst>
              <a:ext uri="{FF2B5EF4-FFF2-40B4-BE49-F238E27FC236}">
                <a16:creationId xmlns:a16="http://schemas.microsoft.com/office/drawing/2014/main" id="{D8FFCE4B-838D-4AB5-A68A-500A643ADC8D}"/>
              </a:ext>
            </a:extLst>
          </p:cNvPr>
          <p:cNvSpPr txBox="1"/>
          <p:nvPr/>
        </p:nvSpPr>
        <p:spPr>
          <a:xfrm>
            <a:off x="1611314" y="2581276"/>
            <a:ext cx="2490787" cy="371475"/>
          </a:xfrm>
          <a:prstGeom prst="rect">
            <a:avLst/>
          </a:prstGeom>
        </p:spPr>
        <p:txBody>
          <a:bodyPr lIns="0" tIns="0" rIns="0" bIns="0">
            <a:spAutoFit/>
          </a:bodyPr>
          <a:lstStyle/>
          <a:p>
            <a:pPr marL="12700">
              <a:defRPr/>
            </a:pPr>
            <a:r>
              <a:rPr sz="1200" b="1" dirty="0">
                <a:latin typeface="Tahoma"/>
                <a:cs typeface="Tahoma"/>
              </a:rPr>
              <a:t>Maritime </a:t>
            </a:r>
            <a:r>
              <a:rPr sz="1200" b="1" spc="-5" dirty="0">
                <a:latin typeface="Tahoma"/>
                <a:cs typeface="Tahoma"/>
              </a:rPr>
              <a:t>and Undersea</a:t>
            </a:r>
            <a:r>
              <a:rPr sz="1200" b="1" spc="-85" dirty="0">
                <a:latin typeface="Tahoma"/>
                <a:cs typeface="Tahoma"/>
              </a:rPr>
              <a:t> </a:t>
            </a:r>
            <a:r>
              <a:rPr sz="1200" b="1" dirty="0">
                <a:latin typeface="Tahoma"/>
                <a:cs typeface="Tahoma"/>
              </a:rPr>
              <a:t>Systems</a:t>
            </a:r>
            <a:endParaRPr sz="1200">
              <a:latin typeface="Tahoma"/>
              <a:cs typeface="Tahoma"/>
            </a:endParaRPr>
          </a:p>
          <a:p>
            <a:pPr marL="788670">
              <a:spcBef>
                <a:spcPts val="434"/>
              </a:spcBef>
              <a:defRPr/>
            </a:pPr>
            <a:r>
              <a:rPr sz="800" spc="-10" dirty="0">
                <a:latin typeface="Tahoma"/>
                <a:cs typeface="Tahoma"/>
              </a:rPr>
              <a:t>Artist’s</a:t>
            </a:r>
            <a:r>
              <a:rPr sz="800" spc="-15" dirty="0">
                <a:latin typeface="Tahoma"/>
                <a:cs typeface="Tahoma"/>
              </a:rPr>
              <a:t> </a:t>
            </a:r>
            <a:r>
              <a:rPr sz="800" spc="-10" dirty="0">
                <a:latin typeface="Tahoma"/>
                <a:cs typeface="Tahoma"/>
              </a:rPr>
              <a:t>concept</a:t>
            </a:r>
            <a:endParaRPr sz="800">
              <a:latin typeface="Tahoma"/>
              <a:cs typeface="Tahoma"/>
            </a:endParaRPr>
          </a:p>
        </p:txBody>
      </p:sp>
      <p:sp>
        <p:nvSpPr>
          <p:cNvPr id="75" name="object 71">
            <a:extLst>
              <a:ext uri="{FF2B5EF4-FFF2-40B4-BE49-F238E27FC236}">
                <a16:creationId xmlns:a16="http://schemas.microsoft.com/office/drawing/2014/main" id="{FE1B39C7-383D-42A0-811D-B3EAEFEF9549}"/>
              </a:ext>
            </a:extLst>
          </p:cNvPr>
          <p:cNvSpPr txBox="1"/>
          <p:nvPr/>
        </p:nvSpPr>
        <p:spPr>
          <a:xfrm>
            <a:off x="9686925" y="4265614"/>
            <a:ext cx="706438" cy="123111"/>
          </a:xfrm>
          <a:prstGeom prst="rect">
            <a:avLst/>
          </a:prstGeom>
        </p:spPr>
        <p:txBody>
          <a:bodyPr lIns="0" tIns="0" rIns="0" bIns="0">
            <a:spAutoFit/>
          </a:bodyPr>
          <a:lstStyle/>
          <a:p>
            <a:pPr marL="12700">
              <a:defRPr/>
            </a:pPr>
            <a:r>
              <a:rPr sz="800" spc="-10" dirty="0">
                <a:latin typeface="Tahoma"/>
                <a:cs typeface="Tahoma"/>
              </a:rPr>
              <a:t>Artist’s</a:t>
            </a:r>
            <a:r>
              <a:rPr sz="800" spc="-15" dirty="0">
                <a:latin typeface="Tahoma"/>
                <a:cs typeface="Tahoma"/>
              </a:rPr>
              <a:t> </a:t>
            </a:r>
            <a:r>
              <a:rPr sz="800" spc="-10" dirty="0">
                <a:latin typeface="Tahoma"/>
                <a:cs typeface="Tahoma"/>
              </a:rPr>
              <a:t>concept</a:t>
            </a:r>
            <a:endParaRPr sz="800">
              <a:latin typeface="Tahoma"/>
              <a:cs typeface="Tahoma"/>
            </a:endParaRPr>
          </a:p>
        </p:txBody>
      </p:sp>
      <p:sp>
        <p:nvSpPr>
          <p:cNvPr id="76" name="object 72">
            <a:extLst>
              <a:ext uri="{FF2B5EF4-FFF2-40B4-BE49-F238E27FC236}">
                <a16:creationId xmlns:a16="http://schemas.microsoft.com/office/drawing/2014/main" id="{462EAE85-8E6C-439A-9CEB-E1671B4A61D3}"/>
              </a:ext>
            </a:extLst>
          </p:cNvPr>
          <p:cNvSpPr txBox="1"/>
          <p:nvPr/>
        </p:nvSpPr>
        <p:spPr>
          <a:xfrm>
            <a:off x="6543675" y="5537201"/>
            <a:ext cx="706438" cy="123111"/>
          </a:xfrm>
          <a:prstGeom prst="rect">
            <a:avLst/>
          </a:prstGeom>
        </p:spPr>
        <p:txBody>
          <a:bodyPr lIns="0" tIns="0" rIns="0" bIns="0">
            <a:spAutoFit/>
          </a:bodyPr>
          <a:lstStyle/>
          <a:p>
            <a:pPr marL="12700">
              <a:defRPr/>
            </a:pPr>
            <a:r>
              <a:rPr sz="800" spc="-10" dirty="0">
                <a:latin typeface="Tahoma"/>
                <a:cs typeface="Tahoma"/>
              </a:rPr>
              <a:t>Artist’s</a:t>
            </a:r>
            <a:r>
              <a:rPr sz="800" spc="-15" dirty="0">
                <a:latin typeface="Tahoma"/>
                <a:cs typeface="Tahoma"/>
              </a:rPr>
              <a:t> </a:t>
            </a:r>
            <a:r>
              <a:rPr sz="800" spc="-10" dirty="0">
                <a:latin typeface="Tahoma"/>
                <a:cs typeface="Tahoma"/>
              </a:rPr>
              <a:t>concept</a:t>
            </a:r>
            <a:endParaRPr sz="800">
              <a:latin typeface="Tahoma"/>
              <a:cs typeface="Tahoma"/>
            </a:endParaRPr>
          </a:p>
        </p:txBody>
      </p:sp>
      <p:sp>
        <p:nvSpPr>
          <p:cNvPr id="13378" name="object 73">
            <a:extLst>
              <a:ext uri="{FF2B5EF4-FFF2-40B4-BE49-F238E27FC236}">
                <a16:creationId xmlns:a16="http://schemas.microsoft.com/office/drawing/2014/main" id="{85C53FC2-622C-4912-AE02-B475B41E1CE1}"/>
              </a:ext>
            </a:extLst>
          </p:cNvPr>
          <p:cNvSpPr>
            <a:spLocks noChangeArrowheads="1"/>
          </p:cNvSpPr>
          <p:nvPr/>
        </p:nvSpPr>
        <p:spPr bwMode="auto">
          <a:xfrm>
            <a:off x="2754313" y="4298950"/>
            <a:ext cx="882650" cy="736600"/>
          </a:xfrm>
          <a:prstGeom prst="rect">
            <a:avLst/>
          </a:prstGeom>
          <a:blipFill dpi="0" rotWithShape="1">
            <a:blip r:embed="rId2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78" name="object 74">
            <a:extLst>
              <a:ext uri="{FF2B5EF4-FFF2-40B4-BE49-F238E27FC236}">
                <a16:creationId xmlns:a16="http://schemas.microsoft.com/office/drawing/2014/main" id="{203999CF-1D7A-47C3-B875-FAB2CFE1D1FE}"/>
              </a:ext>
            </a:extLst>
          </p:cNvPr>
          <p:cNvSpPr txBox="1"/>
          <p:nvPr/>
        </p:nvSpPr>
        <p:spPr>
          <a:xfrm>
            <a:off x="2767014" y="4837113"/>
            <a:ext cx="820737" cy="393700"/>
          </a:xfrm>
          <a:prstGeom prst="rect">
            <a:avLst/>
          </a:prstGeom>
        </p:spPr>
        <p:txBody>
          <a:bodyPr lIns="0" tIns="0" rIns="0" bIns="0">
            <a:spAutoFit/>
          </a:bodyPr>
          <a:lstStyle/>
          <a:p>
            <a:pPr marL="421005">
              <a:defRPr/>
            </a:pPr>
            <a:r>
              <a:rPr sz="1200" b="1" spc="-5" dirty="0">
                <a:solidFill>
                  <a:srgbClr val="FFFFFF"/>
                </a:solidFill>
                <a:latin typeface="Tahoma"/>
                <a:cs typeface="Tahoma"/>
              </a:rPr>
              <a:t>1982</a:t>
            </a:r>
            <a:endParaRPr sz="1200">
              <a:latin typeface="Tahoma"/>
              <a:cs typeface="Tahoma"/>
            </a:endParaRPr>
          </a:p>
          <a:p>
            <a:pPr marL="12700">
              <a:spcBef>
                <a:spcPts val="385"/>
              </a:spcBef>
              <a:defRPr/>
            </a:pPr>
            <a:r>
              <a:rPr sz="1000" dirty="0">
                <a:latin typeface="Tahoma"/>
                <a:cs typeface="Tahoma"/>
              </a:rPr>
              <a:t>Tacit</a:t>
            </a:r>
            <a:r>
              <a:rPr sz="1000" spc="-105" dirty="0">
                <a:latin typeface="Tahoma"/>
                <a:cs typeface="Tahoma"/>
              </a:rPr>
              <a:t> </a:t>
            </a:r>
            <a:r>
              <a:rPr sz="1000" spc="-5" dirty="0">
                <a:latin typeface="Tahoma"/>
                <a:cs typeface="Tahoma"/>
              </a:rPr>
              <a:t>Blue</a:t>
            </a:r>
            <a:endParaRPr sz="1000">
              <a:latin typeface="Tahoma"/>
              <a:cs typeface="Tahoma"/>
            </a:endParaRPr>
          </a:p>
        </p:txBody>
      </p:sp>
      <p:sp>
        <p:nvSpPr>
          <p:cNvPr id="13380" name="object 75">
            <a:extLst>
              <a:ext uri="{FF2B5EF4-FFF2-40B4-BE49-F238E27FC236}">
                <a16:creationId xmlns:a16="http://schemas.microsoft.com/office/drawing/2014/main" id="{44ADEB0F-7ABE-473C-AD92-9D9CA1BA1AEC}"/>
              </a:ext>
            </a:extLst>
          </p:cNvPr>
          <p:cNvSpPr>
            <a:spLocks noChangeArrowheads="1"/>
          </p:cNvSpPr>
          <p:nvPr/>
        </p:nvSpPr>
        <p:spPr bwMode="auto">
          <a:xfrm>
            <a:off x="7610476" y="2806700"/>
            <a:ext cx="1222375" cy="935038"/>
          </a:xfrm>
          <a:prstGeom prst="rect">
            <a:avLst/>
          </a:prstGeom>
          <a:blipFill dpi="0" rotWithShape="1">
            <a:blip r:embed="rId2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81" name="object 76">
            <a:extLst>
              <a:ext uri="{FF2B5EF4-FFF2-40B4-BE49-F238E27FC236}">
                <a16:creationId xmlns:a16="http://schemas.microsoft.com/office/drawing/2014/main" id="{C711D12B-6875-4FE1-87C3-0FB6240DB4E4}"/>
              </a:ext>
            </a:extLst>
          </p:cNvPr>
          <p:cNvSpPr txBox="1">
            <a:spLocks noChangeArrowheads="1"/>
          </p:cNvSpPr>
          <p:nvPr/>
        </p:nvSpPr>
        <p:spPr bwMode="auto">
          <a:xfrm>
            <a:off x="7747001" y="3554413"/>
            <a:ext cx="1012825"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64135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100" b="1">
                <a:latin typeface="Tahoma" panose="020B0604030504040204" pitchFamily="34" charset="0"/>
                <a:cs typeface="Tahoma" panose="020B0604030504040204" pitchFamily="34" charset="0"/>
              </a:rPr>
              <a:t>2013</a:t>
            </a:r>
            <a:endParaRPr lang="ja-JP" altLang="ja-JP" sz="1100">
              <a:latin typeface="Tahoma" panose="020B0604030504040204" pitchFamily="34" charset="0"/>
              <a:cs typeface="Tahoma" panose="020B0604030504040204" pitchFamily="34" charset="0"/>
            </a:endParaRPr>
          </a:p>
        </p:txBody>
      </p:sp>
      <p:sp>
        <p:nvSpPr>
          <p:cNvPr id="81" name="object 77">
            <a:extLst>
              <a:ext uri="{FF2B5EF4-FFF2-40B4-BE49-F238E27FC236}">
                <a16:creationId xmlns:a16="http://schemas.microsoft.com/office/drawing/2014/main" id="{2782D2CE-8BE7-4AAE-8AA4-AAA7A91A6E0F}"/>
              </a:ext>
            </a:extLst>
          </p:cNvPr>
          <p:cNvSpPr txBox="1"/>
          <p:nvPr/>
        </p:nvSpPr>
        <p:spPr>
          <a:xfrm>
            <a:off x="7704139" y="2811464"/>
            <a:ext cx="706437" cy="123111"/>
          </a:xfrm>
          <a:prstGeom prst="rect">
            <a:avLst/>
          </a:prstGeom>
        </p:spPr>
        <p:txBody>
          <a:bodyPr lIns="0" tIns="0" rIns="0" bIns="0">
            <a:spAutoFit/>
          </a:bodyPr>
          <a:lstStyle/>
          <a:p>
            <a:pPr marL="12700">
              <a:defRPr/>
            </a:pPr>
            <a:r>
              <a:rPr sz="800" spc="-10" dirty="0">
                <a:latin typeface="Tahoma"/>
                <a:cs typeface="Tahoma"/>
              </a:rPr>
              <a:t>Artist’s</a:t>
            </a:r>
            <a:r>
              <a:rPr sz="800" spc="-15" dirty="0">
                <a:latin typeface="Tahoma"/>
                <a:cs typeface="Tahoma"/>
              </a:rPr>
              <a:t> </a:t>
            </a:r>
            <a:r>
              <a:rPr sz="800" spc="-10" dirty="0">
                <a:latin typeface="Tahoma"/>
                <a:cs typeface="Tahoma"/>
              </a:rPr>
              <a:t>concept</a:t>
            </a:r>
            <a:endParaRPr sz="800" dirty="0">
              <a:latin typeface="Tahoma"/>
              <a:cs typeface="Tahoma"/>
            </a:endParaRPr>
          </a:p>
        </p:txBody>
      </p:sp>
      <p:sp>
        <p:nvSpPr>
          <p:cNvPr id="13383" name="object 78">
            <a:extLst>
              <a:ext uri="{FF2B5EF4-FFF2-40B4-BE49-F238E27FC236}">
                <a16:creationId xmlns:a16="http://schemas.microsoft.com/office/drawing/2014/main" id="{0D9D13DA-A354-4F51-93DB-3726B96E43E5}"/>
              </a:ext>
            </a:extLst>
          </p:cNvPr>
          <p:cNvSpPr>
            <a:spLocks noChangeArrowheads="1"/>
          </p:cNvSpPr>
          <p:nvPr/>
        </p:nvSpPr>
        <p:spPr bwMode="auto">
          <a:xfrm>
            <a:off x="4721225" y="1174751"/>
            <a:ext cx="909638" cy="815975"/>
          </a:xfrm>
          <a:prstGeom prst="rect">
            <a:avLst/>
          </a:prstGeom>
          <a:blipFill dpi="0" rotWithShape="1">
            <a:blip r:embed="rId3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84" name="object 79">
            <a:extLst>
              <a:ext uri="{FF2B5EF4-FFF2-40B4-BE49-F238E27FC236}">
                <a16:creationId xmlns:a16="http://schemas.microsoft.com/office/drawing/2014/main" id="{B22A7E44-3DA3-433A-B9EE-6560D506251A}"/>
              </a:ext>
            </a:extLst>
          </p:cNvPr>
          <p:cNvSpPr txBox="1">
            <a:spLocks noChangeArrowheads="1"/>
          </p:cNvSpPr>
          <p:nvPr/>
        </p:nvSpPr>
        <p:spPr bwMode="auto">
          <a:xfrm>
            <a:off x="9659938" y="1811338"/>
            <a:ext cx="912812"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207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100" b="1">
                <a:solidFill>
                  <a:srgbClr val="FFFFFF"/>
                </a:solidFill>
                <a:latin typeface="Tahoma" panose="020B0604030504040204" pitchFamily="34" charset="0"/>
                <a:cs typeface="Tahoma" panose="020B0604030504040204" pitchFamily="34" charset="0"/>
              </a:rPr>
              <a:t>2013</a:t>
            </a:r>
            <a:endParaRPr lang="ja-JP" altLang="ja-JP" sz="1100">
              <a:latin typeface="Tahoma" panose="020B0604030504040204" pitchFamily="34" charset="0"/>
              <a:cs typeface="Tahoma" panose="020B0604030504040204" pitchFamily="34" charset="0"/>
            </a:endParaRPr>
          </a:p>
        </p:txBody>
      </p:sp>
      <p:sp>
        <p:nvSpPr>
          <p:cNvPr id="84" name="object 80">
            <a:extLst>
              <a:ext uri="{FF2B5EF4-FFF2-40B4-BE49-F238E27FC236}">
                <a16:creationId xmlns:a16="http://schemas.microsoft.com/office/drawing/2014/main" id="{C94BDA3A-38B1-4BB3-A013-9EDE24057893}"/>
              </a:ext>
            </a:extLst>
          </p:cNvPr>
          <p:cNvSpPr txBox="1"/>
          <p:nvPr/>
        </p:nvSpPr>
        <p:spPr>
          <a:xfrm>
            <a:off x="5221289" y="1825626"/>
            <a:ext cx="382587" cy="169277"/>
          </a:xfrm>
          <a:prstGeom prst="rect">
            <a:avLst/>
          </a:prstGeom>
        </p:spPr>
        <p:txBody>
          <a:bodyPr lIns="0" tIns="0" rIns="0" bIns="0">
            <a:spAutoFit/>
          </a:bodyPr>
          <a:lstStyle/>
          <a:p>
            <a:pPr marL="12700">
              <a:defRPr/>
            </a:pPr>
            <a:r>
              <a:rPr sz="1100" b="1" spc="-5" dirty="0">
                <a:solidFill>
                  <a:srgbClr val="FFFFFF"/>
                </a:solidFill>
                <a:latin typeface="Tahoma"/>
                <a:cs typeface="Tahoma"/>
              </a:rPr>
              <a:t>2002</a:t>
            </a:r>
            <a:endParaRPr sz="1100">
              <a:latin typeface="Tahoma"/>
              <a:cs typeface="Tahoma"/>
            </a:endParaRPr>
          </a:p>
        </p:txBody>
      </p:sp>
      <p:sp>
        <p:nvSpPr>
          <p:cNvPr id="13386" name="object 81">
            <a:extLst>
              <a:ext uri="{FF2B5EF4-FFF2-40B4-BE49-F238E27FC236}">
                <a16:creationId xmlns:a16="http://schemas.microsoft.com/office/drawing/2014/main" id="{CFCCCC12-149B-4CD4-97B3-1DDC366B7213}"/>
              </a:ext>
            </a:extLst>
          </p:cNvPr>
          <p:cNvSpPr>
            <a:spLocks noChangeArrowheads="1"/>
          </p:cNvSpPr>
          <p:nvPr/>
        </p:nvSpPr>
        <p:spPr bwMode="auto">
          <a:xfrm>
            <a:off x="8763001" y="1146175"/>
            <a:ext cx="758825" cy="890588"/>
          </a:xfrm>
          <a:prstGeom prst="rect">
            <a:avLst/>
          </a:prstGeom>
          <a:blipFill dpi="0" rotWithShape="1">
            <a:blip r:embed="rId3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86" name="object 82">
            <a:extLst>
              <a:ext uri="{FF2B5EF4-FFF2-40B4-BE49-F238E27FC236}">
                <a16:creationId xmlns:a16="http://schemas.microsoft.com/office/drawing/2014/main" id="{6B3AB0EE-D96B-4DD9-BE02-B40EB8C69280}"/>
              </a:ext>
            </a:extLst>
          </p:cNvPr>
          <p:cNvSpPr txBox="1"/>
          <p:nvPr/>
        </p:nvSpPr>
        <p:spPr>
          <a:xfrm>
            <a:off x="7912101" y="1809750"/>
            <a:ext cx="868363" cy="406400"/>
          </a:xfrm>
          <a:prstGeom prst="rect">
            <a:avLst/>
          </a:prstGeom>
        </p:spPr>
        <p:txBody>
          <a:bodyPr lIns="0" tIns="0" rIns="0" bIns="0">
            <a:spAutoFit/>
          </a:bodyPr>
          <a:lstStyle/>
          <a:p>
            <a:pPr marL="498475">
              <a:defRPr/>
            </a:pPr>
            <a:r>
              <a:rPr sz="1100" b="1" spc="-5" dirty="0">
                <a:latin typeface="Tahoma"/>
                <a:cs typeface="Tahoma"/>
              </a:rPr>
              <a:t>2010</a:t>
            </a:r>
            <a:endParaRPr sz="1100" dirty="0">
              <a:latin typeface="Tahoma"/>
              <a:cs typeface="Tahoma"/>
            </a:endParaRPr>
          </a:p>
          <a:p>
            <a:pPr marL="12700">
              <a:spcBef>
                <a:spcPts val="600"/>
              </a:spcBef>
              <a:defRPr/>
            </a:pPr>
            <a:r>
              <a:rPr sz="1000" spc="-5" dirty="0">
                <a:latin typeface="Tahoma"/>
                <a:cs typeface="Tahoma"/>
              </a:rPr>
              <a:t>Iron</a:t>
            </a:r>
            <a:r>
              <a:rPr sz="1000" spc="-90" dirty="0">
                <a:latin typeface="Tahoma"/>
                <a:cs typeface="Tahoma"/>
              </a:rPr>
              <a:t> </a:t>
            </a:r>
            <a:r>
              <a:rPr sz="1000" dirty="0">
                <a:latin typeface="Tahoma"/>
                <a:cs typeface="Tahoma"/>
              </a:rPr>
              <a:t>Curtain</a:t>
            </a:r>
          </a:p>
        </p:txBody>
      </p:sp>
      <p:sp>
        <p:nvSpPr>
          <p:cNvPr id="87" name="object 83">
            <a:extLst>
              <a:ext uri="{FF2B5EF4-FFF2-40B4-BE49-F238E27FC236}">
                <a16:creationId xmlns:a16="http://schemas.microsoft.com/office/drawing/2014/main" id="{24307099-E8BF-404D-B6A7-47245F5789B5}"/>
              </a:ext>
            </a:extLst>
          </p:cNvPr>
          <p:cNvSpPr txBox="1"/>
          <p:nvPr/>
        </p:nvSpPr>
        <p:spPr>
          <a:xfrm>
            <a:off x="9885364" y="1193801"/>
            <a:ext cx="706437" cy="123111"/>
          </a:xfrm>
          <a:prstGeom prst="rect">
            <a:avLst/>
          </a:prstGeom>
        </p:spPr>
        <p:txBody>
          <a:bodyPr lIns="0" tIns="0" rIns="0" bIns="0">
            <a:spAutoFit/>
          </a:bodyPr>
          <a:lstStyle/>
          <a:p>
            <a:pPr marL="12700">
              <a:defRPr/>
            </a:pPr>
            <a:r>
              <a:rPr sz="800" spc="-10" dirty="0">
                <a:solidFill>
                  <a:srgbClr val="FFFFFF"/>
                </a:solidFill>
                <a:latin typeface="Tahoma"/>
                <a:cs typeface="Tahoma"/>
              </a:rPr>
              <a:t>Artist’s concept</a:t>
            </a:r>
            <a:endParaRPr sz="800">
              <a:latin typeface="Tahoma"/>
              <a:cs typeface="Tahoma"/>
            </a:endParaRPr>
          </a:p>
        </p:txBody>
      </p:sp>
      <p:sp>
        <p:nvSpPr>
          <p:cNvPr id="13389" name="object 84">
            <a:extLst>
              <a:ext uri="{FF2B5EF4-FFF2-40B4-BE49-F238E27FC236}">
                <a16:creationId xmlns:a16="http://schemas.microsoft.com/office/drawing/2014/main" id="{BE34968D-AEC8-4ED4-B4D7-86FA62E79780}"/>
              </a:ext>
            </a:extLst>
          </p:cNvPr>
          <p:cNvSpPr>
            <a:spLocks noChangeArrowheads="1"/>
          </p:cNvSpPr>
          <p:nvPr/>
        </p:nvSpPr>
        <p:spPr bwMode="auto">
          <a:xfrm>
            <a:off x="9363075" y="5588000"/>
            <a:ext cx="1219200" cy="731838"/>
          </a:xfrm>
          <a:prstGeom prst="rect">
            <a:avLst/>
          </a:prstGeom>
          <a:blipFill dpi="0" rotWithShape="1">
            <a:blip r:embed="rId3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90" name="object 85">
            <a:extLst>
              <a:ext uri="{FF2B5EF4-FFF2-40B4-BE49-F238E27FC236}">
                <a16:creationId xmlns:a16="http://schemas.microsoft.com/office/drawing/2014/main" id="{BFC5B86D-8930-4858-9901-3774ED52464F}"/>
              </a:ext>
            </a:extLst>
          </p:cNvPr>
          <p:cNvSpPr>
            <a:spLocks/>
          </p:cNvSpPr>
          <p:nvPr/>
        </p:nvSpPr>
        <p:spPr bwMode="auto">
          <a:xfrm>
            <a:off x="9350375" y="5575300"/>
            <a:ext cx="1244600" cy="757238"/>
          </a:xfrm>
          <a:custGeom>
            <a:avLst/>
            <a:gdLst>
              <a:gd name="T0" fmla="*/ 1244346 w 1244600"/>
              <a:gd name="T1" fmla="*/ 755836 h 756920"/>
              <a:gd name="T2" fmla="*/ 1244346 w 1244600"/>
              <a:gd name="T3" fmla="*/ 3054 h 756920"/>
              <a:gd name="T4" fmla="*/ 1241298 w 1244600"/>
              <a:gd name="T5" fmla="*/ 0 h 756920"/>
              <a:gd name="T6" fmla="*/ 2285 w 1244600"/>
              <a:gd name="T7" fmla="*/ 0 h 756920"/>
              <a:gd name="T8" fmla="*/ 0 w 1244600"/>
              <a:gd name="T9" fmla="*/ 3054 h 756920"/>
              <a:gd name="T10" fmla="*/ 0 w 1244600"/>
              <a:gd name="T11" fmla="*/ 755836 h 756920"/>
              <a:gd name="T12" fmla="*/ 2286 w 1244600"/>
              <a:gd name="T13" fmla="*/ 758893 h 756920"/>
              <a:gd name="T14" fmla="*/ 6096 w 1244600"/>
              <a:gd name="T15" fmla="*/ 758893 h 756920"/>
              <a:gd name="T16" fmla="*/ 6096 w 1244600"/>
              <a:gd name="T17" fmla="*/ 12988 h 756920"/>
              <a:gd name="T18" fmla="*/ 12192 w 1244600"/>
              <a:gd name="T19" fmla="*/ 6878 h 756920"/>
              <a:gd name="T20" fmla="*/ 12192 w 1244600"/>
              <a:gd name="T21" fmla="*/ 12988 h 756920"/>
              <a:gd name="T22" fmla="*/ 1231391 w 1244600"/>
              <a:gd name="T23" fmla="*/ 12988 h 756920"/>
              <a:gd name="T24" fmla="*/ 1231392 w 1244600"/>
              <a:gd name="T25" fmla="*/ 6878 h 756920"/>
              <a:gd name="T26" fmla="*/ 1237488 w 1244600"/>
              <a:gd name="T27" fmla="*/ 12988 h 756920"/>
              <a:gd name="T28" fmla="*/ 1237488 w 1244600"/>
              <a:gd name="T29" fmla="*/ 758893 h 756920"/>
              <a:gd name="T30" fmla="*/ 1241298 w 1244600"/>
              <a:gd name="T31" fmla="*/ 758893 h 756920"/>
              <a:gd name="T32" fmla="*/ 1244346 w 1244600"/>
              <a:gd name="T33" fmla="*/ 755836 h 756920"/>
              <a:gd name="T34" fmla="*/ 12192 w 1244600"/>
              <a:gd name="T35" fmla="*/ 12988 h 756920"/>
              <a:gd name="T36" fmla="*/ 12192 w 1244600"/>
              <a:gd name="T37" fmla="*/ 6878 h 756920"/>
              <a:gd name="T38" fmla="*/ 6096 w 1244600"/>
              <a:gd name="T39" fmla="*/ 12988 h 756920"/>
              <a:gd name="T40" fmla="*/ 12192 w 1244600"/>
              <a:gd name="T41" fmla="*/ 12988 h 756920"/>
              <a:gd name="T42" fmla="*/ 12192 w 1244600"/>
              <a:gd name="T43" fmla="*/ 745901 h 756920"/>
              <a:gd name="T44" fmla="*/ 12192 w 1244600"/>
              <a:gd name="T45" fmla="*/ 12988 h 756920"/>
              <a:gd name="T46" fmla="*/ 6096 w 1244600"/>
              <a:gd name="T47" fmla="*/ 12988 h 756920"/>
              <a:gd name="T48" fmla="*/ 6096 w 1244600"/>
              <a:gd name="T49" fmla="*/ 745901 h 756920"/>
              <a:gd name="T50" fmla="*/ 12192 w 1244600"/>
              <a:gd name="T51" fmla="*/ 745901 h 756920"/>
              <a:gd name="T52" fmla="*/ 1237488 w 1244600"/>
              <a:gd name="T53" fmla="*/ 745901 h 756920"/>
              <a:gd name="T54" fmla="*/ 6096 w 1244600"/>
              <a:gd name="T55" fmla="*/ 745901 h 756920"/>
              <a:gd name="T56" fmla="*/ 12192 w 1244600"/>
              <a:gd name="T57" fmla="*/ 752015 h 756920"/>
              <a:gd name="T58" fmla="*/ 12191 w 1244600"/>
              <a:gd name="T59" fmla="*/ 758893 h 756920"/>
              <a:gd name="T60" fmla="*/ 1231391 w 1244600"/>
              <a:gd name="T61" fmla="*/ 758893 h 756920"/>
              <a:gd name="T62" fmla="*/ 1231392 w 1244600"/>
              <a:gd name="T63" fmla="*/ 752015 h 756920"/>
              <a:gd name="T64" fmla="*/ 1237488 w 1244600"/>
              <a:gd name="T65" fmla="*/ 745901 h 756920"/>
              <a:gd name="T66" fmla="*/ 12191 w 1244600"/>
              <a:gd name="T67" fmla="*/ 758893 h 756920"/>
              <a:gd name="T68" fmla="*/ 12192 w 1244600"/>
              <a:gd name="T69" fmla="*/ 752015 h 756920"/>
              <a:gd name="T70" fmla="*/ 6096 w 1244600"/>
              <a:gd name="T71" fmla="*/ 745901 h 756920"/>
              <a:gd name="T72" fmla="*/ 6096 w 1244600"/>
              <a:gd name="T73" fmla="*/ 758893 h 756920"/>
              <a:gd name="T74" fmla="*/ 12191 w 1244600"/>
              <a:gd name="T75" fmla="*/ 758893 h 756920"/>
              <a:gd name="T76" fmla="*/ 1237488 w 1244600"/>
              <a:gd name="T77" fmla="*/ 12988 h 756920"/>
              <a:gd name="T78" fmla="*/ 1231392 w 1244600"/>
              <a:gd name="T79" fmla="*/ 6878 h 756920"/>
              <a:gd name="T80" fmla="*/ 1231391 w 1244600"/>
              <a:gd name="T81" fmla="*/ 12988 h 756920"/>
              <a:gd name="T82" fmla="*/ 1237488 w 1244600"/>
              <a:gd name="T83" fmla="*/ 12988 h 756920"/>
              <a:gd name="T84" fmla="*/ 1237488 w 1244600"/>
              <a:gd name="T85" fmla="*/ 745901 h 756920"/>
              <a:gd name="T86" fmla="*/ 1237488 w 1244600"/>
              <a:gd name="T87" fmla="*/ 12988 h 756920"/>
              <a:gd name="T88" fmla="*/ 1231391 w 1244600"/>
              <a:gd name="T89" fmla="*/ 12988 h 756920"/>
              <a:gd name="T90" fmla="*/ 1231391 w 1244600"/>
              <a:gd name="T91" fmla="*/ 745901 h 756920"/>
              <a:gd name="T92" fmla="*/ 1237488 w 1244600"/>
              <a:gd name="T93" fmla="*/ 745901 h 756920"/>
              <a:gd name="T94" fmla="*/ 1237488 w 1244600"/>
              <a:gd name="T95" fmla="*/ 758893 h 756920"/>
              <a:gd name="T96" fmla="*/ 1237488 w 1244600"/>
              <a:gd name="T97" fmla="*/ 745901 h 756920"/>
              <a:gd name="T98" fmla="*/ 1231392 w 1244600"/>
              <a:gd name="T99" fmla="*/ 752015 h 756920"/>
              <a:gd name="T100" fmla="*/ 1231391 w 1244600"/>
              <a:gd name="T101" fmla="*/ 758893 h 756920"/>
              <a:gd name="T102" fmla="*/ 1237488 w 1244600"/>
              <a:gd name="T103" fmla="*/ 758893 h 7569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244600" h="756920">
                <a:moveTo>
                  <a:pt x="1244346" y="753617"/>
                </a:moveTo>
                <a:lnTo>
                  <a:pt x="1244346" y="3047"/>
                </a:lnTo>
                <a:lnTo>
                  <a:pt x="1241298" y="0"/>
                </a:lnTo>
                <a:lnTo>
                  <a:pt x="2285" y="0"/>
                </a:lnTo>
                <a:lnTo>
                  <a:pt x="0" y="3047"/>
                </a:lnTo>
                <a:lnTo>
                  <a:pt x="0" y="753617"/>
                </a:lnTo>
                <a:lnTo>
                  <a:pt x="2286" y="756665"/>
                </a:lnTo>
                <a:lnTo>
                  <a:pt x="6096" y="756665"/>
                </a:lnTo>
                <a:lnTo>
                  <a:pt x="6096" y="12953"/>
                </a:lnTo>
                <a:lnTo>
                  <a:pt x="12192" y="6857"/>
                </a:lnTo>
                <a:lnTo>
                  <a:pt x="12192" y="12953"/>
                </a:lnTo>
                <a:lnTo>
                  <a:pt x="1231391" y="12953"/>
                </a:lnTo>
                <a:lnTo>
                  <a:pt x="1231392" y="6857"/>
                </a:lnTo>
                <a:lnTo>
                  <a:pt x="1237488" y="12953"/>
                </a:lnTo>
                <a:lnTo>
                  <a:pt x="1237488" y="756665"/>
                </a:lnTo>
                <a:lnTo>
                  <a:pt x="1241298" y="756665"/>
                </a:lnTo>
                <a:lnTo>
                  <a:pt x="1244346" y="753617"/>
                </a:lnTo>
                <a:close/>
              </a:path>
              <a:path w="1244600" h="756920">
                <a:moveTo>
                  <a:pt x="12192" y="12953"/>
                </a:moveTo>
                <a:lnTo>
                  <a:pt x="12192" y="6857"/>
                </a:lnTo>
                <a:lnTo>
                  <a:pt x="6096" y="12953"/>
                </a:lnTo>
                <a:lnTo>
                  <a:pt x="12192" y="12953"/>
                </a:lnTo>
                <a:close/>
              </a:path>
              <a:path w="1244600" h="756920">
                <a:moveTo>
                  <a:pt x="12192" y="743711"/>
                </a:moveTo>
                <a:lnTo>
                  <a:pt x="12192" y="12953"/>
                </a:lnTo>
                <a:lnTo>
                  <a:pt x="6096" y="12953"/>
                </a:lnTo>
                <a:lnTo>
                  <a:pt x="6096" y="743711"/>
                </a:lnTo>
                <a:lnTo>
                  <a:pt x="12192" y="743711"/>
                </a:lnTo>
                <a:close/>
              </a:path>
              <a:path w="1244600" h="756920">
                <a:moveTo>
                  <a:pt x="1237488" y="743711"/>
                </a:moveTo>
                <a:lnTo>
                  <a:pt x="6096" y="743711"/>
                </a:lnTo>
                <a:lnTo>
                  <a:pt x="12192" y="749807"/>
                </a:lnTo>
                <a:lnTo>
                  <a:pt x="12191" y="756665"/>
                </a:lnTo>
                <a:lnTo>
                  <a:pt x="1231391" y="756665"/>
                </a:lnTo>
                <a:lnTo>
                  <a:pt x="1231392" y="749807"/>
                </a:lnTo>
                <a:lnTo>
                  <a:pt x="1237488" y="743711"/>
                </a:lnTo>
                <a:close/>
              </a:path>
              <a:path w="1244600" h="756920">
                <a:moveTo>
                  <a:pt x="12191" y="756665"/>
                </a:moveTo>
                <a:lnTo>
                  <a:pt x="12192" y="749807"/>
                </a:lnTo>
                <a:lnTo>
                  <a:pt x="6096" y="743711"/>
                </a:lnTo>
                <a:lnTo>
                  <a:pt x="6096" y="756665"/>
                </a:lnTo>
                <a:lnTo>
                  <a:pt x="12191" y="756665"/>
                </a:lnTo>
                <a:close/>
              </a:path>
              <a:path w="1244600" h="756920">
                <a:moveTo>
                  <a:pt x="1237488" y="12953"/>
                </a:moveTo>
                <a:lnTo>
                  <a:pt x="1231392" y="6857"/>
                </a:lnTo>
                <a:lnTo>
                  <a:pt x="1231391" y="12953"/>
                </a:lnTo>
                <a:lnTo>
                  <a:pt x="1237488" y="12953"/>
                </a:lnTo>
                <a:close/>
              </a:path>
              <a:path w="1244600" h="756920">
                <a:moveTo>
                  <a:pt x="1237488" y="743711"/>
                </a:moveTo>
                <a:lnTo>
                  <a:pt x="1237488" y="12953"/>
                </a:lnTo>
                <a:lnTo>
                  <a:pt x="1231391" y="12953"/>
                </a:lnTo>
                <a:lnTo>
                  <a:pt x="1231391" y="743711"/>
                </a:lnTo>
                <a:lnTo>
                  <a:pt x="1237488" y="743711"/>
                </a:lnTo>
                <a:close/>
              </a:path>
              <a:path w="1244600" h="756920">
                <a:moveTo>
                  <a:pt x="1237488" y="756665"/>
                </a:moveTo>
                <a:lnTo>
                  <a:pt x="1237488" y="743711"/>
                </a:lnTo>
                <a:lnTo>
                  <a:pt x="1231392" y="749807"/>
                </a:lnTo>
                <a:lnTo>
                  <a:pt x="1231391" y="756665"/>
                </a:lnTo>
                <a:lnTo>
                  <a:pt x="1237488" y="7566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sp>
        <p:nvSpPr>
          <p:cNvPr id="13391" name="object 86">
            <a:extLst>
              <a:ext uri="{FF2B5EF4-FFF2-40B4-BE49-F238E27FC236}">
                <a16:creationId xmlns:a16="http://schemas.microsoft.com/office/drawing/2014/main" id="{E88D5E74-A3E5-41D2-944C-241C76101BC1}"/>
              </a:ext>
            </a:extLst>
          </p:cNvPr>
          <p:cNvSpPr txBox="1">
            <a:spLocks noChangeArrowheads="1"/>
          </p:cNvSpPr>
          <p:nvPr/>
        </p:nvSpPr>
        <p:spPr bwMode="auto">
          <a:xfrm>
            <a:off x="9474200" y="6145214"/>
            <a:ext cx="1068388"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842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425"/>
              </a:lnSpc>
              <a:spcBef>
                <a:spcPct val="0"/>
              </a:spcBef>
              <a:buNone/>
            </a:pPr>
            <a:r>
              <a:rPr lang="ja-JP" altLang="ja-JP" sz="1200" b="1">
                <a:solidFill>
                  <a:srgbClr val="FFFFFF"/>
                </a:solidFill>
                <a:latin typeface="Tahoma" panose="020B0604030504040204" pitchFamily="34" charset="0"/>
                <a:cs typeface="Tahoma" panose="020B0604030504040204" pitchFamily="34" charset="0"/>
              </a:rPr>
              <a:t>2015</a:t>
            </a:r>
            <a:endParaRPr lang="ja-JP" altLang="ja-JP" sz="1200">
              <a:latin typeface="Tahoma" panose="020B0604030504040204" pitchFamily="34" charset="0"/>
              <a:cs typeface="Tahoma" panose="020B0604030504040204" pitchFamily="34" charset="0"/>
            </a:endParaRPr>
          </a:p>
        </p:txBody>
      </p:sp>
      <p:sp>
        <p:nvSpPr>
          <p:cNvPr id="13392" name="object 87">
            <a:extLst>
              <a:ext uri="{FF2B5EF4-FFF2-40B4-BE49-F238E27FC236}">
                <a16:creationId xmlns:a16="http://schemas.microsoft.com/office/drawing/2014/main" id="{3AB61DC1-760E-4554-813A-961AD3CDF3A4}"/>
              </a:ext>
            </a:extLst>
          </p:cNvPr>
          <p:cNvSpPr>
            <a:spLocks noChangeArrowheads="1"/>
          </p:cNvSpPr>
          <p:nvPr/>
        </p:nvSpPr>
        <p:spPr bwMode="auto">
          <a:xfrm>
            <a:off x="9201151" y="2798763"/>
            <a:ext cx="1431925" cy="990600"/>
          </a:xfrm>
          <a:prstGeom prst="rect">
            <a:avLst/>
          </a:prstGeom>
          <a:blipFill dpi="0" rotWithShape="1">
            <a:blip r:embed="rId3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13393" name="object 88">
            <a:extLst>
              <a:ext uri="{FF2B5EF4-FFF2-40B4-BE49-F238E27FC236}">
                <a16:creationId xmlns:a16="http://schemas.microsoft.com/office/drawing/2014/main" id="{2BC961F1-F0AD-4F67-9E3A-4CCF5F1E3DF5}"/>
              </a:ext>
            </a:extLst>
          </p:cNvPr>
          <p:cNvSpPr txBox="1">
            <a:spLocks noChangeArrowheads="1"/>
          </p:cNvSpPr>
          <p:nvPr/>
        </p:nvSpPr>
        <p:spPr bwMode="auto">
          <a:xfrm>
            <a:off x="9299576" y="3794125"/>
            <a:ext cx="9556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075"/>
              </a:lnSpc>
              <a:spcBef>
                <a:spcPct val="0"/>
              </a:spcBef>
              <a:buNone/>
            </a:pPr>
            <a:r>
              <a:rPr lang="ja-JP" altLang="ja-JP" sz="1000">
                <a:latin typeface="Tahoma" panose="020B0604030504040204" pitchFamily="34" charset="0"/>
                <a:cs typeface="Tahoma" panose="020B0604030504040204" pitchFamily="34" charset="0"/>
              </a:rPr>
              <a:t>ASW Continuous  Trail Unmanned  Vessel (ACTUV)</a:t>
            </a:r>
          </a:p>
        </p:txBody>
      </p:sp>
      <p:sp>
        <p:nvSpPr>
          <p:cNvPr id="13394" name="object 89">
            <a:extLst>
              <a:ext uri="{FF2B5EF4-FFF2-40B4-BE49-F238E27FC236}">
                <a16:creationId xmlns:a16="http://schemas.microsoft.com/office/drawing/2014/main" id="{65E2FB1B-97C9-463F-9500-510D376652DF}"/>
              </a:ext>
            </a:extLst>
          </p:cNvPr>
          <p:cNvSpPr txBox="1">
            <a:spLocks noChangeArrowheads="1"/>
          </p:cNvSpPr>
          <p:nvPr/>
        </p:nvSpPr>
        <p:spPr bwMode="auto">
          <a:xfrm>
            <a:off x="8731250" y="1819276"/>
            <a:ext cx="9080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032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100" b="1">
                <a:latin typeface="Tahoma" panose="020B0604030504040204" pitchFamily="34" charset="0"/>
                <a:cs typeface="Tahoma" panose="020B0604030504040204" pitchFamily="34" charset="0"/>
              </a:rPr>
              <a:t>2013</a:t>
            </a:r>
            <a:endParaRPr lang="ja-JP" altLang="ja-JP" sz="1100">
              <a:latin typeface="Tahoma" panose="020B0604030504040204" pitchFamily="34" charset="0"/>
              <a:cs typeface="Tahoma" panose="020B0604030504040204" pitchFamily="34" charset="0"/>
            </a:endParaRPr>
          </a:p>
        </p:txBody>
      </p:sp>
      <p:sp>
        <p:nvSpPr>
          <p:cNvPr id="96" name="object 90">
            <a:extLst>
              <a:ext uri="{FF2B5EF4-FFF2-40B4-BE49-F238E27FC236}">
                <a16:creationId xmlns:a16="http://schemas.microsoft.com/office/drawing/2014/main" id="{6B265DC3-82C7-4B8A-87CD-E9B2FFDE6074}"/>
              </a:ext>
            </a:extLst>
          </p:cNvPr>
          <p:cNvSpPr txBox="1"/>
          <p:nvPr/>
        </p:nvSpPr>
        <p:spPr>
          <a:xfrm>
            <a:off x="7896225" y="1128714"/>
            <a:ext cx="706438" cy="123111"/>
          </a:xfrm>
          <a:prstGeom prst="rect">
            <a:avLst/>
          </a:prstGeom>
        </p:spPr>
        <p:txBody>
          <a:bodyPr lIns="0" tIns="0" rIns="0" bIns="0">
            <a:spAutoFit/>
          </a:bodyPr>
          <a:lstStyle/>
          <a:p>
            <a:pPr marL="12700">
              <a:defRPr/>
            </a:pPr>
            <a:r>
              <a:rPr sz="800" spc="-10" dirty="0">
                <a:latin typeface="Tahoma"/>
                <a:cs typeface="Tahoma"/>
              </a:rPr>
              <a:t>Artist’s</a:t>
            </a:r>
            <a:r>
              <a:rPr sz="800" spc="-15" dirty="0">
                <a:latin typeface="Tahoma"/>
                <a:cs typeface="Tahoma"/>
              </a:rPr>
              <a:t> </a:t>
            </a:r>
            <a:r>
              <a:rPr sz="800" spc="-10" dirty="0">
                <a:latin typeface="Tahoma"/>
                <a:cs typeface="Tahoma"/>
              </a:rPr>
              <a:t>concept</a:t>
            </a:r>
            <a:endParaRPr sz="800">
              <a:latin typeface="Tahoma"/>
              <a:cs typeface="Tahoma"/>
            </a:endParaRPr>
          </a:p>
        </p:txBody>
      </p:sp>
      <p:sp>
        <p:nvSpPr>
          <p:cNvPr id="13396" name="正方形/長方形 1">
            <a:extLst>
              <a:ext uri="{FF2B5EF4-FFF2-40B4-BE49-F238E27FC236}">
                <a16:creationId xmlns:a16="http://schemas.microsoft.com/office/drawing/2014/main" id="{E4CB530D-FE79-4DD7-BDED-5B59526BCC75}"/>
              </a:ext>
            </a:extLst>
          </p:cNvPr>
          <p:cNvSpPr>
            <a:spLocks noChangeArrowheads="1"/>
          </p:cNvSpPr>
          <p:nvPr/>
        </p:nvSpPr>
        <p:spPr bwMode="auto">
          <a:xfrm>
            <a:off x="9556750" y="1989138"/>
            <a:ext cx="11572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ts val="463"/>
              </a:spcBef>
              <a:buNone/>
            </a:pPr>
            <a:r>
              <a:rPr lang="ja-JP" altLang="ja-JP" sz="900">
                <a:latin typeface="Tahoma" panose="020B0604030504040204" pitchFamily="34" charset="0"/>
                <a:cs typeface="Tahoma" panose="020B0604030504040204" pitchFamily="34" charset="0"/>
              </a:rPr>
              <a:t>Persistent Close  Air Support  (PCAS)</a:t>
            </a:r>
          </a:p>
        </p:txBody>
      </p:sp>
      <p:sp>
        <p:nvSpPr>
          <p:cNvPr id="3" name="正方形/長方形 2">
            <a:extLst>
              <a:ext uri="{FF2B5EF4-FFF2-40B4-BE49-F238E27FC236}">
                <a16:creationId xmlns:a16="http://schemas.microsoft.com/office/drawing/2014/main" id="{618032B2-86B9-4F77-BEA2-6FAF0A340188}"/>
              </a:ext>
            </a:extLst>
          </p:cNvPr>
          <p:cNvSpPr/>
          <p:nvPr/>
        </p:nvSpPr>
        <p:spPr>
          <a:xfrm>
            <a:off x="8578850" y="1989138"/>
            <a:ext cx="1212850" cy="508000"/>
          </a:xfrm>
          <a:prstGeom prst="rect">
            <a:avLst/>
          </a:prstGeom>
        </p:spPr>
        <p:txBody>
          <a:bodyPr>
            <a:spAutoFit/>
          </a:bodyPr>
          <a:lstStyle/>
          <a:p>
            <a:pPr algn="ctr">
              <a:spcBef>
                <a:spcPts val="450"/>
              </a:spcBef>
              <a:defRPr/>
            </a:pPr>
            <a:r>
              <a:rPr lang="ja-JP" altLang="ja-JP" sz="800" dirty="0">
                <a:latin typeface="Meiryo UI" panose="020B0604030504040204" pitchFamily="50" charset="-128"/>
                <a:ea typeface="Meiryo UI" panose="020B0604030504040204" pitchFamily="50" charset="-128"/>
                <a:cs typeface="Tahoma" panose="020B0604030504040204" pitchFamily="34" charset="0"/>
              </a:rPr>
              <a:t>Legged  Squad  Support  System(LS3</a:t>
            </a:r>
            <a:r>
              <a:rPr lang="ja-JP" altLang="en-US" sz="800" dirty="0">
                <a:latin typeface="Meiryo UI" panose="020B0604030504040204" pitchFamily="50" charset="-128"/>
                <a:ea typeface="Meiryo UI" panose="020B0604030504040204" pitchFamily="50" charset="-128"/>
                <a:cs typeface="Tahoma" panose="020B0604030504040204" pitchFamily="34" charset="0"/>
              </a:rPr>
              <a:t>）</a:t>
            </a:r>
            <a:r>
              <a:rPr lang="ja-JP" altLang="ja-JP" sz="1050" b="1" dirty="0">
                <a:solidFill>
                  <a:srgbClr val="FFFFFF"/>
                </a:solidFill>
                <a:latin typeface="Meiryo UI" panose="020B0604030504040204" pitchFamily="50" charset="-128"/>
                <a:ea typeface="Meiryo UI" panose="020B0604030504040204" pitchFamily="50" charset="-128"/>
                <a:cs typeface="Tahoma" panose="020B0604030504040204" pitchFamily="34" charset="0"/>
              </a:rPr>
              <a:t>6</a:t>
            </a:r>
            <a:endParaRPr lang="ja-JP" altLang="ja-JP" sz="1050" dirty="0">
              <a:latin typeface="Meiryo UI" panose="020B0604030504040204" pitchFamily="50" charset="-128"/>
              <a:ea typeface="Meiryo UI" panose="020B0604030504040204" pitchFamily="50" charset="-128"/>
              <a:cs typeface="Tahoma" panose="020B0604030504040204" pitchFamily="34" charset="0"/>
            </a:endParaRPr>
          </a:p>
        </p:txBody>
      </p:sp>
      <p:sp>
        <p:nvSpPr>
          <p:cNvPr id="13398" name="object 79">
            <a:extLst>
              <a:ext uri="{FF2B5EF4-FFF2-40B4-BE49-F238E27FC236}">
                <a16:creationId xmlns:a16="http://schemas.microsoft.com/office/drawing/2014/main" id="{DC62AA07-DC54-4B55-9D41-CDF8DCEAF99B}"/>
              </a:ext>
            </a:extLst>
          </p:cNvPr>
          <p:cNvSpPr txBox="1">
            <a:spLocks noChangeArrowheads="1"/>
          </p:cNvSpPr>
          <p:nvPr/>
        </p:nvSpPr>
        <p:spPr bwMode="auto">
          <a:xfrm>
            <a:off x="9648826" y="2932113"/>
            <a:ext cx="912813"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207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1100" b="1">
                <a:solidFill>
                  <a:srgbClr val="FFFFFF"/>
                </a:solidFill>
                <a:latin typeface="Tahoma" panose="020B0604030504040204" pitchFamily="34" charset="0"/>
                <a:cs typeface="Tahoma" panose="020B0604030504040204" pitchFamily="34" charset="0"/>
              </a:rPr>
              <a:t>201</a:t>
            </a:r>
            <a:r>
              <a:rPr lang="en-US" altLang="ja-JP" sz="1100" b="1">
                <a:solidFill>
                  <a:srgbClr val="FFFFFF"/>
                </a:solidFill>
                <a:latin typeface="Tahoma" panose="020B0604030504040204" pitchFamily="34" charset="0"/>
                <a:cs typeface="Tahoma" panose="020B0604030504040204" pitchFamily="34" charset="0"/>
              </a:rPr>
              <a:t>6</a:t>
            </a:r>
            <a:endParaRPr lang="ja-JP" altLang="ja-JP" sz="1100">
              <a:latin typeface="Tahoma" panose="020B0604030504040204" pitchFamily="34" charset="0"/>
              <a:cs typeface="Tahoma" panose="020B0604030504040204" pitchFamily="34" charset="0"/>
            </a:endParaRPr>
          </a:p>
        </p:txBody>
      </p:sp>
      <p:sp>
        <p:nvSpPr>
          <p:cNvPr id="13399" name="正方形/長方形 3">
            <a:extLst>
              <a:ext uri="{FF2B5EF4-FFF2-40B4-BE49-F238E27FC236}">
                <a16:creationId xmlns:a16="http://schemas.microsoft.com/office/drawing/2014/main" id="{077C1AF4-233F-4A60-B7A3-6106AA0DC311}"/>
              </a:ext>
            </a:extLst>
          </p:cNvPr>
          <p:cNvSpPr>
            <a:spLocks noChangeArrowheads="1"/>
          </p:cNvSpPr>
          <p:nvPr/>
        </p:nvSpPr>
        <p:spPr bwMode="auto">
          <a:xfrm>
            <a:off x="6775451" y="3752850"/>
            <a:ext cx="2202847" cy="221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075"/>
              </a:lnSpc>
              <a:spcBef>
                <a:spcPts val="150"/>
              </a:spcBef>
              <a:buNone/>
            </a:pPr>
            <a:r>
              <a:rPr lang="ja-JP" altLang="ja-JP" sz="900">
                <a:latin typeface="Tahoma" panose="020B0604030504040204" pitchFamily="34" charset="0"/>
                <a:cs typeface="Tahoma" panose="020B0604030504040204" pitchFamily="34" charset="0"/>
              </a:rPr>
              <a:t>Long Range  Anti-Ship Missile  (LRASM)</a:t>
            </a:r>
          </a:p>
        </p:txBody>
      </p:sp>
      <p:sp>
        <p:nvSpPr>
          <p:cNvPr id="13400" name="正方形/長方形 4">
            <a:extLst>
              <a:ext uri="{FF2B5EF4-FFF2-40B4-BE49-F238E27FC236}">
                <a16:creationId xmlns:a16="http://schemas.microsoft.com/office/drawing/2014/main" id="{D3B9BE31-8C98-452D-9A95-7E1190FD3EBF}"/>
              </a:ext>
            </a:extLst>
          </p:cNvPr>
          <p:cNvSpPr>
            <a:spLocks noChangeArrowheads="1"/>
          </p:cNvSpPr>
          <p:nvPr/>
        </p:nvSpPr>
        <p:spPr bwMode="auto">
          <a:xfrm>
            <a:off x="8343900" y="5000625"/>
            <a:ext cx="1162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ts val="388"/>
              </a:spcBef>
              <a:buNone/>
            </a:pPr>
            <a:r>
              <a:rPr lang="ja-JP" altLang="ja-JP" sz="1000">
                <a:latin typeface="Tahoma" panose="020B0604030504040204" pitchFamily="34" charset="0"/>
                <a:cs typeface="Tahoma" panose="020B0604030504040204" pitchFamily="34" charset="0"/>
              </a:rPr>
              <a:t>Damage Tolerant  Controls (DTC)</a:t>
            </a:r>
          </a:p>
        </p:txBody>
      </p:sp>
      <p:sp>
        <p:nvSpPr>
          <p:cNvPr id="13401" name="正方形/長方形 5">
            <a:extLst>
              <a:ext uri="{FF2B5EF4-FFF2-40B4-BE49-F238E27FC236}">
                <a16:creationId xmlns:a16="http://schemas.microsoft.com/office/drawing/2014/main" id="{38E1D0A9-B830-4A03-857B-7F4F7D1E4DDC}"/>
              </a:ext>
            </a:extLst>
          </p:cNvPr>
          <p:cNvSpPr>
            <a:spLocks noChangeArrowheads="1"/>
          </p:cNvSpPr>
          <p:nvPr/>
        </p:nvSpPr>
        <p:spPr bwMode="auto">
          <a:xfrm>
            <a:off x="9394826" y="6262689"/>
            <a:ext cx="123666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200"/>
              </a:lnSpc>
              <a:spcBef>
                <a:spcPts val="25"/>
              </a:spcBef>
              <a:buNone/>
            </a:pPr>
            <a:r>
              <a:rPr lang="ja-JP" altLang="ja-JP" sz="1000">
                <a:latin typeface="Tahoma" panose="020B0604030504040204" pitchFamily="34" charset="0"/>
                <a:cs typeface="Tahoma" panose="020B0604030504040204" pitchFamily="34" charset="0"/>
              </a:rPr>
              <a:t>Space Surveillance  Telescope (SST)</a:t>
            </a:r>
          </a:p>
        </p:txBody>
      </p:sp>
      <p:sp>
        <p:nvSpPr>
          <p:cNvPr id="13402" name="正方形/長方形 6">
            <a:extLst>
              <a:ext uri="{FF2B5EF4-FFF2-40B4-BE49-F238E27FC236}">
                <a16:creationId xmlns:a16="http://schemas.microsoft.com/office/drawing/2014/main" id="{1AAA60B9-0330-434A-9457-069064D9D7A0}"/>
              </a:ext>
            </a:extLst>
          </p:cNvPr>
          <p:cNvSpPr>
            <a:spLocks noChangeArrowheads="1"/>
          </p:cNvSpPr>
          <p:nvPr/>
        </p:nvSpPr>
        <p:spPr bwMode="auto">
          <a:xfrm>
            <a:off x="1520825" y="6310313"/>
            <a:ext cx="12636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ts val="225"/>
              </a:spcBef>
              <a:buNone/>
            </a:pPr>
            <a:r>
              <a:rPr lang="ja-JP" altLang="ja-JP" sz="900">
                <a:latin typeface="Tahoma" panose="020B0604030504040204" pitchFamily="34" charset="0"/>
                <a:cs typeface="Tahoma" panose="020B0604030504040204" pitchFamily="34" charset="0"/>
              </a:rPr>
              <a:t>Global Low Orbiting  Message Relay  (GLOMR)</a:t>
            </a:r>
          </a:p>
        </p:txBody>
      </p:sp>
      <p:sp>
        <p:nvSpPr>
          <p:cNvPr id="13403" name="正方形/長方形 7">
            <a:extLst>
              <a:ext uri="{FF2B5EF4-FFF2-40B4-BE49-F238E27FC236}">
                <a16:creationId xmlns:a16="http://schemas.microsoft.com/office/drawing/2014/main" id="{338AE0AA-57D4-42F0-86E6-BDF215866747}"/>
              </a:ext>
            </a:extLst>
          </p:cNvPr>
          <p:cNvSpPr>
            <a:spLocks noChangeArrowheads="1"/>
          </p:cNvSpPr>
          <p:nvPr/>
        </p:nvSpPr>
        <p:spPr bwMode="auto">
          <a:xfrm>
            <a:off x="4910139" y="3649663"/>
            <a:ext cx="11334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ja-JP" sz="900">
                <a:latin typeface="Meiryo UI" panose="020B0604030504040204" pitchFamily="50" charset="-128"/>
                <a:ea typeface="Meiryo UI" panose="020B0604030504040204" pitchFamily="50" charset="-128"/>
                <a:cs typeface="Tahoma" panose="020B0604030504040204" pitchFamily="34" charset="0"/>
              </a:rPr>
              <a:t>Unmanned  Undersea  Vehicle </a:t>
            </a:r>
            <a:r>
              <a:rPr lang="ja-JP" altLang="en-US" sz="900">
                <a:latin typeface="Meiryo UI" panose="020B0604030504040204" pitchFamily="50" charset="-128"/>
                <a:ea typeface="Meiryo UI" panose="020B0604030504040204" pitchFamily="50" charset="-128"/>
                <a:cs typeface="Tahoma" panose="020B0604030504040204" pitchFamily="34" charset="0"/>
              </a:rPr>
              <a:t>（</a:t>
            </a:r>
            <a:r>
              <a:rPr lang="en-US" altLang="ja-JP" sz="900">
                <a:latin typeface="Meiryo UI" panose="020B0604030504040204" pitchFamily="50" charset="-128"/>
                <a:ea typeface="Meiryo UI" panose="020B0604030504040204" pitchFamily="50" charset="-128"/>
                <a:cs typeface="Tahoma" panose="020B0604030504040204" pitchFamily="34" charset="0"/>
              </a:rPr>
              <a:t>UUV</a:t>
            </a:r>
            <a:r>
              <a:rPr lang="ja-JP" altLang="en-US" sz="900">
                <a:latin typeface="Meiryo UI" panose="020B0604030504040204" pitchFamily="50" charset="-128"/>
                <a:ea typeface="Meiryo UI" panose="020B0604030504040204" pitchFamily="50" charset="-128"/>
                <a:cs typeface="Tahoma" panose="020B0604030504040204" pitchFamily="34" charset="0"/>
              </a:rPr>
              <a:t>）</a:t>
            </a:r>
          </a:p>
        </p:txBody>
      </p:sp>
      <p:sp>
        <p:nvSpPr>
          <p:cNvPr id="13404" name="正方形/長方形 1">
            <a:extLst>
              <a:ext uri="{FF2B5EF4-FFF2-40B4-BE49-F238E27FC236}">
                <a16:creationId xmlns:a16="http://schemas.microsoft.com/office/drawing/2014/main" id="{0B1E16EB-A098-4CCF-B98B-91223C6097FC}"/>
              </a:ext>
            </a:extLst>
          </p:cNvPr>
          <p:cNvSpPr>
            <a:spLocks noChangeArrowheads="1"/>
          </p:cNvSpPr>
          <p:nvPr/>
        </p:nvSpPr>
        <p:spPr bwMode="auto">
          <a:xfrm>
            <a:off x="3575051" y="1916114"/>
            <a:ext cx="10334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ts val="700"/>
              </a:spcBef>
              <a:buNone/>
            </a:pPr>
            <a:r>
              <a:rPr lang="ja-JP" altLang="ja-JP" sz="1000">
                <a:latin typeface="Tahoma" panose="020B0604030504040204" pitchFamily="34" charset="0"/>
                <a:cs typeface="Tahoma" panose="020B0604030504040204" pitchFamily="34" charset="0"/>
              </a:rPr>
              <a:t>Army Tactical  Missile System  (Assault Breaker)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3">
            <a:extLst>
              <a:ext uri="{FF2B5EF4-FFF2-40B4-BE49-F238E27FC236}">
                <a16:creationId xmlns:a16="http://schemas.microsoft.com/office/drawing/2014/main" id="{E8D79065-0DB5-43F1-82C3-60F4D0F029CA}"/>
              </a:ext>
            </a:extLst>
          </p:cNvPr>
          <p:cNvSpPr>
            <a:spLocks noGrp="1"/>
          </p:cNvSpPr>
          <p:nvPr>
            <p:ph type="ctrTitle" idx="4294967295"/>
          </p:nvPr>
        </p:nvSpPr>
        <p:spPr>
          <a:xfrm>
            <a:off x="3146426" y="150814"/>
            <a:ext cx="7140575" cy="612775"/>
          </a:xfrm>
        </p:spPr>
        <p:txBody>
          <a:bodyPr>
            <a:normAutofit/>
          </a:bodyPr>
          <a:lstStyle/>
          <a:p>
            <a:pPr algn="l" eaLnBrk="1" hangingPunct="1"/>
            <a:r>
              <a:rPr lang="en-US" altLang="ja-JP" sz="2800" dirty="0">
                <a:latin typeface="Arial Black" panose="020B0A04020102020204" pitchFamily="34" charset="0"/>
              </a:rPr>
              <a:t>DARPA</a:t>
            </a:r>
            <a:r>
              <a:rPr lang="ja-JP" altLang="en-US" sz="2400" dirty="0">
                <a:latin typeface="Arial Black" panose="020B0A04020102020204" pitchFamily="34" charset="0"/>
              </a:rPr>
              <a:t>の役割</a:t>
            </a:r>
            <a:endParaRPr lang="en-US" altLang="ja-JP" sz="2800" dirty="0">
              <a:latin typeface="Arial Black" panose="020B0A04020102020204" pitchFamily="34" charset="0"/>
            </a:endParaRPr>
          </a:p>
        </p:txBody>
      </p:sp>
      <p:cxnSp>
        <p:nvCxnSpPr>
          <p:cNvPr id="15363" name="Straight Connector 38">
            <a:extLst>
              <a:ext uri="{FF2B5EF4-FFF2-40B4-BE49-F238E27FC236}">
                <a16:creationId xmlns:a16="http://schemas.microsoft.com/office/drawing/2014/main" id="{69238CB4-8A40-4F19-BF96-F9677A4A64E5}"/>
              </a:ext>
            </a:extLst>
          </p:cNvPr>
          <p:cNvCxnSpPr>
            <a:cxnSpLocks noChangeShapeType="1"/>
          </p:cNvCxnSpPr>
          <p:nvPr/>
        </p:nvCxnSpPr>
        <p:spPr bwMode="auto">
          <a:xfrm>
            <a:off x="1905000" y="839789"/>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5364" name="図 1">
            <a:extLst>
              <a:ext uri="{FF2B5EF4-FFF2-40B4-BE49-F238E27FC236}">
                <a16:creationId xmlns:a16="http://schemas.microsoft.com/office/drawing/2014/main" id="{53EC840C-74B6-46C0-A03F-C4CF8A428D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82889" y="2852738"/>
            <a:ext cx="6505575"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正方形/長方形 2">
            <a:extLst>
              <a:ext uri="{FF2B5EF4-FFF2-40B4-BE49-F238E27FC236}">
                <a16:creationId xmlns:a16="http://schemas.microsoft.com/office/drawing/2014/main" id="{A6910E9F-7481-4274-A453-6F44124B44BB}"/>
              </a:ext>
            </a:extLst>
          </p:cNvPr>
          <p:cNvSpPr>
            <a:spLocks noChangeArrowheads="1"/>
          </p:cNvSpPr>
          <p:nvPr/>
        </p:nvSpPr>
        <p:spPr bwMode="auto">
          <a:xfrm>
            <a:off x="827313" y="917575"/>
            <a:ext cx="10885715"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2000" dirty="0">
                <a:latin typeface="Meiryo UI" panose="020B0604030504040204" pitchFamily="50" charset="-128"/>
                <a:ea typeface="Meiryo UI" panose="020B0604030504040204" pitchFamily="50" charset="-128"/>
              </a:rPr>
              <a:t>米軍が今直面しているニーズに対応するのではなく、</a:t>
            </a:r>
            <a:r>
              <a:rPr lang="ja-JP" altLang="en-US" sz="2000" b="1" dirty="0">
                <a:latin typeface="Meiryo UI" panose="020B0604030504040204" pitchFamily="50" charset="-128"/>
                <a:ea typeface="Meiryo UI" panose="020B0604030504040204" pitchFamily="50" charset="-128"/>
              </a:rPr>
              <a:t>将来のニーズに対応するための革新的研究を支援して実用化</a:t>
            </a:r>
            <a:r>
              <a:rPr lang="ja-JP" altLang="en-US" sz="2000" dirty="0">
                <a:latin typeface="Meiryo UI" panose="020B0604030504040204" pitchFamily="50" charset="-128"/>
                <a:ea typeface="Meiryo UI" panose="020B0604030504040204" pitchFamily="50" charset="-128"/>
              </a:rPr>
              <a:t>を加速。</a:t>
            </a:r>
            <a:endParaRPr lang="en-US" altLang="ja-JP" sz="2000" dirty="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2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000" dirty="0">
                <a:latin typeface="Meiryo UI" panose="020B0604030504040204" pitchFamily="50" charset="-128"/>
                <a:ea typeface="Meiryo UI" panose="020B0604030504040204" pitchFamily="50" charset="-128"/>
              </a:rPr>
              <a:t>■ハイリスクすぎたり各軍のミッションと一致しないなど、他の軍研究所では扱わない技術</a:t>
            </a:r>
            <a:endParaRPr lang="en-US" altLang="ja-JP" sz="20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000"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既存のシステム・概念を破壊する技術</a:t>
            </a:r>
            <a:endParaRPr lang="en-US" altLang="ja-JP" sz="20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000" dirty="0">
                <a:latin typeface="Meiryo UI" panose="020B0604030504040204" pitchFamily="50" charset="-128"/>
                <a:ea typeface="Meiryo UI" panose="020B0604030504040204" pitchFamily="50" charset="-128"/>
              </a:rPr>
              <a:t>■陸海空海兵隊は、現時点では必要と認識していないが、</a:t>
            </a:r>
            <a:r>
              <a:rPr lang="ja-JP" altLang="en-US" sz="2000" b="1" dirty="0">
                <a:latin typeface="Meiryo UI" panose="020B0604030504040204" pitchFamily="50" charset="-128"/>
                <a:ea typeface="Meiryo UI" panose="020B0604030504040204" pitchFamily="50" charset="-128"/>
              </a:rPr>
              <a:t>将来的に必要になると</a:t>
            </a:r>
            <a:endParaRPr lang="en-US" altLang="ja-JP" sz="2000" b="1"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2000" b="1" dirty="0">
                <a:latin typeface="Meiryo UI" panose="020B0604030504040204" pitchFamily="50" charset="-128"/>
                <a:ea typeface="Meiryo UI" panose="020B0604030504040204" pitchFamily="50" charset="-128"/>
              </a:rPr>
              <a:t>　 </a:t>
            </a:r>
            <a:r>
              <a:rPr lang="en-US" altLang="ja-JP" sz="2000" b="1" dirty="0">
                <a:latin typeface="Meiryo UI" panose="020B0604030504040204" pitchFamily="50" charset="-128"/>
                <a:ea typeface="Meiryo UI" panose="020B0604030504040204" pitchFamily="50" charset="-128"/>
              </a:rPr>
              <a:t>DARPA</a:t>
            </a:r>
            <a:r>
              <a:rPr lang="ja-JP" altLang="en-US" sz="2000" b="1" dirty="0">
                <a:latin typeface="Meiryo UI" panose="020B0604030504040204" pitchFamily="50" charset="-128"/>
                <a:ea typeface="Meiryo UI" panose="020B0604030504040204" pitchFamily="50" charset="-128"/>
              </a:rPr>
              <a:t>が考える技術</a:t>
            </a:r>
            <a:endParaRPr lang="en-US" altLang="ja-JP" sz="2000" b="1" dirty="0">
              <a:latin typeface="Meiryo UI" panose="020B0604030504040204" pitchFamily="50" charset="-128"/>
              <a:ea typeface="Meiryo UI" panose="020B0604030504040204" pitchFamily="50" charset="-128"/>
            </a:endParaRPr>
          </a:p>
        </p:txBody>
      </p:sp>
      <p:sp>
        <p:nvSpPr>
          <p:cNvPr id="15366" name="テキスト ボックス 17">
            <a:extLst>
              <a:ext uri="{FF2B5EF4-FFF2-40B4-BE49-F238E27FC236}">
                <a16:creationId xmlns:a16="http://schemas.microsoft.com/office/drawing/2014/main" id="{7512B3F5-A17D-49D8-BC98-A27CB539DED7}"/>
              </a:ext>
            </a:extLst>
          </p:cNvPr>
          <p:cNvSpPr txBox="1">
            <a:spLocks noChangeArrowheads="1"/>
          </p:cNvSpPr>
          <p:nvPr/>
        </p:nvSpPr>
        <p:spPr bwMode="auto">
          <a:xfrm>
            <a:off x="1524001" y="6615114"/>
            <a:ext cx="910907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a:latin typeface="Meiryo UI" panose="020B0604030504040204" pitchFamily="50" charset="-128"/>
                <a:ea typeface="Meiryo UI" panose="020B0604030504040204" pitchFamily="50" charset="-128"/>
              </a:rPr>
              <a:t>（出典）科学技術振興機構（</a:t>
            </a:r>
            <a:r>
              <a:rPr lang="en-US" altLang="ja-JP" sz="900">
                <a:latin typeface="Meiryo UI" panose="020B0604030504040204" pitchFamily="50" charset="-128"/>
                <a:ea typeface="Meiryo UI" panose="020B0604030504040204" pitchFamily="50" charset="-128"/>
              </a:rPr>
              <a:t>JST</a:t>
            </a:r>
            <a:r>
              <a:rPr lang="ja-JP" altLang="en-US" sz="900">
                <a:latin typeface="Meiryo UI" panose="020B0604030504040204" pitchFamily="50" charset="-128"/>
                <a:ea typeface="Meiryo UI" panose="020B0604030504040204" pitchFamily="50" charset="-128"/>
              </a:rPr>
              <a:t>）研究開発戦略センター・海外動向ユニット：「米国</a:t>
            </a:r>
            <a:r>
              <a:rPr lang="en-US" altLang="ja-JP" sz="900">
                <a:latin typeface="Meiryo UI" panose="020B0604030504040204" pitchFamily="50" charset="-128"/>
                <a:ea typeface="Meiryo UI" panose="020B0604030504040204" pitchFamily="50" charset="-128"/>
              </a:rPr>
              <a:t>DARPA</a:t>
            </a:r>
            <a:r>
              <a:rPr lang="ja-JP" altLang="en-US" sz="900">
                <a:latin typeface="Meiryo UI" panose="020B0604030504040204" pitchFamily="50" charset="-128"/>
                <a:ea typeface="Meiryo UI" panose="020B0604030504040204" pitchFamily="50" charset="-128"/>
              </a:rPr>
              <a:t>（国防高等研究計画局）の概要（</a:t>
            </a:r>
            <a:r>
              <a:rPr lang="en-US" altLang="ja-JP" sz="900">
                <a:latin typeface="Meiryo UI" panose="020B0604030504040204" pitchFamily="50" charset="-128"/>
                <a:ea typeface="Meiryo UI" panose="020B0604030504040204" pitchFamily="50" charset="-128"/>
              </a:rPr>
              <a:t>ver2</a:t>
            </a:r>
            <a:r>
              <a:rPr lang="ja-JP" altLang="en-US" sz="900">
                <a:latin typeface="Meiryo UI" panose="020B0604030504040204" pitchFamily="50" charset="-128"/>
                <a:ea typeface="Meiryo UI" panose="020B0604030504040204" pitchFamily="50" charset="-128"/>
              </a:rPr>
              <a:t>）」より転載</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F6FB394C-9970-47C7-AAFE-E2FA5BCFB046}"/>
              </a:ext>
            </a:extLst>
          </p:cNvPr>
          <p:cNvSpPr txBox="1"/>
          <p:nvPr/>
        </p:nvSpPr>
        <p:spPr>
          <a:xfrm>
            <a:off x="0" y="144724"/>
            <a:ext cx="12192000" cy="646331"/>
          </a:xfrm>
          <a:prstGeom prst="rect">
            <a:avLst/>
          </a:prstGeom>
          <a:noFill/>
        </p:spPr>
        <p:txBody>
          <a:bodyPr wrap="square" rtlCol="0">
            <a:spAutoFit/>
          </a:bodyPr>
          <a:lstStyle/>
          <a:p>
            <a:pPr algn="ctr"/>
            <a:r>
              <a:rPr kumimoji="1" lang="en-US" altLang="ja-JP" sz="3600" b="1" dirty="0">
                <a:latin typeface="Yet R" panose="02030504000101010101" pitchFamily="18" charset="-127"/>
                <a:ea typeface="Yet R" panose="02030504000101010101" pitchFamily="18" charset="-127"/>
              </a:rPr>
              <a:t>DARPA</a:t>
            </a:r>
            <a:r>
              <a:rPr kumimoji="1" lang="ja-JP" altLang="en-US" sz="3600" b="1" dirty="0">
                <a:latin typeface="Yet R" panose="02030504000101010101" pitchFamily="18" charset="-127"/>
                <a:ea typeface="Yet R" panose="02030504000101010101" pitchFamily="18" charset="-127"/>
              </a:rPr>
              <a:t>を模倣した</a:t>
            </a:r>
            <a:r>
              <a:rPr kumimoji="1" lang="en-US" altLang="ja-JP" sz="3600" b="1" dirty="0">
                <a:latin typeface="Yet R" panose="02030504000101010101" pitchFamily="18" charset="-127"/>
                <a:ea typeface="Yet R" panose="02030504000101010101" pitchFamily="18" charset="-127"/>
              </a:rPr>
              <a:t>ARPA</a:t>
            </a:r>
            <a:r>
              <a:rPr kumimoji="1" lang="ja-JP" altLang="en-US" sz="3600" b="1" dirty="0">
                <a:latin typeface="Yet R" panose="02030504000101010101" pitchFamily="18" charset="-127"/>
                <a:ea typeface="Yet R" panose="02030504000101010101" pitchFamily="18" charset="-127"/>
              </a:rPr>
              <a:t>組織</a:t>
            </a:r>
            <a:endParaRPr kumimoji="1" lang="en-US" altLang="ja-JP" sz="1100" b="1" dirty="0">
              <a:latin typeface="Yet R" panose="02030504000101010101" pitchFamily="18" charset="-127"/>
              <a:ea typeface="Yet R" panose="02030504000101010101" pitchFamily="18" charset="-127"/>
            </a:endParaRPr>
          </a:p>
        </p:txBody>
      </p:sp>
      <p:sp>
        <p:nvSpPr>
          <p:cNvPr id="13" name="TextBox 5">
            <a:extLst>
              <a:ext uri="{FF2B5EF4-FFF2-40B4-BE49-F238E27FC236}">
                <a16:creationId xmlns:a16="http://schemas.microsoft.com/office/drawing/2014/main" id="{BAC6CB53-6634-44B4-BB7B-C98DDCDC0C99}"/>
              </a:ext>
            </a:extLst>
          </p:cNvPr>
          <p:cNvSpPr txBox="1">
            <a:spLocks noChangeArrowheads="1"/>
          </p:cNvSpPr>
          <p:nvPr/>
        </p:nvSpPr>
        <p:spPr bwMode="auto">
          <a:xfrm>
            <a:off x="5272923" y="2952891"/>
            <a:ext cx="16176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800" dirty="0">
                <a:solidFill>
                  <a:srgbClr val="000000"/>
                </a:solidFill>
                <a:ea typeface="Tahoma" panose="020B0604030504040204" pitchFamily="34" charset="0"/>
                <a:cs typeface="Calibri" panose="020F0502020204030204" pitchFamily="34" charset="0"/>
              </a:rPr>
              <a:t>www.darpa.mil</a:t>
            </a:r>
          </a:p>
        </p:txBody>
      </p:sp>
      <p:pic>
        <p:nvPicPr>
          <p:cNvPr id="14" name="Picture 6">
            <a:extLst>
              <a:ext uri="{FF2B5EF4-FFF2-40B4-BE49-F238E27FC236}">
                <a16:creationId xmlns:a16="http://schemas.microsoft.com/office/drawing/2014/main" id="{335CB18E-4130-4E7E-B8D3-1B00E8BD79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33323" y="1505508"/>
            <a:ext cx="2525354" cy="1524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分析研究室">
            <a:extLst>
              <a:ext uri="{FF2B5EF4-FFF2-40B4-BE49-F238E27FC236}">
                <a16:creationId xmlns:a16="http://schemas.microsoft.com/office/drawing/2014/main" id="{9BC84634-BAAE-4862-839F-6C2383ED7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2283" y="1474120"/>
            <a:ext cx="1587046" cy="15870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BARDA logo">
            <a:extLst>
              <a:ext uri="{FF2B5EF4-FFF2-40B4-BE49-F238E27FC236}">
                <a16:creationId xmlns:a16="http://schemas.microsoft.com/office/drawing/2014/main" id="{5BADA19C-26E5-4BB1-958E-D3E0549E70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633" y="1348480"/>
            <a:ext cx="18383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ome">
            <a:extLst>
              <a:ext uri="{FF2B5EF4-FFF2-40B4-BE49-F238E27FC236}">
                <a16:creationId xmlns:a16="http://schemas.microsoft.com/office/drawing/2014/main" id="{1FAB0F92-413F-42E3-BED4-0B6141ABFA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089" y="4153996"/>
            <a:ext cx="2955834" cy="646331"/>
          </a:xfrm>
          <a:prstGeom prst="rect">
            <a:avLst/>
          </a:prstGeom>
          <a:solidFill>
            <a:schemeClr val="accent2">
              <a:lumMod val="75000"/>
            </a:schemeClr>
          </a:solidFill>
        </p:spPr>
      </p:pic>
      <p:sp>
        <p:nvSpPr>
          <p:cNvPr id="2" name="テキスト ボックス 1">
            <a:extLst>
              <a:ext uri="{FF2B5EF4-FFF2-40B4-BE49-F238E27FC236}">
                <a16:creationId xmlns:a16="http://schemas.microsoft.com/office/drawing/2014/main" id="{06BE9454-19F0-4634-B599-A6ABE30D979F}"/>
              </a:ext>
            </a:extLst>
          </p:cNvPr>
          <p:cNvSpPr txBox="1"/>
          <p:nvPr/>
        </p:nvSpPr>
        <p:spPr>
          <a:xfrm>
            <a:off x="1881006" y="5422837"/>
            <a:ext cx="3451904" cy="830997"/>
          </a:xfrm>
          <a:prstGeom prst="rect">
            <a:avLst/>
          </a:prstGeom>
          <a:noFill/>
        </p:spPr>
        <p:txBody>
          <a:bodyPr wrap="square" rtlCol="0">
            <a:spAutoFit/>
          </a:bodyPr>
          <a:lstStyle/>
          <a:p>
            <a:pPr algn="ctr"/>
            <a:r>
              <a:rPr kumimoji="1" lang="en-US" altLang="ja-JP" sz="4800" dirty="0">
                <a:solidFill>
                  <a:srgbClr val="C00000"/>
                </a:solidFill>
                <a:latin typeface="UD デジタル 教科書体 NK-B" panose="02020700000000000000" pitchFamily="18" charset="-128"/>
                <a:ea typeface="UD デジタル 教科書体 NK-B" panose="02020700000000000000" pitchFamily="18" charset="-128"/>
              </a:rPr>
              <a:t>ARPA-H</a:t>
            </a:r>
            <a:endParaRPr kumimoji="1" lang="ja-JP" altLang="en-US" sz="4800"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9" name="テキスト ボックス 8">
            <a:extLst>
              <a:ext uri="{FF2B5EF4-FFF2-40B4-BE49-F238E27FC236}">
                <a16:creationId xmlns:a16="http://schemas.microsoft.com/office/drawing/2014/main" id="{492A15E2-C39F-46CC-964E-E1DF803E305D}"/>
              </a:ext>
            </a:extLst>
          </p:cNvPr>
          <p:cNvSpPr txBox="1"/>
          <p:nvPr/>
        </p:nvSpPr>
        <p:spPr>
          <a:xfrm>
            <a:off x="6890586" y="5422838"/>
            <a:ext cx="3451904" cy="830997"/>
          </a:xfrm>
          <a:prstGeom prst="rect">
            <a:avLst/>
          </a:prstGeom>
          <a:noFill/>
        </p:spPr>
        <p:txBody>
          <a:bodyPr wrap="square" rtlCol="0">
            <a:spAutoFit/>
          </a:bodyPr>
          <a:lstStyle/>
          <a:p>
            <a:pPr algn="ctr"/>
            <a:r>
              <a:rPr kumimoji="1" lang="en-US" altLang="ja-JP" sz="4800" dirty="0">
                <a:solidFill>
                  <a:schemeClr val="accent2">
                    <a:lumMod val="50000"/>
                  </a:schemeClr>
                </a:solidFill>
                <a:latin typeface="UD デジタル 教科書体 NK-B" panose="02020700000000000000" pitchFamily="18" charset="-128"/>
                <a:ea typeface="UD デジタル 教科書体 NK-B" panose="02020700000000000000" pitchFamily="18" charset="-128"/>
              </a:rPr>
              <a:t>A</a:t>
            </a:r>
            <a:r>
              <a:rPr kumimoji="1" lang="ja-JP" altLang="en-US" sz="4800" dirty="0">
                <a:solidFill>
                  <a:schemeClr val="accent2">
                    <a:lumMod val="50000"/>
                  </a:schemeClr>
                </a:solidFill>
                <a:latin typeface="UD デジタル 教科書体 NK-B" panose="02020700000000000000" pitchFamily="18" charset="-128"/>
                <a:ea typeface="UD デジタル 教科書体 NK-B" panose="02020700000000000000" pitchFamily="18" charset="-128"/>
              </a:rPr>
              <a:t>ｇ</a:t>
            </a:r>
            <a:r>
              <a:rPr kumimoji="1" lang="en-US" altLang="ja-JP" sz="4800" dirty="0">
                <a:solidFill>
                  <a:schemeClr val="accent2">
                    <a:lumMod val="50000"/>
                  </a:schemeClr>
                </a:solidFill>
                <a:latin typeface="UD デジタル 教科書体 NK-B" panose="02020700000000000000" pitchFamily="18" charset="-128"/>
                <a:ea typeface="UD デジタル 教科書体 NK-B" panose="02020700000000000000" pitchFamily="18" charset="-128"/>
              </a:rPr>
              <a:t>ARDA</a:t>
            </a:r>
            <a:endParaRPr kumimoji="1" lang="ja-JP" altLang="en-US" sz="4800" dirty="0">
              <a:solidFill>
                <a:schemeClr val="accent2">
                  <a:lumMod val="50000"/>
                </a:schemeClr>
              </a:solidFill>
              <a:latin typeface="UD デジタル 教科書体 NK-B" panose="02020700000000000000" pitchFamily="18" charset="-128"/>
              <a:ea typeface="UD デジタル 教科書体 NK-B" panose="02020700000000000000" pitchFamily="18" charset="-128"/>
            </a:endParaRPr>
          </a:p>
        </p:txBody>
      </p:sp>
      <p:sp>
        <p:nvSpPr>
          <p:cNvPr id="10" name="テキスト ボックス 9">
            <a:extLst>
              <a:ext uri="{FF2B5EF4-FFF2-40B4-BE49-F238E27FC236}">
                <a16:creationId xmlns:a16="http://schemas.microsoft.com/office/drawing/2014/main" id="{425E0E7C-DE54-422B-AB91-A0DAEFAD161E}"/>
              </a:ext>
            </a:extLst>
          </p:cNvPr>
          <p:cNvSpPr txBox="1"/>
          <p:nvPr/>
        </p:nvSpPr>
        <p:spPr>
          <a:xfrm>
            <a:off x="6987425" y="4061662"/>
            <a:ext cx="3451904" cy="830997"/>
          </a:xfrm>
          <a:prstGeom prst="rect">
            <a:avLst/>
          </a:prstGeom>
          <a:noFill/>
        </p:spPr>
        <p:txBody>
          <a:bodyPr wrap="square" rtlCol="0">
            <a:spAutoFit/>
          </a:bodyPr>
          <a:lstStyle/>
          <a:p>
            <a:pPr algn="ctr"/>
            <a:r>
              <a:rPr lang="en-US" altLang="ja-JP" sz="4800" dirty="0">
                <a:solidFill>
                  <a:srgbClr val="7030A0"/>
                </a:solidFill>
                <a:latin typeface="UD デジタル 教科書体 NK-B" panose="02020700000000000000" pitchFamily="18" charset="-128"/>
                <a:ea typeface="UD デジタル 教科書体 NK-B" panose="02020700000000000000" pitchFamily="18" charset="-128"/>
              </a:rPr>
              <a:t>HSARPA</a:t>
            </a:r>
            <a:endParaRPr kumimoji="1" lang="ja-JP" altLang="en-US" sz="4800" dirty="0">
              <a:solidFill>
                <a:srgbClr val="7030A0"/>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770760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p:cNvSpPr txBox="1"/>
          <p:nvPr/>
        </p:nvSpPr>
        <p:spPr>
          <a:xfrm>
            <a:off x="2056" y="123570"/>
            <a:ext cx="12189943" cy="923330"/>
          </a:xfrm>
          <a:prstGeom prst="rect">
            <a:avLst/>
          </a:prstGeom>
          <a:noFill/>
        </p:spPr>
        <p:txBody>
          <a:bodyPr wrap="square" rtlCol="0">
            <a:spAutoFit/>
          </a:bodyPr>
          <a:lstStyle/>
          <a:p>
            <a:pPr algn="ctr"/>
            <a:r>
              <a:rPr kumimoji="1" lang="en-US" altLang="ja-JP" sz="5400" b="1" dirty="0">
                <a:solidFill>
                  <a:schemeClr val="bg1"/>
                </a:solidFill>
                <a:latin typeface="GungsuhChe" panose="02030609000101010101" pitchFamily="49" charset="-127"/>
                <a:ea typeface="GungsuhChe" panose="02030609000101010101" pitchFamily="49" charset="-127"/>
              </a:rPr>
              <a:t>ARPA</a:t>
            </a:r>
            <a:r>
              <a:rPr kumimoji="1" lang="ja-JP" altLang="en-US" sz="5400" b="1" dirty="0">
                <a:solidFill>
                  <a:schemeClr val="bg1"/>
                </a:solidFill>
                <a:latin typeface="GungsuhChe" panose="02030609000101010101" pitchFamily="49" charset="-127"/>
                <a:ea typeface="GungsuhChe" panose="02030609000101010101" pitchFamily="49" charset="-127"/>
              </a:rPr>
              <a:t>組織連携</a:t>
            </a:r>
            <a:r>
              <a:rPr kumimoji="1" lang="en-US" altLang="ja-JP" sz="5400" b="1" dirty="0">
                <a:solidFill>
                  <a:schemeClr val="bg1"/>
                </a:solidFill>
                <a:latin typeface="GungsuhChe" panose="02030609000101010101" pitchFamily="49" charset="-127"/>
                <a:ea typeface="GungsuhChe" panose="02030609000101010101" pitchFamily="49" charset="-127"/>
              </a:rPr>
              <a:t>~Brain</a:t>
            </a:r>
            <a:r>
              <a:rPr lang="ja-JP" altLang="en-US" sz="5400" b="1" dirty="0">
                <a:solidFill>
                  <a:schemeClr val="bg1"/>
                </a:solidFill>
                <a:latin typeface="GungsuhChe" panose="02030609000101010101" pitchFamily="49" charset="-127"/>
                <a:ea typeface="GungsuhChe" panose="02030609000101010101" pitchFamily="49" charset="-127"/>
              </a:rPr>
              <a:t> </a:t>
            </a:r>
            <a:r>
              <a:rPr lang="en-US" altLang="ja-JP" sz="5400" b="1" dirty="0">
                <a:solidFill>
                  <a:schemeClr val="bg1"/>
                </a:solidFill>
                <a:latin typeface="GungsuhChe" panose="02030609000101010101" pitchFamily="49" charset="-127"/>
                <a:ea typeface="GungsuhChe" panose="02030609000101010101" pitchFamily="49" charset="-127"/>
              </a:rPr>
              <a:t>Initiative</a:t>
            </a:r>
            <a:endParaRPr kumimoji="1" lang="ja-JP" altLang="en-US" sz="5400" b="1" dirty="0">
              <a:solidFill>
                <a:schemeClr val="bg1"/>
              </a:solidFill>
              <a:latin typeface="GungsuhChe" panose="02030609000101010101" pitchFamily="49" charset="-127"/>
              <a:ea typeface="GungsuhChe" panose="02030609000101010101" pitchFamily="49" charset="-127"/>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075" y="1504371"/>
            <a:ext cx="2446380" cy="1442737"/>
          </a:xfrm>
          <a:prstGeom prst="rect">
            <a:avLst/>
          </a:prstGeom>
          <a:solidFill>
            <a:schemeClr val="tx1"/>
          </a:solidFill>
          <a:ln>
            <a:noFill/>
          </a:ln>
        </p:spPr>
      </p:pic>
      <p:sp>
        <p:nvSpPr>
          <p:cNvPr id="5" name="テキスト ボックス 4"/>
          <p:cNvSpPr txBox="1"/>
          <p:nvPr/>
        </p:nvSpPr>
        <p:spPr>
          <a:xfrm>
            <a:off x="4206834" y="1567077"/>
            <a:ext cx="2446380" cy="369332"/>
          </a:xfrm>
          <a:prstGeom prst="rect">
            <a:avLst/>
          </a:prstGeom>
          <a:noFill/>
        </p:spPr>
        <p:txBody>
          <a:bodyPr wrap="square" rtlCol="0">
            <a:spAutoFit/>
          </a:bodyPr>
          <a:lstStyle/>
          <a:p>
            <a:pPr algn="ctr"/>
            <a:r>
              <a:rPr kumimoji="1" lang="ja-JP" altLang="en-US" dirty="0">
                <a:solidFill>
                  <a:schemeClr val="bg1"/>
                </a:solidFill>
                <a:latin typeface="游ゴシック" panose="020B0400000000000000" pitchFamily="50" charset="-128"/>
                <a:ea typeface="游ゴシック" panose="020B0400000000000000" pitchFamily="50" charset="-128"/>
              </a:rPr>
              <a:t>サイモンズ財団</a:t>
            </a: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02" y="1695281"/>
            <a:ext cx="2616669" cy="1543164"/>
          </a:xfrm>
          <a:prstGeom prst="rect">
            <a:avLst/>
          </a:prstGeom>
          <a:solidFill>
            <a:schemeClr val="tx1"/>
          </a:solidFill>
          <a:ln>
            <a:noFill/>
          </a:ln>
        </p:spPr>
      </p:pic>
      <p:sp>
        <p:nvSpPr>
          <p:cNvPr id="7" name="テキスト ボックス 6"/>
          <p:cNvSpPr txBox="1"/>
          <p:nvPr/>
        </p:nvSpPr>
        <p:spPr>
          <a:xfrm>
            <a:off x="468269" y="1695281"/>
            <a:ext cx="2273901" cy="369332"/>
          </a:xfrm>
          <a:prstGeom prst="rect">
            <a:avLst/>
          </a:prstGeom>
          <a:noFill/>
        </p:spPr>
        <p:txBody>
          <a:bodyPr wrap="square" rtlCol="0">
            <a:spAutoFit/>
          </a:bodyPr>
          <a:lstStyle/>
          <a:p>
            <a:pPr algn="ctr"/>
            <a:r>
              <a:rPr kumimoji="1" lang="ja-JP" altLang="en-US" dirty="0">
                <a:solidFill>
                  <a:schemeClr val="bg1"/>
                </a:solidFill>
                <a:latin typeface="游ゴシック" panose="020B0400000000000000" pitchFamily="50" charset="-128"/>
                <a:ea typeface="游ゴシック" panose="020B0400000000000000" pitchFamily="50" charset="-128"/>
              </a:rPr>
              <a:t>アレン脳科学研究所</a:t>
            </a:r>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583" y="3654075"/>
            <a:ext cx="2151495" cy="878421"/>
          </a:xfrm>
          <a:prstGeom prst="rect">
            <a:avLst/>
          </a:prstGeom>
          <a:solidFill>
            <a:schemeClr val="tx1"/>
          </a:solidFill>
          <a:ln>
            <a:noFill/>
          </a:ln>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1382" y="3102917"/>
            <a:ext cx="1606377" cy="1501897"/>
          </a:xfrm>
          <a:prstGeom prst="rect">
            <a:avLst/>
          </a:prstGeom>
          <a:solidFill>
            <a:schemeClr val="tx1"/>
          </a:solidFill>
          <a:ln>
            <a:noFill/>
          </a:ln>
        </p:spPr>
      </p:pic>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269" y="5633936"/>
            <a:ext cx="3343275" cy="409575"/>
          </a:xfrm>
          <a:prstGeom prst="rect">
            <a:avLst/>
          </a:prstGeom>
        </p:spPr>
      </p:pic>
      <p:pic>
        <p:nvPicPr>
          <p:cNvPr id="12" name="図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16852" y="3441357"/>
            <a:ext cx="2126651" cy="1376068"/>
          </a:xfrm>
          <a:prstGeom prst="rect">
            <a:avLst/>
          </a:prstGeom>
        </p:spPr>
      </p:pic>
      <p:sp>
        <p:nvSpPr>
          <p:cNvPr id="13" name="テキスト ボックス 12"/>
          <p:cNvSpPr txBox="1"/>
          <p:nvPr/>
        </p:nvSpPr>
        <p:spPr>
          <a:xfrm>
            <a:off x="9069602" y="3102917"/>
            <a:ext cx="2273901" cy="369332"/>
          </a:xfrm>
          <a:prstGeom prst="rect">
            <a:avLst/>
          </a:prstGeom>
          <a:noFill/>
        </p:spPr>
        <p:txBody>
          <a:bodyPr wrap="square" rtlCol="0">
            <a:spAutoFit/>
          </a:bodyPr>
          <a:lstStyle/>
          <a:p>
            <a:pPr algn="ctr"/>
            <a:r>
              <a:rPr kumimoji="1" lang="ja-JP" altLang="en-US" dirty="0">
                <a:solidFill>
                  <a:schemeClr val="bg1"/>
                </a:solidFill>
                <a:latin typeface="游ゴシック" panose="020B0400000000000000" pitchFamily="50" charset="-128"/>
                <a:ea typeface="游ゴシック" panose="020B0400000000000000" pitchFamily="50" charset="-128"/>
              </a:rPr>
              <a:t>国立衛生研究所</a:t>
            </a:r>
          </a:p>
        </p:txBody>
      </p:sp>
      <p:pic>
        <p:nvPicPr>
          <p:cNvPr id="14" name="図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6747" y="4817425"/>
            <a:ext cx="1886554" cy="1717838"/>
          </a:xfrm>
          <a:prstGeom prst="rect">
            <a:avLst/>
          </a:prstGeom>
        </p:spPr>
      </p:pic>
      <p:sp>
        <p:nvSpPr>
          <p:cNvPr id="15" name="テキスト ボックス 14"/>
          <p:cNvSpPr txBox="1"/>
          <p:nvPr/>
        </p:nvSpPr>
        <p:spPr>
          <a:xfrm>
            <a:off x="931089" y="5227533"/>
            <a:ext cx="2446380" cy="369332"/>
          </a:xfrm>
          <a:prstGeom prst="rect">
            <a:avLst/>
          </a:prstGeom>
          <a:noFill/>
        </p:spPr>
        <p:txBody>
          <a:bodyPr wrap="square" rtlCol="0">
            <a:spAutoFit/>
          </a:bodyPr>
          <a:lstStyle/>
          <a:p>
            <a:pPr algn="ctr"/>
            <a:r>
              <a:rPr kumimoji="1" lang="en-US" altLang="ja-JP" dirty="0">
                <a:solidFill>
                  <a:schemeClr val="bg1"/>
                </a:solidFill>
                <a:latin typeface="游ゴシック" panose="020B0400000000000000" pitchFamily="50" charset="-128"/>
                <a:ea typeface="游ゴシック" panose="020B0400000000000000" pitchFamily="50" charset="-128"/>
              </a:rPr>
              <a:t>KAVLI</a:t>
            </a:r>
            <a:r>
              <a:rPr kumimoji="1" lang="ja-JP" altLang="en-US" dirty="0">
                <a:solidFill>
                  <a:schemeClr val="bg1"/>
                </a:solidFill>
                <a:latin typeface="游ゴシック" panose="020B0400000000000000" pitchFamily="50" charset="-128"/>
                <a:ea typeface="游ゴシック" panose="020B0400000000000000" pitchFamily="50" charset="-128"/>
              </a:rPr>
              <a:t>財団</a:t>
            </a:r>
          </a:p>
        </p:txBody>
      </p:sp>
      <p:pic>
        <p:nvPicPr>
          <p:cNvPr id="16" name="図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24945" y="5449347"/>
            <a:ext cx="2881607" cy="909981"/>
          </a:xfrm>
          <a:prstGeom prst="rect">
            <a:avLst/>
          </a:prstGeom>
        </p:spPr>
      </p:pic>
      <p:sp>
        <p:nvSpPr>
          <p:cNvPr id="17" name="テキスト ボックス 16"/>
          <p:cNvSpPr txBox="1"/>
          <p:nvPr/>
        </p:nvSpPr>
        <p:spPr>
          <a:xfrm>
            <a:off x="1737624" y="3233275"/>
            <a:ext cx="2273901" cy="369332"/>
          </a:xfrm>
          <a:prstGeom prst="rect">
            <a:avLst/>
          </a:prstGeom>
          <a:noFill/>
        </p:spPr>
        <p:txBody>
          <a:bodyPr wrap="square" rtlCol="0">
            <a:spAutoFit/>
          </a:bodyPr>
          <a:lstStyle/>
          <a:p>
            <a:pPr algn="ctr"/>
            <a:r>
              <a:rPr kumimoji="1" lang="ja-JP" altLang="en-US" dirty="0">
                <a:solidFill>
                  <a:schemeClr val="bg1"/>
                </a:solidFill>
                <a:latin typeface="游ゴシック" panose="020B0400000000000000" pitchFamily="50" charset="-128"/>
                <a:ea typeface="游ゴシック" panose="020B0400000000000000" pitchFamily="50" charset="-128"/>
              </a:rPr>
              <a:t>食品医薬品局</a:t>
            </a:r>
          </a:p>
        </p:txBody>
      </p:sp>
      <p:sp>
        <p:nvSpPr>
          <p:cNvPr id="18" name="テキスト ボックス 17"/>
          <p:cNvSpPr txBox="1"/>
          <p:nvPr/>
        </p:nvSpPr>
        <p:spPr>
          <a:xfrm>
            <a:off x="6406211" y="2737277"/>
            <a:ext cx="1837468" cy="369332"/>
          </a:xfrm>
          <a:prstGeom prst="rect">
            <a:avLst/>
          </a:prstGeom>
          <a:noFill/>
        </p:spPr>
        <p:txBody>
          <a:bodyPr wrap="square" rtlCol="0">
            <a:spAutoFit/>
          </a:bodyPr>
          <a:lstStyle/>
          <a:p>
            <a:pPr algn="ctr"/>
            <a:r>
              <a:rPr kumimoji="1" lang="en-US" altLang="ja-JP" dirty="0">
                <a:solidFill>
                  <a:schemeClr val="bg1"/>
                </a:solidFill>
                <a:latin typeface="游ゴシック" panose="020B0400000000000000" pitchFamily="50" charset="-128"/>
                <a:ea typeface="游ゴシック" panose="020B0400000000000000" pitchFamily="50" charset="-128"/>
              </a:rPr>
              <a:t>IARPA</a:t>
            </a:r>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
        <p:nvSpPr>
          <p:cNvPr id="19" name="正方形/長方形 18"/>
          <p:cNvSpPr/>
          <p:nvPr/>
        </p:nvSpPr>
        <p:spPr>
          <a:xfrm>
            <a:off x="6960069" y="6394961"/>
            <a:ext cx="4253921" cy="369332"/>
          </a:xfrm>
          <a:prstGeom prst="rect">
            <a:avLst/>
          </a:prstGeom>
        </p:spPr>
        <p:txBody>
          <a:bodyPr wrap="none">
            <a:spAutoFit/>
          </a:bodyPr>
          <a:lstStyle/>
          <a:p>
            <a:r>
              <a:rPr lang="en-US" altLang="ja-JP" dirty="0">
                <a:solidFill>
                  <a:schemeClr val="bg1"/>
                </a:solidFill>
              </a:rPr>
              <a:t> </a:t>
            </a:r>
            <a:r>
              <a:rPr lang="en-US" altLang="ja-JP" dirty="0" err="1">
                <a:solidFill>
                  <a:schemeClr val="bg1"/>
                </a:solidFill>
              </a:rPr>
              <a:t>Janelia</a:t>
            </a:r>
            <a:r>
              <a:rPr lang="en-US" altLang="ja-JP" dirty="0">
                <a:solidFill>
                  <a:schemeClr val="bg1"/>
                </a:solidFill>
              </a:rPr>
              <a:t> / Howard Hughes Medical Institute </a:t>
            </a:r>
          </a:p>
        </p:txBody>
      </p:sp>
      <p:sp>
        <p:nvSpPr>
          <p:cNvPr id="20" name="テキスト ボックス 19"/>
          <p:cNvSpPr txBox="1"/>
          <p:nvPr/>
        </p:nvSpPr>
        <p:spPr>
          <a:xfrm>
            <a:off x="4206834" y="4448093"/>
            <a:ext cx="2446380" cy="369332"/>
          </a:xfrm>
          <a:prstGeom prst="rect">
            <a:avLst/>
          </a:prstGeom>
          <a:noFill/>
        </p:spPr>
        <p:txBody>
          <a:bodyPr wrap="square" rtlCol="0">
            <a:spAutoFit/>
          </a:bodyPr>
          <a:lstStyle/>
          <a:p>
            <a:pPr algn="ctr"/>
            <a:r>
              <a:rPr lang="ja-JP" altLang="en-US" dirty="0">
                <a:solidFill>
                  <a:schemeClr val="bg1"/>
                </a:solidFill>
                <a:latin typeface="游ゴシック" panose="020B0400000000000000" pitchFamily="50" charset="-128"/>
                <a:ea typeface="游ゴシック" panose="020B0400000000000000" pitchFamily="50" charset="-128"/>
              </a:rPr>
              <a:t>国立科学</a:t>
            </a:r>
            <a:r>
              <a:rPr kumimoji="1" lang="ja-JP" altLang="en-US" dirty="0">
                <a:solidFill>
                  <a:schemeClr val="bg1"/>
                </a:solidFill>
                <a:latin typeface="游ゴシック" panose="020B0400000000000000" pitchFamily="50" charset="-128"/>
                <a:ea typeface="游ゴシック" panose="020B0400000000000000" pitchFamily="50" charset="-128"/>
              </a:rPr>
              <a:t>財団</a:t>
            </a:r>
          </a:p>
        </p:txBody>
      </p:sp>
      <p:pic>
        <p:nvPicPr>
          <p:cNvPr id="21" name="Picture 4" descr="SyNAPSE logo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10879" y="1377886"/>
            <a:ext cx="2095187" cy="135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8394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rgbClr val="C00000"/>
                </a:solidFill>
                <a:latin typeface="Meiryo UI" panose="020B0604030504040204" pitchFamily="50" charset="-128"/>
                <a:ea typeface="Meiryo UI" panose="020B0604030504040204" pitchFamily="50" charset="-128"/>
              </a:rPr>
              <a:t>２</a:t>
            </a:r>
          </a:p>
        </p:txBody>
      </p:sp>
      <p:sp>
        <p:nvSpPr>
          <p:cNvPr id="3" name="テキスト ボックス 2">
            <a:extLst>
              <a:ext uri="{FF2B5EF4-FFF2-40B4-BE49-F238E27FC236}">
                <a16:creationId xmlns:a16="http://schemas.microsoft.com/office/drawing/2014/main" id="{CD781BA9-62F8-514A-A839-2AE8EE659032}"/>
              </a:ext>
            </a:extLst>
          </p:cNvPr>
          <p:cNvSpPr txBox="1"/>
          <p:nvPr/>
        </p:nvSpPr>
        <p:spPr>
          <a:xfrm>
            <a:off x="0" y="2652191"/>
            <a:ext cx="12192000" cy="156966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kumimoji="1" lang="en-US" altLang="ja-JP" sz="9600" b="1" dirty="0">
                <a:solidFill>
                  <a:schemeClr val="accent4">
                    <a:lumMod val="50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IARPA</a:t>
            </a:r>
            <a:endParaRPr kumimoji="1" lang="ja-JP" altLang="en-US" sz="11500" b="1" dirty="0">
              <a:solidFill>
                <a:schemeClr val="accent4">
                  <a:lumMod val="50000"/>
                </a:schemeClr>
              </a:solidFill>
              <a:effectLst>
                <a:outerShdw blurRad="38100" dist="38100" dir="2700000" algn="tl">
                  <a:srgbClr val="000000">
                    <a:alpha val="43137"/>
                  </a:srgbClr>
                </a:outerShdw>
              </a:effectLst>
              <a:latin typeface="Amasis MT Pro Black" panose="02040A04050005020304" pitchFamily="18" charset="0"/>
            </a:endParaRPr>
          </a:p>
        </p:txBody>
      </p:sp>
      <p:sp>
        <p:nvSpPr>
          <p:cNvPr id="5" name="テキスト ボックス 4">
            <a:extLst>
              <a:ext uri="{FF2B5EF4-FFF2-40B4-BE49-F238E27FC236}">
                <a16:creationId xmlns:a16="http://schemas.microsoft.com/office/drawing/2014/main" id="{6E78B0F9-95F2-B353-A842-689B9B6EB4AF}"/>
              </a:ext>
            </a:extLst>
          </p:cNvPr>
          <p:cNvSpPr txBox="1"/>
          <p:nvPr/>
        </p:nvSpPr>
        <p:spPr>
          <a:xfrm>
            <a:off x="0" y="2416671"/>
            <a:ext cx="12192000" cy="369332"/>
          </a:xfrm>
          <a:prstGeom prst="rect">
            <a:avLst/>
          </a:prstGeom>
          <a:noFill/>
        </p:spPr>
        <p:txBody>
          <a:bodyPr wrap="square">
            <a:spAutoFit/>
          </a:bodyPr>
          <a:lstStyle/>
          <a:p>
            <a:pPr algn="ctr"/>
            <a:r>
              <a:rPr kumimoji="1" lang="en-US" altLang="ja-JP" sz="1800" b="1" i="0" kern="1200" dirty="0">
                <a:solidFill>
                  <a:schemeClr val="bg2">
                    <a:lumMod val="25000"/>
                  </a:schemeClr>
                </a:solidFill>
                <a:effectLst/>
                <a:latin typeface="Amasis MT Pro Black" panose="02040A04050005020304" pitchFamily="18" charset="0"/>
              </a:rPr>
              <a:t>Intelligence. Advanced Research Projects Activity</a:t>
            </a:r>
            <a:endParaRPr kumimoji="1" lang="ja-JP" altLang="en-US" b="1" dirty="0">
              <a:solidFill>
                <a:schemeClr val="bg2">
                  <a:lumMod val="25000"/>
                </a:schemeClr>
              </a:solidFill>
              <a:latin typeface="Amasis MT Pro Black" panose="02040A04050005020304" pitchFamily="18" charset="0"/>
              <a:ea typeface="BIZ UDPゴシック" panose="020B0400000000000000" pitchFamily="50" charset="-128"/>
            </a:endParaRPr>
          </a:p>
        </p:txBody>
      </p:sp>
      <p:pic>
        <p:nvPicPr>
          <p:cNvPr id="6" name="Picture 2" descr="分析研究室">
            <a:extLst>
              <a:ext uri="{FF2B5EF4-FFF2-40B4-BE49-F238E27FC236}">
                <a16:creationId xmlns:a16="http://schemas.microsoft.com/office/drawing/2014/main" id="{709EEF00-84A8-4E0A-ADA9-CF8587CCC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356" y="2021029"/>
            <a:ext cx="2811236" cy="2811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634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docshape65">
            <a:extLst>
              <a:ext uri="{FF2B5EF4-FFF2-40B4-BE49-F238E27FC236}">
                <a16:creationId xmlns:a16="http://schemas.microsoft.com/office/drawing/2014/main" id="{DDDEF140-7F7D-1CBC-8F5D-CAAD4AE5A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864" y="2071041"/>
            <a:ext cx="4010026" cy="4010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docshape66">
            <a:extLst>
              <a:ext uri="{FF2B5EF4-FFF2-40B4-BE49-F238E27FC236}">
                <a16:creationId xmlns:a16="http://schemas.microsoft.com/office/drawing/2014/main" id="{9E66D3B0-A63D-13C7-69E6-9735E1B30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6565" y="2779098"/>
            <a:ext cx="574040" cy="57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テキスト ボックス 21">
            <a:extLst>
              <a:ext uri="{FF2B5EF4-FFF2-40B4-BE49-F238E27FC236}">
                <a16:creationId xmlns:a16="http://schemas.microsoft.com/office/drawing/2014/main" id="{7DFCE082-668C-9C15-B675-611A12BE0F55}"/>
              </a:ext>
            </a:extLst>
          </p:cNvPr>
          <p:cNvSpPr txBox="1"/>
          <p:nvPr/>
        </p:nvSpPr>
        <p:spPr>
          <a:xfrm>
            <a:off x="2541438" y="1698635"/>
            <a:ext cx="3610087" cy="307777"/>
          </a:xfrm>
          <a:prstGeom prst="rect">
            <a:avLst/>
          </a:prstGeom>
          <a:noFill/>
        </p:spPr>
        <p:txBody>
          <a:bodyPr wrap="square">
            <a:spAutoFit/>
          </a:bodyPr>
          <a:lstStyle/>
          <a:p>
            <a:pPr algn="ctr"/>
            <a:r>
              <a:rPr lang="en-US" altLang="ja-JP" sz="1400" dirty="0">
                <a:latin typeface="BIZ UDP明朝 Medium" panose="02020500000000000000" pitchFamily="18" charset="-128"/>
                <a:ea typeface="BIZ UDP明朝 Medium" panose="02020500000000000000" pitchFamily="18" charset="-128"/>
              </a:rPr>
              <a:t>Central Intelligence Agency</a:t>
            </a:r>
          </a:p>
        </p:txBody>
      </p:sp>
      <p:sp>
        <p:nvSpPr>
          <p:cNvPr id="24" name="テキスト ボックス 23">
            <a:extLst>
              <a:ext uri="{FF2B5EF4-FFF2-40B4-BE49-F238E27FC236}">
                <a16:creationId xmlns:a16="http://schemas.microsoft.com/office/drawing/2014/main" id="{2E11249B-2412-FE63-7DE9-836E7CC6F318}"/>
              </a:ext>
            </a:extLst>
          </p:cNvPr>
          <p:cNvSpPr txBox="1"/>
          <p:nvPr/>
        </p:nvSpPr>
        <p:spPr>
          <a:xfrm>
            <a:off x="6151525" y="1715922"/>
            <a:ext cx="3261863" cy="307777"/>
          </a:xfrm>
          <a:prstGeom prst="rect">
            <a:avLst/>
          </a:prstGeom>
          <a:noFill/>
        </p:spPr>
        <p:txBody>
          <a:bodyPr wrap="square">
            <a:spAutoFit/>
          </a:bodyPr>
          <a:lstStyle/>
          <a:p>
            <a:r>
              <a:rPr lang="en-US" altLang="ja-JP" sz="1400" dirty="0">
                <a:latin typeface="BIZ UDP明朝 Medium" panose="02020500000000000000" pitchFamily="18" charset="-128"/>
                <a:ea typeface="BIZ UDP明朝 Medium" panose="02020500000000000000" pitchFamily="18" charset="-128"/>
              </a:rPr>
              <a:t>Defense Intelligence Agency</a:t>
            </a:r>
            <a:endParaRPr lang="ja-JP" altLang="en-US" sz="1400" dirty="0">
              <a:latin typeface="BIZ UDP明朝 Medium" panose="02020500000000000000" pitchFamily="18" charset="-128"/>
              <a:ea typeface="BIZ UDP明朝 Medium" panose="02020500000000000000" pitchFamily="18" charset="-128"/>
            </a:endParaRPr>
          </a:p>
        </p:txBody>
      </p:sp>
      <p:sp>
        <p:nvSpPr>
          <p:cNvPr id="26" name="テキスト ボックス 25">
            <a:extLst>
              <a:ext uri="{FF2B5EF4-FFF2-40B4-BE49-F238E27FC236}">
                <a16:creationId xmlns:a16="http://schemas.microsoft.com/office/drawing/2014/main" id="{D308EA95-41E4-B776-3940-D7483FA5C13D}"/>
              </a:ext>
            </a:extLst>
          </p:cNvPr>
          <p:cNvSpPr txBox="1"/>
          <p:nvPr/>
        </p:nvSpPr>
        <p:spPr>
          <a:xfrm>
            <a:off x="2001204" y="2381065"/>
            <a:ext cx="2570796" cy="307777"/>
          </a:xfrm>
          <a:prstGeom prst="rect">
            <a:avLst/>
          </a:prstGeom>
          <a:noFill/>
        </p:spPr>
        <p:txBody>
          <a:bodyPr wrap="square">
            <a:spAutoFit/>
          </a:bodyPr>
          <a:lstStyle/>
          <a:p>
            <a:pPr algn="r"/>
            <a:r>
              <a:rPr lang="en-US" altLang="ja-JP" sz="1400" spc="-2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Department</a:t>
            </a:r>
            <a:r>
              <a:rPr lang="en-US" altLang="ja-JP" sz="1400" spc="-55"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 </a:t>
            </a:r>
            <a:r>
              <a:rPr lang="en-US" altLang="ja-JP" sz="1400" spc="-2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of</a:t>
            </a:r>
            <a:r>
              <a:rPr lang="en-US" altLang="ja-JP" sz="1400" spc="-55"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 </a:t>
            </a:r>
            <a:r>
              <a:rPr lang="en-US" altLang="ja-JP" sz="1400" spc="-2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State</a:t>
            </a:r>
            <a:endParaRPr lang="ja-JP" altLang="en-US" sz="1400" dirty="0">
              <a:latin typeface="BIZ UDP明朝 Medium" panose="02020500000000000000" pitchFamily="18" charset="-128"/>
              <a:ea typeface="BIZ UDP明朝 Medium" panose="02020500000000000000" pitchFamily="18" charset="-128"/>
            </a:endParaRPr>
          </a:p>
        </p:txBody>
      </p:sp>
      <p:sp>
        <p:nvSpPr>
          <p:cNvPr id="28" name="テキスト ボックス 27">
            <a:extLst>
              <a:ext uri="{FF2B5EF4-FFF2-40B4-BE49-F238E27FC236}">
                <a16:creationId xmlns:a16="http://schemas.microsoft.com/office/drawing/2014/main" id="{FA017E7B-C576-377B-2FB5-4D454294159E}"/>
              </a:ext>
            </a:extLst>
          </p:cNvPr>
          <p:cNvSpPr txBox="1"/>
          <p:nvPr/>
        </p:nvSpPr>
        <p:spPr>
          <a:xfrm>
            <a:off x="1571008" y="2909606"/>
            <a:ext cx="2570796" cy="307777"/>
          </a:xfrm>
          <a:prstGeom prst="rect">
            <a:avLst/>
          </a:prstGeom>
          <a:noFill/>
        </p:spPr>
        <p:txBody>
          <a:bodyPr wrap="square">
            <a:spAutoFit/>
          </a:bodyPr>
          <a:lstStyle/>
          <a:p>
            <a:pPr algn="r"/>
            <a:r>
              <a:rPr lang="en-US" altLang="ja-JP" sz="140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Department of Energy</a:t>
            </a:r>
            <a:endParaRPr lang="ja-JP" altLang="en-US" sz="1400" dirty="0">
              <a:latin typeface="BIZ UDP明朝 Medium" panose="02020500000000000000" pitchFamily="18" charset="-128"/>
              <a:ea typeface="BIZ UDP明朝 Medium" panose="02020500000000000000" pitchFamily="18" charset="-128"/>
            </a:endParaRPr>
          </a:p>
        </p:txBody>
      </p:sp>
      <p:sp>
        <p:nvSpPr>
          <p:cNvPr id="1026" name="テキスト ボックス 1025">
            <a:extLst>
              <a:ext uri="{FF2B5EF4-FFF2-40B4-BE49-F238E27FC236}">
                <a16:creationId xmlns:a16="http://schemas.microsoft.com/office/drawing/2014/main" id="{AAB2719B-BAA4-E8CD-1327-072A11DD1AB1}"/>
              </a:ext>
            </a:extLst>
          </p:cNvPr>
          <p:cNvSpPr txBox="1"/>
          <p:nvPr/>
        </p:nvSpPr>
        <p:spPr>
          <a:xfrm>
            <a:off x="903642" y="3559485"/>
            <a:ext cx="2961432" cy="307777"/>
          </a:xfrm>
          <a:prstGeom prst="rect">
            <a:avLst/>
          </a:prstGeom>
          <a:noFill/>
        </p:spPr>
        <p:txBody>
          <a:bodyPr wrap="square">
            <a:spAutoFit/>
          </a:bodyPr>
          <a:lstStyle/>
          <a:p>
            <a:pPr algn="r"/>
            <a:r>
              <a:rPr lang="en-US" altLang="ja-JP" sz="1400" dirty="0">
                <a:latin typeface="BIZ UDP明朝 Medium" panose="02020500000000000000" pitchFamily="18" charset="-128"/>
                <a:ea typeface="BIZ UDP明朝 Medium" panose="02020500000000000000" pitchFamily="18" charset="-128"/>
              </a:rPr>
              <a:t>Department of the Treasury</a:t>
            </a:r>
          </a:p>
        </p:txBody>
      </p:sp>
      <p:sp>
        <p:nvSpPr>
          <p:cNvPr id="1036" name="テキスト ボックス 1035">
            <a:extLst>
              <a:ext uri="{FF2B5EF4-FFF2-40B4-BE49-F238E27FC236}">
                <a16:creationId xmlns:a16="http://schemas.microsoft.com/office/drawing/2014/main" id="{2391635C-B9FF-1B07-13B1-3C19DD6A2A75}"/>
              </a:ext>
            </a:extLst>
          </p:cNvPr>
          <p:cNvSpPr txBox="1"/>
          <p:nvPr/>
        </p:nvSpPr>
        <p:spPr>
          <a:xfrm>
            <a:off x="204483" y="4287749"/>
            <a:ext cx="3679506" cy="307777"/>
          </a:xfrm>
          <a:prstGeom prst="rect">
            <a:avLst/>
          </a:prstGeom>
          <a:noFill/>
        </p:spPr>
        <p:txBody>
          <a:bodyPr wrap="square">
            <a:spAutoFit/>
          </a:bodyPr>
          <a:lstStyle/>
          <a:p>
            <a:pPr algn="r"/>
            <a:r>
              <a:rPr lang="en-US" altLang="ja-JP" sz="1400" dirty="0">
                <a:latin typeface="BIZ UDP明朝 Medium" panose="02020500000000000000" pitchFamily="18" charset="-128"/>
                <a:ea typeface="BIZ UDP明朝 Medium" panose="02020500000000000000" pitchFamily="18" charset="-128"/>
              </a:rPr>
              <a:t>Drug Enforcement Administration</a:t>
            </a:r>
            <a:endParaRPr lang="ja-JP" altLang="en-US" sz="1400" dirty="0">
              <a:latin typeface="BIZ UDP明朝 Medium" panose="02020500000000000000" pitchFamily="18" charset="-128"/>
              <a:ea typeface="BIZ UDP明朝 Medium" panose="02020500000000000000" pitchFamily="18" charset="-128"/>
            </a:endParaRPr>
          </a:p>
        </p:txBody>
      </p:sp>
      <p:sp>
        <p:nvSpPr>
          <p:cNvPr id="1038" name="テキスト ボックス 1037">
            <a:extLst>
              <a:ext uri="{FF2B5EF4-FFF2-40B4-BE49-F238E27FC236}">
                <a16:creationId xmlns:a16="http://schemas.microsoft.com/office/drawing/2014/main" id="{447A0035-A5E9-6712-0CC4-E1E99A548A57}"/>
              </a:ext>
            </a:extLst>
          </p:cNvPr>
          <p:cNvSpPr txBox="1"/>
          <p:nvPr/>
        </p:nvSpPr>
        <p:spPr>
          <a:xfrm>
            <a:off x="687690" y="4929949"/>
            <a:ext cx="3414852" cy="307777"/>
          </a:xfrm>
          <a:prstGeom prst="rect">
            <a:avLst/>
          </a:prstGeom>
          <a:noFill/>
        </p:spPr>
        <p:txBody>
          <a:bodyPr wrap="square">
            <a:spAutoFit/>
          </a:bodyPr>
          <a:lstStyle/>
          <a:p>
            <a:pPr algn="r"/>
            <a:r>
              <a:rPr lang="en-US" altLang="ja-JP" sz="1400" dirty="0">
                <a:latin typeface="BIZ UDP明朝 Medium" panose="02020500000000000000" pitchFamily="18" charset="-128"/>
                <a:ea typeface="BIZ UDP明朝 Medium" panose="02020500000000000000" pitchFamily="18" charset="-128"/>
              </a:rPr>
              <a:t>Federal Bureau of Investigation</a:t>
            </a:r>
            <a:endParaRPr lang="ja-JP" altLang="en-US" sz="1400" dirty="0">
              <a:latin typeface="BIZ UDP明朝 Medium" panose="02020500000000000000" pitchFamily="18" charset="-128"/>
              <a:ea typeface="BIZ UDP明朝 Medium" panose="02020500000000000000" pitchFamily="18" charset="-128"/>
            </a:endParaRPr>
          </a:p>
        </p:txBody>
      </p:sp>
      <p:sp>
        <p:nvSpPr>
          <p:cNvPr id="1040" name="テキスト ボックス 1039">
            <a:extLst>
              <a:ext uri="{FF2B5EF4-FFF2-40B4-BE49-F238E27FC236}">
                <a16:creationId xmlns:a16="http://schemas.microsoft.com/office/drawing/2014/main" id="{C8AAB6A1-8BA8-793B-8796-939F52425706}"/>
              </a:ext>
            </a:extLst>
          </p:cNvPr>
          <p:cNvSpPr txBox="1"/>
          <p:nvPr/>
        </p:nvSpPr>
        <p:spPr>
          <a:xfrm>
            <a:off x="1093841" y="5444018"/>
            <a:ext cx="3545784" cy="307777"/>
          </a:xfrm>
          <a:prstGeom prst="rect">
            <a:avLst/>
          </a:prstGeom>
          <a:noFill/>
        </p:spPr>
        <p:txBody>
          <a:bodyPr wrap="square">
            <a:spAutoFit/>
          </a:bodyPr>
          <a:lstStyle/>
          <a:p>
            <a:pPr algn="r"/>
            <a:r>
              <a:rPr lang="en-US" altLang="ja-JP" sz="1400" dirty="0">
                <a:latin typeface="BIZ UDP明朝 Medium" panose="02020500000000000000" pitchFamily="18" charset="-128"/>
                <a:ea typeface="BIZ UDP明朝 Medium" panose="02020500000000000000" pitchFamily="18" charset="-128"/>
              </a:rPr>
              <a:t>Department of Homeland Security</a:t>
            </a:r>
            <a:endParaRPr lang="ja-JP" altLang="en-US" sz="1400" dirty="0">
              <a:latin typeface="BIZ UDP明朝 Medium" panose="02020500000000000000" pitchFamily="18" charset="-128"/>
              <a:ea typeface="BIZ UDP明朝 Medium" panose="02020500000000000000" pitchFamily="18" charset="-128"/>
            </a:endParaRPr>
          </a:p>
        </p:txBody>
      </p:sp>
      <p:sp>
        <p:nvSpPr>
          <p:cNvPr id="1042" name="テキスト ボックス 1041">
            <a:extLst>
              <a:ext uri="{FF2B5EF4-FFF2-40B4-BE49-F238E27FC236}">
                <a16:creationId xmlns:a16="http://schemas.microsoft.com/office/drawing/2014/main" id="{1E611269-1C1E-778D-EC1C-0F1C4A4239A0}"/>
              </a:ext>
            </a:extLst>
          </p:cNvPr>
          <p:cNvSpPr txBox="1"/>
          <p:nvPr/>
        </p:nvSpPr>
        <p:spPr>
          <a:xfrm>
            <a:off x="4141804" y="6092089"/>
            <a:ext cx="1667152" cy="307777"/>
          </a:xfrm>
          <a:prstGeom prst="rect">
            <a:avLst/>
          </a:prstGeom>
          <a:noFill/>
        </p:spPr>
        <p:txBody>
          <a:bodyPr wrap="square">
            <a:spAutoFit/>
          </a:bodyPr>
          <a:lstStyle/>
          <a:p>
            <a:pPr algn="ctr"/>
            <a:r>
              <a:rPr lang="en-US" altLang="ja-JP" sz="1400" spc="-1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Coast</a:t>
            </a:r>
            <a:r>
              <a:rPr lang="en-US" altLang="ja-JP" sz="1400" spc="-6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 </a:t>
            </a:r>
            <a:r>
              <a:rPr lang="en-US" altLang="ja-JP" sz="1400" spc="-1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Guard</a:t>
            </a:r>
            <a:endParaRPr lang="ja-JP" altLang="en-US" sz="1400" dirty="0">
              <a:latin typeface="BIZ UDP明朝 Medium" panose="02020500000000000000" pitchFamily="18" charset="-128"/>
              <a:ea typeface="BIZ UDP明朝 Medium" panose="02020500000000000000" pitchFamily="18" charset="-128"/>
            </a:endParaRPr>
          </a:p>
        </p:txBody>
      </p:sp>
      <p:sp>
        <p:nvSpPr>
          <p:cNvPr id="1043" name="テキスト ボックス 1042">
            <a:extLst>
              <a:ext uri="{FF2B5EF4-FFF2-40B4-BE49-F238E27FC236}">
                <a16:creationId xmlns:a16="http://schemas.microsoft.com/office/drawing/2014/main" id="{6B4BF0DA-F73B-334C-DFEC-A224C35A2405}"/>
              </a:ext>
            </a:extLst>
          </p:cNvPr>
          <p:cNvSpPr txBox="1"/>
          <p:nvPr/>
        </p:nvSpPr>
        <p:spPr>
          <a:xfrm>
            <a:off x="6013453" y="6102847"/>
            <a:ext cx="1667152" cy="307777"/>
          </a:xfrm>
          <a:prstGeom prst="rect">
            <a:avLst/>
          </a:prstGeom>
          <a:noFill/>
        </p:spPr>
        <p:txBody>
          <a:bodyPr wrap="square">
            <a:spAutoFit/>
          </a:bodyPr>
          <a:lstStyle/>
          <a:p>
            <a:pPr algn="ctr"/>
            <a:r>
              <a:rPr lang="en-US" altLang="ja-JP" sz="1400" spc="-2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Marine</a:t>
            </a:r>
            <a:r>
              <a:rPr lang="en-US" altLang="ja-JP" sz="1400" spc="-1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 </a:t>
            </a:r>
            <a:r>
              <a:rPr lang="en-US" altLang="ja-JP" sz="1400" spc="-2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Corps</a:t>
            </a:r>
            <a:endParaRPr lang="ja-JP" altLang="en-US" sz="1100" dirty="0">
              <a:latin typeface="BIZ UDP明朝 Medium" panose="02020500000000000000" pitchFamily="18" charset="-128"/>
              <a:ea typeface="BIZ UDP明朝 Medium" panose="02020500000000000000" pitchFamily="18" charset="-128"/>
            </a:endParaRPr>
          </a:p>
        </p:txBody>
      </p:sp>
      <p:sp>
        <p:nvSpPr>
          <p:cNvPr id="1045" name="テキスト ボックス 1044">
            <a:extLst>
              <a:ext uri="{FF2B5EF4-FFF2-40B4-BE49-F238E27FC236}">
                <a16:creationId xmlns:a16="http://schemas.microsoft.com/office/drawing/2014/main" id="{89A8E971-88D5-6FA7-0FDC-8AD1EC960301}"/>
              </a:ext>
            </a:extLst>
          </p:cNvPr>
          <p:cNvSpPr txBox="1"/>
          <p:nvPr/>
        </p:nvSpPr>
        <p:spPr>
          <a:xfrm>
            <a:off x="7232949" y="5454776"/>
            <a:ext cx="1901414" cy="307777"/>
          </a:xfrm>
          <a:prstGeom prst="rect">
            <a:avLst/>
          </a:prstGeom>
          <a:noFill/>
        </p:spPr>
        <p:txBody>
          <a:bodyPr wrap="square">
            <a:spAutoFit/>
          </a:bodyPr>
          <a:lstStyle/>
          <a:p>
            <a:r>
              <a:rPr lang="en-US" altLang="ja-JP" sz="140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Air Force</a:t>
            </a:r>
            <a:endParaRPr lang="ja-JP" altLang="en-US" sz="1400" dirty="0">
              <a:latin typeface="BIZ UDP明朝 Medium" panose="02020500000000000000" pitchFamily="18" charset="-128"/>
              <a:ea typeface="BIZ UDP明朝 Medium" panose="02020500000000000000" pitchFamily="18" charset="-128"/>
            </a:endParaRPr>
          </a:p>
        </p:txBody>
      </p:sp>
      <p:sp>
        <p:nvSpPr>
          <p:cNvPr id="1047" name="テキスト ボックス 1046">
            <a:extLst>
              <a:ext uri="{FF2B5EF4-FFF2-40B4-BE49-F238E27FC236}">
                <a16:creationId xmlns:a16="http://schemas.microsoft.com/office/drawing/2014/main" id="{28FAEB5A-E46D-6FB4-B7D1-6D9D373AB567}"/>
              </a:ext>
            </a:extLst>
          </p:cNvPr>
          <p:cNvSpPr txBox="1"/>
          <p:nvPr/>
        </p:nvSpPr>
        <p:spPr>
          <a:xfrm>
            <a:off x="7702182" y="4929949"/>
            <a:ext cx="3048896" cy="307777"/>
          </a:xfrm>
          <a:prstGeom prst="rect">
            <a:avLst/>
          </a:prstGeom>
          <a:noFill/>
        </p:spPr>
        <p:txBody>
          <a:bodyPr wrap="square">
            <a:spAutoFit/>
          </a:bodyPr>
          <a:lstStyle/>
          <a:p>
            <a:r>
              <a:rPr lang="en-US" altLang="ja-JP" sz="1400" spc="-1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Department</a:t>
            </a:r>
            <a:r>
              <a:rPr lang="en-US" altLang="ja-JP" sz="1400" spc="-65"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 </a:t>
            </a:r>
            <a:r>
              <a:rPr lang="en-US" altLang="ja-JP" sz="1400" spc="-1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of</a:t>
            </a:r>
            <a:r>
              <a:rPr lang="en-US" altLang="ja-JP" sz="1400" spc="-65"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 </a:t>
            </a:r>
            <a:r>
              <a:rPr lang="en-US" altLang="ja-JP" sz="1400" spc="-1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the</a:t>
            </a:r>
            <a:r>
              <a:rPr lang="en-US" altLang="ja-JP" sz="1400" spc="-65"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 </a:t>
            </a:r>
            <a:r>
              <a:rPr lang="en-US" altLang="ja-JP" sz="1400" spc="-1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Navy </a:t>
            </a:r>
            <a:endParaRPr lang="ja-JP" altLang="en-US" sz="1400" dirty="0">
              <a:latin typeface="BIZ UDP明朝 Medium" panose="02020500000000000000" pitchFamily="18" charset="-128"/>
              <a:ea typeface="BIZ UDP明朝 Medium" panose="02020500000000000000" pitchFamily="18" charset="-128"/>
            </a:endParaRPr>
          </a:p>
        </p:txBody>
      </p:sp>
      <p:sp>
        <p:nvSpPr>
          <p:cNvPr id="1049" name="テキスト ボックス 1048">
            <a:extLst>
              <a:ext uri="{FF2B5EF4-FFF2-40B4-BE49-F238E27FC236}">
                <a16:creationId xmlns:a16="http://schemas.microsoft.com/office/drawing/2014/main" id="{5AC9853A-66AA-20ED-32A2-B34F71DB35FA}"/>
              </a:ext>
            </a:extLst>
          </p:cNvPr>
          <p:cNvSpPr txBox="1"/>
          <p:nvPr/>
        </p:nvSpPr>
        <p:spPr>
          <a:xfrm>
            <a:off x="7978586" y="4260840"/>
            <a:ext cx="2805056" cy="307777"/>
          </a:xfrm>
          <a:prstGeom prst="rect">
            <a:avLst/>
          </a:prstGeom>
          <a:noFill/>
        </p:spPr>
        <p:txBody>
          <a:bodyPr wrap="square">
            <a:spAutoFit/>
          </a:bodyPr>
          <a:lstStyle/>
          <a:p>
            <a:r>
              <a:rPr lang="en-US" altLang="ja-JP" sz="1400" spc="-1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Department</a:t>
            </a:r>
            <a:r>
              <a:rPr lang="en-US" altLang="ja-JP" sz="1400" spc="-45"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 </a:t>
            </a:r>
            <a:r>
              <a:rPr lang="en-US" altLang="ja-JP" sz="1400" spc="-1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of</a:t>
            </a:r>
            <a:r>
              <a:rPr lang="en-US" altLang="ja-JP" sz="1400" spc="-45"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 </a:t>
            </a:r>
            <a:r>
              <a:rPr lang="en-US" altLang="ja-JP" sz="1400" spc="-1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the</a:t>
            </a:r>
            <a:r>
              <a:rPr lang="en-US" altLang="ja-JP" sz="1400" spc="-55"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 </a:t>
            </a:r>
            <a:r>
              <a:rPr lang="en-US" altLang="ja-JP" sz="1400" spc="-2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Army</a:t>
            </a:r>
            <a:endParaRPr lang="ja-JP" altLang="en-US" sz="1400" dirty="0">
              <a:latin typeface="BIZ UDP明朝 Medium" panose="02020500000000000000" pitchFamily="18" charset="-128"/>
              <a:ea typeface="BIZ UDP明朝 Medium" panose="02020500000000000000" pitchFamily="18" charset="-128"/>
            </a:endParaRPr>
          </a:p>
        </p:txBody>
      </p:sp>
      <p:sp>
        <p:nvSpPr>
          <p:cNvPr id="1053" name="テキスト ボックス 1052">
            <a:extLst>
              <a:ext uri="{FF2B5EF4-FFF2-40B4-BE49-F238E27FC236}">
                <a16:creationId xmlns:a16="http://schemas.microsoft.com/office/drawing/2014/main" id="{E2C8C24F-58B0-05F9-BD0E-71AFF8C2A44A}"/>
              </a:ext>
            </a:extLst>
          </p:cNvPr>
          <p:cNvSpPr txBox="1"/>
          <p:nvPr/>
        </p:nvSpPr>
        <p:spPr>
          <a:xfrm>
            <a:off x="7967828" y="3576112"/>
            <a:ext cx="3396758" cy="307777"/>
          </a:xfrm>
          <a:prstGeom prst="rect">
            <a:avLst/>
          </a:prstGeom>
          <a:noFill/>
        </p:spPr>
        <p:txBody>
          <a:bodyPr wrap="square">
            <a:spAutoFit/>
          </a:bodyPr>
          <a:lstStyle/>
          <a:p>
            <a:r>
              <a:rPr lang="en-US" altLang="ja-JP" sz="1400" dirty="0">
                <a:latin typeface="BIZ UDP明朝 Medium" panose="02020500000000000000" pitchFamily="18" charset="-128"/>
                <a:ea typeface="BIZ UDP明朝 Medium" panose="02020500000000000000" pitchFamily="18" charset="-128"/>
              </a:rPr>
              <a:t>National Reconnaissance Office</a:t>
            </a:r>
            <a:endParaRPr lang="ja-JP" altLang="en-US" sz="1400" dirty="0">
              <a:latin typeface="BIZ UDP明朝 Medium" panose="02020500000000000000" pitchFamily="18" charset="-128"/>
              <a:ea typeface="BIZ UDP明朝 Medium" panose="02020500000000000000" pitchFamily="18" charset="-128"/>
            </a:endParaRPr>
          </a:p>
        </p:txBody>
      </p:sp>
      <p:sp>
        <p:nvSpPr>
          <p:cNvPr id="1055" name="テキスト ボックス 1054">
            <a:extLst>
              <a:ext uri="{FF2B5EF4-FFF2-40B4-BE49-F238E27FC236}">
                <a16:creationId xmlns:a16="http://schemas.microsoft.com/office/drawing/2014/main" id="{6688923E-96EC-A069-4518-ADFF5D5BBA3C}"/>
              </a:ext>
            </a:extLst>
          </p:cNvPr>
          <p:cNvSpPr txBox="1"/>
          <p:nvPr/>
        </p:nvSpPr>
        <p:spPr>
          <a:xfrm>
            <a:off x="7232949" y="2338786"/>
            <a:ext cx="2944961" cy="307777"/>
          </a:xfrm>
          <a:prstGeom prst="rect">
            <a:avLst/>
          </a:prstGeom>
          <a:noFill/>
        </p:spPr>
        <p:txBody>
          <a:bodyPr wrap="square">
            <a:spAutoFit/>
          </a:bodyPr>
          <a:lstStyle/>
          <a:p>
            <a:r>
              <a:rPr lang="en-US" altLang="ja-JP" sz="1400" dirty="0">
                <a:latin typeface="BIZ UDP明朝 Medium" panose="02020500000000000000" pitchFamily="18" charset="-128"/>
                <a:ea typeface="BIZ UDP明朝 Medium" panose="02020500000000000000" pitchFamily="18" charset="-128"/>
              </a:rPr>
              <a:t>National Security Agency</a:t>
            </a:r>
            <a:endParaRPr lang="ja-JP" altLang="en-US" sz="1400" dirty="0">
              <a:latin typeface="BIZ UDP明朝 Medium" panose="02020500000000000000" pitchFamily="18" charset="-128"/>
              <a:ea typeface="BIZ UDP明朝 Medium" panose="02020500000000000000" pitchFamily="18" charset="-128"/>
            </a:endParaRPr>
          </a:p>
        </p:txBody>
      </p:sp>
      <p:sp>
        <p:nvSpPr>
          <p:cNvPr id="1057" name="テキスト ボックス 1056">
            <a:extLst>
              <a:ext uri="{FF2B5EF4-FFF2-40B4-BE49-F238E27FC236}">
                <a16:creationId xmlns:a16="http://schemas.microsoft.com/office/drawing/2014/main" id="{C7F3005C-6035-D521-9BCA-D030F3EBF2C0}"/>
              </a:ext>
            </a:extLst>
          </p:cNvPr>
          <p:cNvSpPr txBox="1"/>
          <p:nvPr/>
        </p:nvSpPr>
        <p:spPr>
          <a:xfrm>
            <a:off x="7712200" y="2890989"/>
            <a:ext cx="4304284" cy="307777"/>
          </a:xfrm>
          <a:prstGeom prst="rect">
            <a:avLst/>
          </a:prstGeom>
          <a:noFill/>
        </p:spPr>
        <p:txBody>
          <a:bodyPr wrap="square">
            <a:spAutoFit/>
          </a:bodyPr>
          <a:lstStyle/>
          <a:p>
            <a:r>
              <a:rPr lang="en-US" altLang="ja-JP" sz="1400" dirty="0">
                <a:latin typeface="BIZ UDP明朝 Medium" panose="02020500000000000000" pitchFamily="18" charset="-128"/>
                <a:ea typeface="BIZ UDP明朝 Medium" panose="02020500000000000000" pitchFamily="18" charset="-128"/>
              </a:rPr>
              <a:t>National Geospatial-Intelligence Agency</a:t>
            </a:r>
            <a:endParaRPr lang="ja-JP" altLang="en-US" sz="1400" dirty="0">
              <a:latin typeface="BIZ UDP明朝 Medium" panose="02020500000000000000" pitchFamily="18" charset="-128"/>
              <a:ea typeface="BIZ UDP明朝 Medium" panose="02020500000000000000" pitchFamily="18" charset="-128"/>
            </a:endParaRPr>
          </a:p>
        </p:txBody>
      </p:sp>
      <p:sp>
        <p:nvSpPr>
          <p:cNvPr id="1059" name="テキスト ボックス 1058">
            <a:extLst>
              <a:ext uri="{FF2B5EF4-FFF2-40B4-BE49-F238E27FC236}">
                <a16:creationId xmlns:a16="http://schemas.microsoft.com/office/drawing/2014/main" id="{3D59FA9B-DED2-14EA-BF30-30CAC1DF42A3}"/>
              </a:ext>
            </a:extLst>
          </p:cNvPr>
          <p:cNvSpPr txBox="1"/>
          <p:nvPr/>
        </p:nvSpPr>
        <p:spPr>
          <a:xfrm>
            <a:off x="0" y="637568"/>
            <a:ext cx="12192000" cy="584775"/>
          </a:xfrm>
          <a:prstGeom prst="rect">
            <a:avLst/>
          </a:prstGeom>
          <a:noFill/>
        </p:spPr>
        <p:txBody>
          <a:bodyPr wrap="square">
            <a:spAutoFit/>
          </a:bodyPr>
          <a:lstStyle/>
          <a:p>
            <a:pPr marL="969010" marR="1050925" algn="ctr">
              <a:spcBef>
                <a:spcPts val="1200"/>
              </a:spcBef>
              <a:spcAft>
                <a:spcPts val="0"/>
              </a:spcAft>
            </a:pPr>
            <a:r>
              <a:rPr lang="en-US" altLang="ja-JP" sz="3200" dirty="0">
                <a:effectLst/>
                <a:latin typeface="Arial Rounded MT Bold" panose="020F0704030504030204" pitchFamily="34" charset="0"/>
                <a:ea typeface="BIZ UDP明朝 Medium" panose="02020500000000000000" pitchFamily="18" charset="-128"/>
              </a:rPr>
              <a:t>National</a:t>
            </a:r>
            <a:r>
              <a:rPr lang="en-US" altLang="ja-JP" sz="3200" spc="-40" dirty="0">
                <a:effectLst/>
                <a:latin typeface="Arial Rounded MT Bold" panose="020F0704030504030204" pitchFamily="34" charset="0"/>
                <a:ea typeface="BIZ UDP明朝 Medium" panose="02020500000000000000" pitchFamily="18" charset="-128"/>
              </a:rPr>
              <a:t> </a:t>
            </a:r>
            <a:r>
              <a:rPr lang="en-US" altLang="ja-JP" sz="3200" spc="-10" dirty="0">
                <a:effectLst/>
                <a:latin typeface="Arial Rounded MT Bold" panose="020F0704030504030204" pitchFamily="34" charset="0"/>
                <a:ea typeface="BIZ UDP明朝 Medium" panose="02020500000000000000" pitchFamily="18" charset="-128"/>
              </a:rPr>
              <a:t>Intelligence</a:t>
            </a:r>
            <a:endParaRPr lang="ja-JP" altLang="ja-JP" sz="2000" dirty="0">
              <a:effectLst/>
              <a:latin typeface="Arial Rounded MT Bold" panose="020F0704030504030204" pitchFamily="34" charset="0"/>
              <a:ea typeface="BIZ UDP明朝 Medium" panose="02020500000000000000" pitchFamily="18" charset="-128"/>
            </a:endParaRPr>
          </a:p>
        </p:txBody>
      </p:sp>
      <p:pic>
        <p:nvPicPr>
          <p:cNvPr id="1060" name="docshape4">
            <a:extLst>
              <a:ext uri="{FF2B5EF4-FFF2-40B4-BE49-F238E27FC236}">
                <a16:creationId xmlns:a16="http://schemas.microsoft.com/office/drawing/2014/main" id="{9C9A21E7-257D-1DC7-A1C9-6D9008EF7E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51" y="153789"/>
            <a:ext cx="5020450" cy="115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1" name="docshape5">
            <a:extLst>
              <a:ext uri="{FF2B5EF4-FFF2-40B4-BE49-F238E27FC236}">
                <a16:creationId xmlns:a16="http://schemas.microsoft.com/office/drawing/2014/main" id="{A3CA9E96-940C-F0BE-C675-C2AAB67F2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6739" y="94737"/>
            <a:ext cx="1182334" cy="1182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テキスト ボックス 24">
            <a:extLst>
              <a:ext uri="{FF2B5EF4-FFF2-40B4-BE49-F238E27FC236}">
                <a16:creationId xmlns:a16="http://schemas.microsoft.com/office/drawing/2014/main" id="{79D2939C-A812-4B54-BF4B-4061C28DD2A8}"/>
              </a:ext>
            </a:extLst>
          </p:cNvPr>
          <p:cNvSpPr txBox="1"/>
          <p:nvPr/>
        </p:nvSpPr>
        <p:spPr>
          <a:xfrm>
            <a:off x="4258625" y="6485664"/>
            <a:ext cx="3635829" cy="369332"/>
          </a:xfrm>
          <a:prstGeom prst="rect">
            <a:avLst/>
          </a:prstGeom>
          <a:noFill/>
        </p:spPr>
        <p:txBody>
          <a:bodyPr wrap="square">
            <a:spAutoFit/>
          </a:bodyPr>
          <a:lstStyle/>
          <a:p>
            <a:r>
              <a:rPr lang="en-US" altLang="ja-JP" b="1" dirty="0">
                <a:solidFill>
                  <a:srgbClr val="C00000"/>
                </a:solidFill>
                <a:latin typeface="BIZ UDP明朝 Medium" panose="02020500000000000000" pitchFamily="18" charset="-128"/>
                <a:ea typeface="BIZ UDP明朝 Medium" panose="02020500000000000000" pitchFamily="18" charset="-128"/>
              </a:rPr>
              <a:t>https://www.iarpa.gov/</a:t>
            </a:r>
            <a:endParaRPr lang="ja-JP" altLang="en-US" b="1" dirty="0">
              <a:solidFill>
                <a:srgbClr val="C00000"/>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712214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対角を丸める 5">
            <a:extLst>
              <a:ext uri="{FF2B5EF4-FFF2-40B4-BE49-F238E27FC236}">
                <a16:creationId xmlns:a16="http://schemas.microsoft.com/office/drawing/2014/main" id="{B1CEEDE0-8036-40A1-BF5B-6FF325782151}"/>
              </a:ext>
            </a:extLst>
          </p:cNvPr>
          <p:cNvSpPr/>
          <p:nvPr/>
        </p:nvSpPr>
        <p:spPr>
          <a:xfrm>
            <a:off x="388031" y="3429000"/>
            <a:ext cx="11531826" cy="3048945"/>
          </a:xfrm>
          <a:prstGeom prst="round2DiagRect">
            <a:avLst/>
          </a:prstGeom>
          <a:solidFill>
            <a:schemeClr val="accent4">
              <a:lumMod val="20000"/>
              <a:lumOff val="8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dirty="0">
                <a:solidFill>
                  <a:schemeClr val="tx1"/>
                </a:solidFill>
                <a:latin typeface="UD デジタル 教科書体 NK-B" panose="02020700000000000000" pitchFamily="18" charset="-128"/>
                <a:ea typeface="UD デジタル 教科書体 NK-B" panose="02020700000000000000" pitchFamily="18" charset="-128"/>
              </a:rPr>
              <a:t>IARPA Mission</a:t>
            </a:r>
            <a:r>
              <a:rPr lang="ja-JP" altLang="en-US" sz="2400" dirty="0">
                <a:solidFill>
                  <a:schemeClr val="tx1"/>
                </a:solidFill>
                <a:latin typeface="UD デジタル 教科書体 NK-B" panose="02020700000000000000" pitchFamily="18" charset="-128"/>
                <a:ea typeface="UD デジタル 教科書体 NK-B" panose="02020700000000000000" pitchFamily="18" charset="-128"/>
              </a:rPr>
              <a:t>：</a:t>
            </a:r>
            <a:endParaRPr lang="en-US" altLang="ja-JP" sz="2400" dirty="0">
              <a:solidFill>
                <a:schemeClr val="tx1"/>
              </a:solidFill>
              <a:latin typeface="UD デジタル 教科書体 NK-B" panose="02020700000000000000" pitchFamily="18" charset="-128"/>
              <a:ea typeface="UD デジタル 教科書体 NK-B" panose="02020700000000000000" pitchFamily="18" charset="-128"/>
            </a:endParaRPr>
          </a:p>
          <a:p>
            <a:r>
              <a:rPr lang="en-US" altLang="ja-JP" sz="2800" b="1" dirty="0">
                <a:solidFill>
                  <a:schemeClr val="tx1"/>
                </a:solidFill>
                <a:latin typeface="BIZ UDP明朝 Medium" panose="02020500000000000000" pitchFamily="18" charset="-128"/>
                <a:ea typeface="BIZ UDP明朝 Medium" panose="02020500000000000000" pitchFamily="18" charset="-128"/>
              </a:rPr>
              <a:t>IARPA </a:t>
            </a:r>
            <a:r>
              <a:rPr lang="ja-JP" altLang="en-US" sz="2800" b="1" dirty="0">
                <a:solidFill>
                  <a:schemeClr val="tx1"/>
                </a:solidFill>
                <a:latin typeface="BIZ UDP明朝 Medium" panose="02020500000000000000" pitchFamily="18" charset="-128"/>
                <a:ea typeface="BIZ UDP明朝 Medium" panose="02020500000000000000" pitchFamily="18" charset="-128"/>
              </a:rPr>
              <a:t>は、将来の圧倒的なインテリジェンスの優位性のために革新的な技術を提供するハイリスク、ハイ ペイオフの研究を構想し主導します。</a:t>
            </a:r>
          </a:p>
          <a:p>
            <a:r>
              <a:rPr lang="ja-JP" altLang="en-US" sz="3200" dirty="0">
                <a:solidFill>
                  <a:schemeClr val="tx1"/>
                </a:solidFill>
                <a:latin typeface="BIZ UDP明朝 Medium" panose="02020500000000000000" pitchFamily="18" charset="-128"/>
                <a:ea typeface="BIZ UDP明朝 Medium" panose="02020500000000000000" pitchFamily="18" charset="-128"/>
              </a:rPr>
              <a:t>　我々の問題は複雑で学際的。</a:t>
            </a:r>
            <a:endParaRPr lang="en-US" altLang="ja-JP" sz="3200" dirty="0">
              <a:solidFill>
                <a:schemeClr val="tx1"/>
              </a:solidFill>
              <a:latin typeface="BIZ UDP明朝 Medium" panose="02020500000000000000" pitchFamily="18" charset="-128"/>
              <a:ea typeface="BIZ UDP明朝 Medium" panose="02020500000000000000" pitchFamily="18" charset="-128"/>
            </a:endParaRPr>
          </a:p>
          <a:p>
            <a:r>
              <a:rPr lang="ja-JP" altLang="en-US" sz="3200" dirty="0">
                <a:solidFill>
                  <a:schemeClr val="tx1"/>
                </a:solidFill>
                <a:latin typeface="BIZ UDP明朝 Medium" panose="02020500000000000000" pitchFamily="18" charset="-128"/>
                <a:ea typeface="BIZ UDP明朝 Medium" panose="02020500000000000000" pitchFamily="18" charset="-128"/>
              </a:rPr>
              <a:t>　技術的卓越性と技術的真実を重視。</a:t>
            </a:r>
            <a:endParaRPr lang="en-US" altLang="ja-JP" sz="3200" dirty="0">
              <a:solidFill>
                <a:schemeClr val="tx1"/>
              </a:solidFill>
              <a:latin typeface="BIZ UDP明朝 Medium" panose="02020500000000000000" pitchFamily="18" charset="-128"/>
              <a:ea typeface="BIZ UDP明朝 Medium" panose="02020500000000000000" pitchFamily="18" charset="-128"/>
            </a:endParaRPr>
          </a:p>
        </p:txBody>
      </p:sp>
      <p:sp>
        <p:nvSpPr>
          <p:cNvPr id="8" name="正方形/長方形 3">
            <a:extLst>
              <a:ext uri="{FF2B5EF4-FFF2-40B4-BE49-F238E27FC236}">
                <a16:creationId xmlns:a16="http://schemas.microsoft.com/office/drawing/2014/main" id="{D5FA8472-B683-4D83-936A-44F635FD1FCF}"/>
              </a:ext>
            </a:extLst>
          </p:cNvPr>
          <p:cNvSpPr>
            <a:spLocks noChangeArrowheads="1"/>
          </p:cNvSpPr>
          <p:nvPr/>
        </p:nvSpPr>
        <p:spPr bwMode="auto">
          <a:xfrm>
            <a:off x="406399" y="1763642"/>
            <a:ext cx="115134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2400" dirty="0">
                <a:latin typeface="Magic R" panose="02030504000101010101" pitchFamily="18" charset="-127"/>
                <a:ea typeface="Meiryo UI" panose="020B0604030504040204" pitchFamily="50" charset="-128"/>
              </a:rPr>
              <a:t>米国の諜報機関の活動支援を目的とした、公募型の研究開発プログラムを遂行する組織。 </a:t>
            </a:r>
            <a:endParaRPr lang="en-US" altLang="ja-JP" sz="2400" dirty="0">
              <a:latin typeface="Magic R" panose="02030504000101010101" pitchFamily="18" charset="-127"/>
              <a:ea typeface="Magic R" panose="02030504000101010101" pitchFamily="18" charset="-127"/>
            </a:endParaRPr>
          </a:p>
          <a:p>
            <a:pPr>
              <a:spcBef>
                <a:spcPct val="0"/>
              </a:spcBef>
              <a:buFontTx/>
              <a:buNone/>
            </a:pPr>
            <a:r>
              <a:rPr lang="en-US" altLang="ja-JP" sz="2400" dirty="0">
                <a:latin typeface="Magic R" panose="02030504000101010101" pitchFamily="18" charset="-127"/>
                <a:ea typeface="Magic R" panose="02030504000101010101" pitchFamily="18" charset="-127"/>
              </a:rPr>
              <a:t>DARPA</a:t>
            </a:r>
            <a:r>
              <a:rPr lang="ja-JP" altLang="en-US" sz="2400" dirty="0">
                <a:latin typeface="Magic R" panose="02030504000101010101" pitchFamily="18" charset="-127"/>
                <a:ea typeface="Meiryo UI" panose="020B0604030504040204" pitchFamily="50" charset="-128"/>
              </a:rPr>
              <a:t>の情報機関版という位置付けで、</a:t>
            </a:r>
            <a:r>
              <a:rPr lang="en-US" altLang="ja-JP" sz="2400" dirty="0">
                <a:latin typeface="Magic R" panose="02030504000101010101" pitchFamily="18" charset="-127"/>
                <a:ea typeface="Magic R" panose="02030504000101010101" pitchFamily="18" charset="-127"/>
              </a:rPr>
              <a:t>DARPA</a:t>
            </a:r>
            <a:r>
              <a:rPr lang="ja-JP" altLang="en-US" sz="2400" dirty="0">
                <a:latin typeface="Magic R" panose="02030504000101010101" pitchFamily="18" charset="-127"/>
                <a:ea typeface="Meiryo UI" panose="020B0604030504040204" pitchFamily="50" charset="-128"/>
              </a:rPr>
              <a:t>同様、プログラムマネージャーが</a:t>
            </a:r>
            <a:r>
              <a:rPr lang="en-US" altLang="ja-JP" sz="2400" dirty="0">
                <a:latin typeface="Magic R" panose="02030504000101010101" pitchFamily="18" charset="-127"/>
                <a:ea typeface="Magic R" panose="02030504000101010101" pitchFamily="18" charset="-127"/>
              </a:rPr>
              <a:t>3</a:t>
            </a:r>
            <a:r>
              <a:rPr lang="ja-JP" altLang="en-US" sz="2400" dirty="0">
                <a:latin typeface="Magic R" panose="02030504000101010101" pitchFamily="18" charset="-127"/>
                <a:ea typeface="Meiryo UI" panose="020B0604030504040204" pitchFamily="50" charset="-128"/>
              </a:rPr>
              <a:t>～</a:t>
            </a:r>
            <a:r>
              <a:rPr lang="en-US" altLang="ja-JP" sz="2400" dirty="0">
                <a:latin typeface="Magic R" panose="02030504000101010101" pitchFamily="18" charset="-127"/>
                <a:ea typeface="Magic R" panose="02030504000101010101" pitchFamily="18" charset="-127"/>
              </a:rPr>
              <a:t>5</a:t>
            </a:r>
            <a:r>
              <a:rPr lang="ja-JP" altLang="en-US" sz="2400" dirty="0">
                <a:latin typeface="Magic R" panose="02030504000101010101" pitchFamily="18" charset="-127"/>
                <a:ea typeface="Meiryo UI" panose="020B0604030504040204" pitchFamily="50" charset="-128"/>
              </a:rPr>
              <a:t>年の任期の間に情報活動のニーズに基づく研究開発プログラムを立ち上げ、ハイリスク・ハイリターンなプログラムを実施する。</a:t>
            </a:r>
            <a:r>
              <a:rPr lang="ja-JP" altLang="en-US" sz="1600" dirty="0">
                <a:latin typeface="Magic R" panose="02030504000101010101" pitchFamily="18" charset="-127"/>
                <a:ea typeface="Meiryo UI" panose="020B0604030504040204" pitchFamily="50" charset="-128"/>
              </a:rPr>
              <a:t>（</a:t>
            </a:r>
            <a:r>
              <a:rPr lang="en-US" altLang="ja-JP" sz="1600" dirty="0">
                <a:latin typeface="Magic R" panose="02030504000101010101" pitchFamily="18" charset="-127"/>
                <a:ea typeface="Magic R" panose="02030504000101010101" pitchFamily="18" charset="-127"/>
                <a:hlinkClick r:id="rId2"/>
              </a:rPr>
              <a:t>https://www.iarpa.gov/index.php/research-programs#pastresearch</a:t>
            </a:r>
            <a:r>
              <a:rPr lang="ja-JP" altLang="en-US" sz="1600" dirty="0">
                <a:latin typeface="Magic R" panose="02030504000101010101" pitchFamily="18" charset="-127"/>
                <a:ea typeface="Meiryo UI" panose="020B0604030504040204" pitchFamily="50" charset="-128"/>
              </a:rPr>
              <a:t>）</a:t>
            </a:r>
          </a:p>
        </p:txBody>
      </p:sp>
      <p:sp>
        <p:nvSpPr>
          <p:cNvPr id="11" name="テキスト ボックス 10">
            <a:extLst>
              <a:ext uri="{FF2B5EF4-FFF2-40B4-BE49-F238E27FC236}">
                <a16:creationId xmlns:a16="http://schemas.microsoft.com/office/drawing/2014/main" id="{F6FB394C-9970-47C7-AAFE-E2FA5BCFB046}"/>
              </a:ext>
            </a:extLst>
          </p:cNvPr>
          <p:cNvSpPr txBox="1"/>
          <p:nvPr/>
        </p:nvSpPr>
        <p:spPr>
          <a:xfrm>
            <a:off x="1469571" y="144724"/>
            <a:ext cx="9568543" cy="584775"/>
          </a:xfrm>
          <a:prstGeom prst="rect">
            <a:avLst/>
          </a:prstGeom>
          <a:solidFill>
            <a:schemeClr val="bg1"/>
          </a:solidFill>
        </p:spPr>
        <p:txBody>
          <a:bodyPr wrap="square" rtlCol="0">
            <a:spAutoFit/>
          </a:bodyPr>
          <a:lstStyle/>
          <a:p>
            <a:pPr algn="ctr"/>
            <a:r>
              <a:rPr kumimoji="1" lang="en-US" altLang="ja-JP" sz="3200" b="1" dirty="0">
                <a:latin typeface="Yu Gothic UI" panose="020B0500000000000000" pitchFamily="50" charset="-128"/>
                <a:ea typeface="Yu Gothic UI" panose="020B0500000000000000" pitchFamily="50" charset="-128"/>
              </a:rPr>
              <a:t>IARPA</a:t>
            </a:r>
            <a:r>
              <a:rPr kumimoji="1" lang="ja-JP" altLang="en-US" sz="3200" b="1" dirty="0">
                <a:latin typeface="Yu Gothic UI" panose="020B0500000000000000" pitchFamily="50" charset="-128"/>
                <a:ea typeface="Yu Gothic UI" panose="020B0500000000000000" pitchFamily="50" charset="-128"/>
              </a:rPr>
              <a:t>（諜報高等研究計画局）</a:t>
            </a:r>
            <a:endParaRPr kumimoji="1" lang="en-US" altLang="ja-JP" sz="1050" b="1" dirty="0">
              <a:latin typeface="Yu Gothic UI" panose="020B0500000000000000" pitchFamily="50" charset="-128"/>
              <a:ea typeface="Yu Gothic UI" panose="020B0500000000000000" pitchFamily="50" charset="-128"/>
            </a:endParaRPr>
          </a:p>
        </p:txBody>
      </p:sp>
      <p:pic>
        <p:nvPicPr>
          <p:cNvPr id="9" name="図 4">
            <a:extLst>
              <a:ext uri="{FF2B5EF4-FFF2-40B4-BE49-F238E27FC236}">
                <a16:creationId xmlns:a16="http://schemas.microsoft.com/office/drawing/2014/main" id="{5F0EE124-E25A-4DDF-8AFA-F450354317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5124" y="729499"/>
            <a:ext cx="6257435" cy="954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IARPA Logo">
            <a:extLst>
              <a:ext uri="{FF2B5EF4-FFF2-40B4-BE49-F238E27FC236}">
                <a16:creationId xmlns:a16="http://schemas.microsoft.com/office/drawing/2014/main" id="{2122831A-821C-40B5-9A4B-0A526704B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73" y="144724"/>
            <a:ext cx="157162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294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67622" y="253892"/>
            <a:ext cx="9378099" cy="584775"/>
          </a:xfrm>
          <a:prstGeom prst="rect">
            <a:avLst/>
          </a:prstGeom>
          <a:noFill/>
        </p:spPr>
        <p:txBody>
          <a:bodyPr wrap="square" rtlCol="0">
            <a:spAutoFit/>
          </a:bodyPr>
          <a:lstStyle/>
          <a:p>
            <a:pPr algn="ctr"/>
            <a:r>
              <a:rPr lang="ja-JP" altLang="en-US" sz="3200" b="1" dirty="0">
                <a:latin typeface="Yu Gothic UI" panose="020B0500000000000000" pitchFamily="50" charset="-128"/>
                <a:ea typeface="Yu Gothic UI" panose="020B0500000000000000" pitchFamily="50" charset="-128"/>
              </a:rPr>
              <a:t>〇</a:t>
            </a:r>
            <a:endParaRPr kumimoji="1" lang="en-US" altLang="ja-JP" sz="1050" b="1" dirty="0">
              <a:latin typeface="Yu Gothic UI" panose="020B0500000000000000" pitchFamily="50" charset="-128"/>
              <a:ea typeface="Yu Gothic UI" panose="020B0500000000000000" pitchFamily="50" charset="-128"/>
            </a:endParaRPr>
          </a:p>
        </p:txBody>
      </p:sp>
      <p:pic>
        <p:nvPicPr>
          <p:cNvPr id="10" name="図 9">
            <a:extLst>
              <a:ext uri="{FF2B5EF4-FFF2-40B4-BE49-F238E27FC236}">
                <a16:creationId xmlns:a16="http://schemas.microsoft.com/office/drawing/2014/main" id="{3395294C-1F5B-4B45-82F7-65A7FA7855A5}"/>
              </a:ext>
            </a:extLst>
          </p:cNvPr>
          <p:cNvPicPr>
            <a:picLocks noChangeAspect="1"/>
          </p:cNvPicPr>
          <p:nvPr/>
        </p:nvPicPr>
        <p:blipFill>
          <a:blip r:embed="rId2"/>
          <a:stretch>
            <a:fillRect/>
          </a:stretch>
        </p:blipFill>
        <p:spPr>
          <a:xfrm>
            <a:off x="1165412" y="0"/>
            <a:ext cx="9861176" cy="6858000"/>
          </a:xfrm>
          <a:prstGeom prst="rect">
            <a:avLst/>
          </a:prstGeom>
        </p:spPr>
      </p:pic>
      <p:sp>
        <p:nvSpPr>
          <p:cNvPr id="11" name="テキスト ボックス 10">
            <a:extLst>
              <a:ext uri="{FF2B5EF4-FFF2-40B4-BE49-F238E27FC236}">
                <a16:creationId xmlns:a16="http://schemas.microsoft.com/office/drawing/2014/main" id="{26C36481-8600-4F1C-A203-B6D7B447D3B4}"/>
              </a:ext>
            </a:extLst>
          </p:cNvPr>
          <p:cNvSpPr txBox="1"/>
          <p:nvPr/>
        </p:nvSpPr>
        <p:spPr>
          <a:xfrm rot="20842916">
            <a:off x="451757" y="3130621"/>
            <a:ext cx="11288485" cy="307777"/>
          </a:xfrm>
          <a:prstGeom prst="rect">
            <a:avLst/>
          </a:prstGeom>
          <a:noFill/>
        </p:spPr>
        <p:txBody>
          <a:bodyPr wrap="square">
            <a:spAutoFit/>
          </a:bodyPr>
          <a:lstStyle/>
          <a:p>
            <a:pPr algn="ctr"/>
            <a:r>
              <a:rPr lang="en-US" altLang="ja-JP" sz="1400" dirty="0">
                <a:latin typeface="BIZ UDPゴシック" panose="020B0400000000000000" pitchFamily="50" charset="-128"/>
                <a:ea typeface="BIZ UDPゴシック" panose="020B0400000000000000" pitchFamily="50" charset="-128"/>
              </a:rPr>
              <a:t>https://www.iarpa.gov/research-programs?office_name=collection&amp;sortby=asc&amp;scroll_position=0</a:t>
            </a:r>
            <a:endParaRPr lang="ja-JP" altLang="en-US" sz="1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01236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67622" y="253892"/>
            <a:ext cx="9378099" cy="584775"/>
          </a:xfrm>
          <a:prstGeom prst="rect">
            <a:avLst/>
          </a:prstGeom>
          <a:noFill/>
        </p:spPr>
        <p:txBody>
          <a:bodyPr wrap="square" rtlCol="0">
            <a:spAutoFit/>
          </a:bodyPr>
          <a:lstStyle/>
          <a:p>
            <a:pPr algn="ctr"/>
            <a:r>
              <a:rPr lang="ja-JP" altLang="en-US" sz="3200" b="1" dirty="0">
                <a:latin typeface="Yu Gothic UI" panose="020B0500000000000000" pitchFamily="50" charset="-128"/>
                <a:ea typeface="Yu Gothic UI" panose="020B0500000000000000" pitchFamily="50" charset="-128"/>
              </a:rPr>
              <a:t>〇</a:t>
            </a:r>
            <a:endParaRPr kumimoji="1" lang="en-US" altLang="ja-JP" sz="1050" b="1" dirty="0">
              <a:latin typeface="Yu Gothic UI" panose="020B0500000000000000" pitchFamily="50" charset="-128"/>
              <a:ea typeface="Yu Gothic UI" panose="020B0500000000000000" pitchFamily="50" charset="-128"/>
            </a:endParaRPr>
          </a:p>
        </p:txBody>
      </p:sp>
      <p:pic>
        <p:nvPicPr>
          <p:cNvPr id="4" name="図 3">
            <a:extLst>
              <a:ext uri="{FF2B5EF4-FFF2-40B4-BE49-F238E27FC236}">
                <a16:creationId xmlns:a16="http://schemas.microsoft.com/office/drawing/2014/main" id="{5295D278-0489-431F-A1B4-6552FE6DC53A}"/>
              </a:ext>
            </a:extLst>
          </p:cNvPr>
          <p:cNvPicPr>
            <a:picLocks noChangeAspect="1"/>
          </p:cNvPicPr>
          <p:nvPr/>
        </p:nvPicPr>
        <p:blipFill>
          <a:blip r:embed="rId2"/>
          <a:stretch>
            <a:fillRect/>
          </a:stretch>
        </p:blipFill>
        <p:spPr>
          <a:xfrm>
            <a:off x="1143499" y="0"/>
            <a:ext cx="9905001" cy="6858000"/>
          </a:xfrm>
          <a:prstGeom prst="rect">
            <a:avLst/>
          </a:prstGeom>
        </p:spPr>
      </p:pic>
      <p:sp>
        <p:nvSpPr>
          <p:cNvPr id="6" name="テキスト ボックス 5">
            <a:extLst>
              <a:ext uri="{FF2B5EF4-FFF2-40B4-BE49-F238E27FC236}">
                <a16:creationId xmlns:a16="http://schemas.microsoft.com/office/drawing/2014/main" id="{F0D76F6B-71E4-4313-B998-323A292B7766}"/>
              </a:ext>
            </a:extLst>
          </p:cNvPr>
          <p:cNvSpPr txBox="1"/>
          <p:nvPr/>
        </p:nvSpPr>
        <p:spPr>
          <a:xfrm rot="1010936">
            <a:off x="451757" y="3130621"/>
            <a:ext cx="11288485" cy="307777"/>
          </a:xfrm>
          <a:prstGeom prst="rect">
            <a:avLst/>
          </a:prstGeom>
          <a:noFill/>
        </p:spPr>
        <p:txBody>
          <a:bodyPr wrap="square">
            <a:spAutoFit/>
          </a:bodyPr>
          <a:lstStyle/>
          <a:p>
            <a:pPr algn="ctr"/>
            <a:r>
              <a:rPr lang="en-US" altLang="ja-JP" sz="1400" dirty="0">
                <a:latin typeface="BIZ UDPゴシック" panose="020B0400000000000000" pitchFamily="50" charset="-128"/>
                <a:ea typeface="BIZ UDPゴシック" panose="020B0400000000000000" pitchFamily="50" charset="-128"/>
              </a:rPr>
              <a:t>https://www.iarpa.gov/research-programs?office_name=collection&amp;sortby=asc&amp;scroll_position=0</a:t>
            </a:r>
            <a:endParaRPr lang="ja-JP" altLang="en-US" sz="1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16555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F063AC1-B6A1-437D-9E17-09A3FED2F192}"/>
              </a:ext>
            </a:extLst>
          </p:cNvPr>
          <p:cNvSpPr txBox="1"/>
          <p:nvPr/>
        </p:nvSpPr>
        <p:spPr>
          <a:xfrm>
            <a:off x="0" y="6591956"/>
            <a:ext cx="12192000" cy="261610"/>
          </a:xfrm>
          <a:prstGeom prst="rect">
            <a:avLst/>
          </a:prstGeom>
          <a:noFill/>
        </p:spPr>
        <p:txBody>
          <a:bodyPr wrap="square">
            <a:spAutoFit/>
          </a:bodyPr>
          <a:lstStyle/>
          <a:p>
            <a:pPr algn="ctr"/>
            <a:r>
              <a:rPr lang="en-US" altLang="ja-JP" sz="1100" dirty="0">
                <a:latin typeface="Amasis MT Pro Black" panose="02040A04050005020304" pitchFamily="18" charset="0"/>
              </a:rPr>
              <a:t>https://forms.office.com/Pages/ResponsePage.aspx?id=IGu3_4C0MEKL9SPskgsc4zVdbKXfuftElIUFWAYd9wNUOUZFU1VEREJSSkY4T0RQU0tOQkRLWElLVy4u</a:t>
            </a:r>
            <a:endParaRPr lang="ja-JP" altLang="en-US" sz="1100"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434189" y="83922"/>
            <a:ext cx="11264628" cy="646331"/>
          </a:xfrm>
          <a:prstGeom prst="rect">
            <a:avLst/>
          </a:prstGeom>
          <a:noFill/>
        </p:spPr>
        <p:txBody>
          <a:bodyPr wrap="square">
            <a:spAutoFit/>
          </a:bodyPr>
          <a:lstStyle/>
          <a:p>
            <a:pPr algn="ctr"/>
            <a:r>
              <a:rPr kumimoji="1" lang="ja-JP" altLang="en-US" sz="3600" dirty="0">
                <a:latin typeface="UD デジタル 教科書体 NK-B" panose="02020700000000000000" pitchFamily="18" charset="-128"/>
                <a:ea typeface="UD デジタル 教科書体 NK-B" panose="02020700000000000000" pitchFamily="18" charset="-128"/>
                <a:cs typeface="72 Black" panose="020B0A04030603020204" pitchFamily="34" charset="0"/>
              </a:rPr>
              <a:t>最後に</a:t>
            </a:r>
            <a:r>
              <a:rPr kumimoji="1" lang="ja-JP" altLang="en-US" sz="3600" dirty="0">
                <a:solidFill>
                  <a:srgbClr val="C00000"/>
                </a:solidFill>
                <a:latin typeface="UD デジタル 教科書体 NK-B" panose="02020700000000000000" pitchFamily="18" charset="-128"/>
                <a:ea typeface="UD デジタル 教科書体 NK-B" panose="02020700000000000000" pitchFamily="18" charset="-128"/>
                <a:cs typeface="72 Black" panose="020B0A04030603020204" pitchFamily="34" charset="0"/>
              </a:rPr>
              <a:t>アンケートへご協力をお願い致します！</a:t>
            </a:r>
            <a:endParaRPr lang="ja-JP" altLang="en-US" sz="3600" dirty="0">
              <a:solidFill>
                <a:srgbClr val="C00000"/>
              </a:solidFill>
              <a:latin typeface="UD デジタル 教科書体 NK-B" panose="02020700000000000000" pitchFamily="18" charset="-128"/>
              <a:ea typeface="UD デジタル 教科書体 NK-B" panose="02020700000000000000" pitchFamily="18" charset="-128"/>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89403" y="2591268"/>
            <a:ext cx="2435986" cy="265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テキスト ボックス 8">
            <a:extLst>
              <a:ext uri="{FF2B5EF4-FFF2-40B4-BE49-F238E27FC236}">
                <a16:creationId xmlns:a16="http://schemas.microsoft.com/office/drawing/2014/main" id="{D48E7200-F58C-4779-AC84-7738C699EDEF}"/>
              </a:ext>
            </a:extLst>
          </p:cNvPr>
          <p:cNvSpPr txBox="1"/>
          <p:nvPr/>
        </p:nvSpPr>
        <p:spPr>
          <a:xfrm rot="20663058">
            <a:off x="9441077" y="2526890"/>
            <a:ext cx="1032387" cy="307777"/>
          </a:xfrm>
          <a:prstGeom prst="rect">
            <a:avLst/>
          </a:prstGeom>
          <a:noFill/>
        </p:spPr>
        <p:txBody>
          <a:bodyPr wrap="square" rtlCol="0">
            <a:spAutoFit/>
          </a:bodyPr>
          <a:lstStyle/>
          <a:p>
            <a:r>
              <a:rPr kumimoji="1" lang="ja-JP" altLang="en-US" sz="1400" dirty="0">
                <a:latin typeface="BIZ UDゴシック" panose="020B0400000000000000" pitchFamily="49" charset="-128"/>
                <a:ea typeface="BIZ UDゴシック" panose="020B0400000000000000" pitchFamily="49" charset="-128"/>
              </a:rPr>
              <a:t>ぽちっ！</a:t>
            </a:r>
            <a:endParaRPr kumimoji="1" lang="ja-JP" altLang="en-US" dirty="0">
              <a:latin typeface="BIZ UDゴシック" panose="020B0400000000000000" pitchFamily="49" charset="-128"/>
              <a:ea typeface="BIZ UDゴシック" panose="020B0400000000000000" pitchFamily="49" charset="-128"/>
            </a:endParaRPr>
          </a:p>
        </p:txBody>
      </p:sp>
      <p:pic>
        <p:nvPicPr>
          <p:cNvPr id="5" name="図 4" descr="QR コード&#10;&#10;自動的に生成された説明">
            <a:extLst>
              <a:ext uri="{FF2B5EF4-FFF2-40B4-BE49-F238E27FC236}">
                <a16:creationId xmlns:a16="http://schemas.microsoft.com/office/drawing/2014/main" id="{19CCD07D-6571-42B0-9BCE-04D4FDBBD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6470" y="730253"/>
            <a:ext cx="5715000" cy="5715000"/>
          </a:xfrm>
          <a:prstGeom prst="rect">
            <a:avLst/>
          </a:prstGeom>
        </p:spPr>
      </p:pic>
    </p:spTree>
    <p:extLst>
      <p:ext uri="{BB962C8B-B14F-4D97-AF65-F5344CB8AC3E}">
        <p14:creationId xmlns:p14="http://schemas.microsoft.com/office/powerpoint/2010/main" val="1433890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67622" y="253892"/>
            <a:ext cx="9378099" cy="584775"/>
          </a:xfrm>
          <a:prstGeom prst="rect">
            <a:avLst/>
          </a:prstGeom>
          <a:noFill/>
        </p:spPr>
        <p:txBody>
          <a:bodyPr wrap="square" rtlCol="0">
            <a:spAutoFit/>
          </a:bodyPr>
          <a:lstStyle/>
          <a:p>
            <a:pPr algn="ctr"/>
            <a:r>
              <a:rPr lang="ja-JP" altLang="en-US" sz="3200" b="1" dirty="0">
                <a:latin typeface="Yu Gothic UI" panose="020B0500000000000000" pitchFamily="50" charset="-128"/>
                <a:ea typeface="Yu Gothic UI" panose="020B0500000000000000" pitchFamily="50" charset="-128"/>
              </a:rPr>
              <a:t>〇</a:t>
            </a:r>
            <a:endParaRPr kumimoji="1" lang="en-US" altLang="ja-JP" sz="1050" b="1" dirty="0">
              <a:latin typeface="Yu Gothic UI" panose="020B0500000000000000" pitchFamily="50" charset="-128"/>
              <a:ea typeface="Yu Gothic UI" panose="020B0500000000000000" pitchFamily="50" charset="-128"/>
            </a:endParaRPr>
          </a:p>
        </p:txBody>
      </p:sp>
      <p:pic>
        <p:nvPicPr>
          <p:cNvPr id="7" name="図 6">
            <a:extLst>
              <a:ext uri="{FF2B5EF4-FFF2-40B4-BE49-F238E27FC236}">
                <a16:creationId xmlns:a16="http://schemas.microsoft.com/office/drawing/2014/main" id="{1C235802-7512-40A3-9CED-D34D884663A3}"/>
              </a:ext>
            </a:extLst>
          </p:cNvPr>
          <p:cNvPicPr>
            <a:picLocks noChangeAspect="1"/>
          </p:cNvPicPr>
          <p:nvPr/>
        </p:nvPicPr>
        <p:blipFill>
          <a:blip r:embed="rId2"/>
          <a:stretch>
            <a:fillRect/>
          </a:stretch>
        </p:blipFill>
        <p:spPr>
          <a:xfrm>
            <a:off x="1251155" y="0"/>
            <a:ext cx="9689690" cy="6858000"/>
          </a:xfrm>
          <a:prstGeom prst="rect">
            <a:avLst/>
          </a:prstGeom>
        </p:spPr>
      </p:pic>
      <p:sp>
        <p:nvSpPr>
          <p:cNvPr id="9" name="テキスト ボックス 8">
            <a:extLst>
              <a:ext uri="{FF2B5EF4-FFF2-40B4-BE49-F238E27FC236}">
                <a16:creationId xmlns:a16="http://schemas.microsoft.com/office/drawing/2014/main" id="{FE674283-21F3-4DDE-94D1-DB7599C05430}"/>
              </a:ext>
            </a:extLst>
          </p:cNvPr>
          <p:cNvSpPr txBox="1"/>
          <p:nvPr/>
        </p:nvSpPr>
        <p:spPr>
          <a:xfrm rot="20842916">
            <a:off x="451757" y="3130621"/>
            <a:ext cx="11288485" cy="307777"/>
          </a:xfrm>
          <a:prstGeom prst="rect">
            <a:avLst/>
          </a:prstGeom>
          <a:noFill/>
        </p:spPr>
        <p:txBody>
          <a:bodyPr wrap="square">
            <a:spAutoFit/>
          </a:bodyPr>
          <a:lstStyle/>
          <a:p>
            <a:pPr algn="ctr"/>
            <a:r>
              <a:rPr lang="en-US" altLang="ja-JP" sz="1400" dirty="0">
                <a:latin typeface="BIZ UDPゴシック" panose="020B0400000000000000" pitchFamily="50" charset="-128"/>
                <a:ea typeface="BIZ UDPゴシック" panose="020B0400000000000000" pitchFamily="50" charset="-128"/>
              </a:rPr>
              <a:t>https://www.iarpa.gov/research-programs?office_name=collection&amp;sortby=asc&amp;scroll_position=0</a:t>
            </a:r>
            <a:endParaRPr lang="ja-JP" altLang="en-US" sz="1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23253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1" name="docshape5">
            <a:extLst>
              <a:ext uri="{FF2B5EF4-FFF2-40B4-BE49-F238E27FC236}">
                <a16:creationId xmlns:a16="http://schemas.microsoft.com/office/drawing/2014/main" id="{A3CA9E96-940C-F0BE-C675-C2AAB67F2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38" y="62668"/>
            <a:ext cx="1403232" cy="140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B6BA6715-CE39-413A-AB6B-76AB3C3490A3}"/>
              </a:ext>
            </a:extLst>
          </p:cNvPr>
          <p:cNvPicPr>
            <a:picLocks noChangeAspect="1"/>
          </p:cNvPicPr>
          <p:nvPr/>
        </p:nvPicPr>
        <p:blipFill>
          <a:blip r:embed="rId3"/>
          <a:stretch>
            <a:fillRect/>
          </a:stretch>
        </p:blipFill>
        <p:spPr>
          <a:xfrm>
            <a:off x="0" y="1539304"/>
            <a:ext cx="12192000" cy="5327420"/>
          </a:xfrm>
          <a:prstGeom prst="rect">
            <a:avLst/>
          </a:prstGeom>
        </p:spPr>
      </p:pic>
      <p:pic>
        <p:nvPicPr>
          <p:cNvPr id="2050" name="Picture 2" descr="IARPA Logo">
            <a:extLst>
              <a:ext uri="{FF2B5EF4-FFF2-40B4-BE49-F238E27FC236}">
                <a16:creationId xmlns:a16="http://schemas.microsoft.com/office/drawing/2014/main" id="{57A9E4A7-27DE-4CC4-A00A-A67C52D0A1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4720" y="51704"/>
            <a:ext cx="1571625" cy="1400175"/>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a:extLst>
              <a:ext uri="{FF2B5EF4-FFF2-40B4-BE49-F238E27FC236}">
                <a16:creationId xmlns:a16="http://schemas.microsoft.com/office/drawing/2014/main" id="{FF2A8140-6E1E-4B56-A58A-EA26B87A20A3}"/>
              </a:ext>
            </a:extLst>
          </p:cNvPr>
          <p:cNvSpPr txBox="1"/>
          <p:nvPr/>
        </p:nvSpPr>
        <p:spPr>
          <a:xfrm rot="20692053">
            <a:off x="6568953" y="3472933"/>
            <a:ext cx="3635829" cy="369332"/>
          </a:xfrm>
          <a:prstGeom prst="rect">
            <a:avLst/>
          </a:prstGeom>
          <a:noFill/>
        </p:spPr>
        <p:txBody>
          <a:bodyPr wrap="square">
            <a:spAutoFit/>
          </a:bodyPr>
          <a:lstStyle/>
          <a:p>
            <a:r>
              <a:rPr lang="en-US" altLang="ja-JP" b="1" dirty="0">
                <a:solidFill>
                  <a:srgbClr val="C00000"/>
                </a:solidFill>
                <a:latin typeface="BIZ UDP明朝 Medium" panose="02020500000000000000" pitchFamily="18" charset="-128"/>
                <a:ea typeface="BIZ UDP明朝 Medium" panose="02020500000000000000" pitchFamily="18" charset="-128"/>
              </a:rPr>
              <a:t>https://www.iarpa.gov/</a:t>
            </a:r>
            <a:endParaRPr lang="ja-JP" altLang="en-US" b="1" dirty="0">
              <a:solidFill>
                <a:srgbClr val="C00000"/>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406872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1">
            <a:extLst>
              <a:ext uri="{FF2B5EF4-FFF2-40B4-BE49-F238E27FC236}">
                <a16:creationId xmlns:a16="http://schemas.microsoft.com/office/drawing/2014/main" id="{1748D7B8-5A65-4099-859A-4C2B2EF1BD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3598" y="190386"/>
            <a:ext cx="10504804" cy="6477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正方形/長方形 1">
            <a:extLst>
              <a:ext uri="{FF2B5EF4-FFF2-40B4-BE49-F238E27FC236}">
                <a16:creationId xmlns:a16="http://schemas.microsoft.com/office/drawing/2014/main" id="{FF513B45-03D7-4F66-BF46-05F8D7E3997C}"/>
              </a:ext>
            </a:extLst>
          </p:cNvPr>
          <p:cNvSpPr>
            <a:spLocks noChangeArrowheads="1"/>
          </p:cNvSpPr>
          <p:nvPr/>
        </p:nvSpPr>
        <p:spPr bwMode="auto">
          <a:xfrm>
            <a:off x="8311016" y="3778931"/>
            <a:ext cx="952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a:solidFill>
                  <a:schemeClr val="bg1"/>
                </a:solidFill>
              </a:rPr>
              <a:t>cyber man</a:t>
            </a:r>
            <a:endParaRPr lang="ja-JP" altLang="en-US" sz="1400">
              <a:solidFill>
                <a:schemeClr val="bg1"/>
              </a:solidFill>
            </a:endParaRPr>
          </a:p>
        </p:txBody>
      </p:sp>
    </p:spTree>
    <p:extLst>
      <p:ext uri="{BB962C8B-B14F-4D97-AF65-F5344CB8AC3E}">
        <p14:creationId xmlns:p14="http://schemas.microsoft.com/office/powerpoint/2010/main" val="517987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6F03D0D-4CA8-4ED9-ACCD-8A4A35AECC6F}"/>
              </a:ext>
            </a:extLst>
          </p:cNvPr>
          <p:cNvPicPr>
            <a:picLocks noChangeAspect="1"/>
          </p:cNvPicPr>
          <p:nvPr/>
        </p:nvPicPr>
        <p:blipFill>
          <a:blip r:embed="rId2"/>
          <a:stretch>
            <a:fillRect/>
          </a:stretch>
        </p:blipFill>
        <p:spPr>
          <a:xfrm>
            <a:off x="1532667" y="0"/>
            <a:ext cx="9126665" cy="6858000"/>
          </a:xfrm>
          <a:prstGeom prst="rect">
            <a:avLst/>
          </a:prstGeom>
        </p:spPr>
      </p:pic>
      <p:sp>
        <p:nvSpPr>
          <p:cNvPr id="8" name="テキスト ボックス 7">
            <a:extLst>
              <a:ext uri="{FF2B5EF4-FFF2-40B4-BE49-F238E27FC236}">
                <a16:creationId xmlns:a16="http://schemas.microsoft.com/office/drawing/2014/main" id="{C5921735-6C92-4447-9C4B-C6842EE6A998}"/>
              </a:ext>
            </a:extLst>
          </p:cNvPr>
          <p:cNvSpPr txBox="1"/>
          <p:nvPr/>
        </p:nvSpPr>
        <p:spPr>
          <a:xfrm>
            <a:off x="3865550" y="6412077"/>
            <a:ext cx="6098240" cy="338554"/>
          </a:xfrm>
          <a:prstGeom prst="rect">
            <a:avLst/>
          </a:prstGeom>
          <a:noFill/>
        </p:spPr>
        <p:txBody>
          <a:bodyPr wrap="square">
            <a:spAutoFit/>
          </a:bodyPr>
          <a:lstStyle/>
          <a:p>
            <a:pPr algn="ctr"/>
            <a:r>
              <a:rPr lang="en-US" altLang="ja-JP" sz="1600" b="1" dirty="0">
                <a:solidFill>
                  <a:srgbClr val="C00000"/>
                </a:solidFill>
                <a:latin typeface="BIZ UDP明朝 Medium" panose="02020500000000000000" pitchFamily="18" charset="-128"/>
                <a:ea typeface="BIZ UDP明朝 Medium" panose="02020500000000000000" pitchFamily="18" charset="-128"/>
              </a:rPr>
              <a:t>https://www.dni.gov/index.php/gt2040-home</a:t>
            </a:r>
            <a:endParaRPr lang="ja-JP" altLang="en-US" sz="1600" b="1" dirty="0">
              <a:solidFill>
                <a:srgbClr val="C00000"/>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441573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nchor="ctr">
            <a:spAutoFit/>
          </a:bodyPr>
          <a:lstStyle/>
          <a:p>
            <a:pPr algn="ctr"/>
            <a:r>
              <a:rPr lang="ja-JP" altLang="en-US" sz="41200" b="1" dirty="0">
                <a:solidFill>
                  <a:schemeClr val="bg2">
                    <a:lumMod val="50000"/>
                  </a:schemeClr>
                </a:solidFill>
                <a:latin typeface="Meiryo UI" panose="020B0604030504040204" pitchFamily="50" charset="-128"/>
                <a:ea typeface="Meiryo UI" panose="020B0604030504040204" pitchFamily="50" charset="-128"/>
              </a:rPr>
              <a:t>３</a:t>
            </a:r>
            <a:endParaRPr kumimoji="1" lang="ja-JP" altLang="en-US" sz="41200" b="1" dirty="0">
              <a:solidFill>
                <a:schemeClr val="bg2">
                  <a:lumMod val="50000"/>
                </a:schemeClr>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30C9BC28-9561-E8F5-3555-981F212C6718}"/>
              </a:ext>
            </a:extLst>
          </p:cNvPr>
          <p:cNvSpPr txBox="1"/>
          <p:nvPr/>
        </p:nvSpPr>
        <p:spPr>
          <a:xfrm>
            <a:off x="0" y="2507228"/>
            <a:ext cx="12192000" cy="186204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kumimoji="1" lang="en-US" altLang="ja-JP" sz="11500" b="1" dirty="0">
                <a:solidFill>
                  <a:schemeClr val="accent2">
                    <a:lumMod val="75000"/>
                  </a:schemeClr>
                </a:solidFill>
                <a:effectLst>
                  <a:outerShdw blurRad="38100" dist="38100" dir="2700000" algn="tl">
                    <a:srgbClr val="000000">
                      <a:alpha val="43137"/>
                    </a:srgbClr>
                  </a:outerShdw>
                </a:effectLst>
                <a:latin typeface="Amasis MT Pro Black" panose="02040A04050005020304" pitchFamily="18" charset="0"/>
              </a:rPr>
              <a:t>BARDA</a:t>
            </a:r>
            <a:endParaRPr kumimoji="1" lang="ja-JP" altLang="en-US" sz="11500" b="1" dirty="0">
              <a:solidFill>
                <a:schemeClr val="accent2">
                  <a:lumMod val="75000"/>
                </a:schemeClr>
              </a:solidFill>
              <a:effectLst>
                <a:outerShdw blurRad="38100" dist="38100" dir="2700000" algn="tl">
                  <a:srgbClr val="000000">
                    <a:alpha val="43137"/>
                  </a:srgbClr>
                </a:outerShdw>
              </a:effectLst>
              <a:latin typeface="Amasis MT Pro Black" panose="02040A04050005020304" pitchFamily="18" charset="0"/>
            </a:endParaRPr>
          </a:p>
        </p:txBody>
      </p:sp>
      <p:sp>
        <p:nvSpPr>
          <p:cNvPr id="4" name="テキスト ボックス 3">
            <a:extLst>
              <a:ext uri="{FF2B5EF4-FFF2-40B4-BE49-F238E27FC236}">
                <a16:creationId xmlns:a16="http://schemas.microsoft.com/office/drawing/2014/main" id="{9A45A92D-0A85-9D31-8E25-4FF974B7DB4E}"/>
              </a:ext>
            </a:extLst>
          </p:cNvPr>
          <p:cNvSpPr txBox="1"/>
          <p:nvPr/>
        </p:nvSpPr>
        <p:spPr>
          <a:xfrm>
            <a:off x="-1" y="2507228"/>
            <a:ext cx="12191999" cy="400110"/>
          </a:xfrm>
          <a:prstGeom prst="rect">
            <a:avLst/>
          </a:prstGeom>
          <a:noFill/>
        </p:spPr>
        <p:txBody>
          <a:bodyPr wrap="square">
            <a:spAutoFit/>
          </a:bodyPr>
          <a:lstStyle/>
          <a:p>
            <a:pPr algn="ctr"/>
            <a:r>
              <a:rPr lang="en-US" altLang="ja-JP" sz="2000" dirty="0">
                <a:solidFill>
                  <a:schemeClr val="bg1">
                    <a:lumMod val="75000"/>
                  </a:schemeClr>
                </a:solidFill>
                <a:effectLst/>
                <a:latin typeface="Cooper Black" panose="0208090404030B020404" pitchFamily="18" charset="0"/>
                <a:ea typeface="Gill Sans MT" panose="020B0502020104020203" pitchFamily="34" charset="0"/>
                <a:cs typeface="Gill Sans MT" panose="020B0502020104020203" pitchFamily="34" charset="0"/>
              </a:rPr>
              <a:t>Biomedical Advanced Research and Development Authority</a:t>
            </a:r>
            <a:endParaRPr kumimoji="1" lang="ja-JP" altLang="en-US" sz="2800" dirty="0">
              <a:solidFill>
                <a:schemeClr val="bg1">
                  <a:lumMod val="75000"/>
                </a:schemeClr>
              </a:solidFill>
              <a:latin typeface="Cooper Black" panose="0208090404030B020404" pitchFamily="18" charset="0"/>
              <a:ea typeface="BIZ UDPゴシック" panose="020B0400000000000000" pitchFamily="50" charset="-128"/>
              <a:cs typeface="Aharoni" panose="02010803020104030203" pitchFamily="2" charset="-79"/>
            </a:endParaRPr>
          </a:p>
        </p:txBody>
      </p:sp>
    </p:spTree>
    <p:extLst>
      <p:ext uri="{BB962C8B-B14F-4D97-AF65-F5344CB8AC3E}">
        <p14:creationId xmlns:p14="http://schemas.microsoft.com/office/powerpoint/2010/main" val="2467478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F6FB394C-9970-47C7-AAFE-E2FA5BCFB046}"/>
              </a:ext>
            </a:extLst>
          </p:cNvPr>
          <p:cNvSpPr txBox="1"/>
          <p:nvPr/>
        </p:nvSpPr>
        <p:spPr>
          <a:xfrm>
            <a:off x="0" y="144724"/>
            <a:ext cx="12192000" cy="584775"/>
          </a:xfrm>
          <a:prstGeom prst="rect">
            <a:avLst/>
          </a:prstGeom>
          <a:noFill/>
        </p:spPr>
        <p:txBody>
          <a:bodyPr wrap="square" rtlCol="0">
            <a:spAutoFit/>
          </a:bodyPr>
          <a:lstStyle/>
          <a:p>
            <a:pPr algn="ctr"/>
            <a:r>
              <a:rPr kumimoji="1" lang="en-US" altLang="ja-JP" sz="3200" b="1" dirty="0">
                <a:latin typeface="Yu Gothic UI" panose="020B0500000000000000" pitchFamily="50" charset="-128"/>
                <a:ea typeface="Yu Gothic UI" panose="020B0500000000000000" pitchFamily="50" charset="-128"/>
              </a:rPr>
              <a:t>BARDA</a:t>
            </a:r>
            <a:r>
              <a:rPr kumimoji="1" lang="ja-JP" altLang="en-US" sz="3200" b="1" dirty="0">
                <a:latin typeface="Yu Gothic UI" panose="020B0500000000000000" pitchFamily="50" charset="-128"/>
                <a:ea typeface="Yu Gothic UI" panose="020B0500000000000000" pitchFamily="50" charset="-128"/>
              </a:rPr>
              <a:t>（生物医学先端研究開発機構）</a:t>
            </a:r>
            <a:endParaRPr kumimoji="1" lang="en-US" altLang="ja-JP" sz="1050" b="1" dirty="0">
              <a:latin typeface="Yu Gothic UI" panose="020B0500000000000000" pitchFamily="50" charset="-128"/>
              <a:ea typeface="Yu Gothic UI" panose="020B0500000000000000" pitchFamily="50" charset="-128"/>
            </a:endParaRPr>
          </a:p>
        </p:txBody>
      </p:sp>
      <p:sp>
        <p:nvSpPr>
          <p:cNvPr id="6" name="四角形: 対角を丸める 5">
            <a:extLst>
              <a:ext uri="{FF2B5EF4-FFF2-40B4-BE49-F238E27FC236}">
                <a16:creationId xmlns:a16="http://schemas.microsoft.com/office/drawing/2014/main" id="{B1CEEDE0-8036-40A1-BF5B-6FF325782151}"/>
              </a:ext>
            </a:extLst>
          </p:cNvPr>
          <p:cNvSpPr/>
          <p:nvPr/>
        </p:nvSpPr>
        <p:spPr>
          <a:xfrm>
            <a:off x="388032" y="1316226"/>
            <a:ext cx="11422968" cy="3048945"/>
          </a:xfrm>
          <a:prstGeom prst="round2Diag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BIZ UDPゴシック" panose="020B0400000000000000" pitchFamily="50" charset="-128"/>
                <a:ea typeface="BIZ UDPゴシック" panose="020B0400000000000000" pitchFamily="50" charset="-128"/>
              </a:rPr>
              <a:t>●</a:t>
            </a:r>
            <a:r>
              <a:rPr lang="en-US" altLang="ja-JP" dirty="0">
                <a:solidFill>
                  <a:schemeClr val="tx1"/>
                </a:solidFill>
                <a:latin typeface="BIZ UDPゴシック" panose="020B0400000000000000" pitchFamily="50" charset="-128"/>
                <a:ea typeface="BIZ UDPゴシック" panose="020B0400000000000000" pitchFamily="50" charset="-128"/>
              </a:rPr>
              <a:t>2004</a:t>
            </a:r>
            <a:r>
              <a:rPr lang="ja-JP" altLang="en-US" dirty="0">
                <a:solidFill>
                  <a:schemeClr val="tx1"/>
                </a:solidFill>
                <a:latin typeface="BIZ UDPゴシック" panose="020B0400000000000000" pitchFamily="50" charset="-128"/>
                <a:ea typeface="BIZ UDPゴシック" panose="020B0400000000000000" pitchFamily="50" charset="-128"/>
              </a:rPr>
              <a:t>年</a:t>
            </a:r>
            <a:r>
              <a:rPr lang="en-US" altLang="ja-JP" dirty="0">
                <a:solidFill>
                  <a:schemeClr val="tx1"/>
                </a:solidFill>
                <a:latin typeface="BIZ UDPゴシック" panose="020B0400000000000000" pitchFamily="50" charset="-128"/>
                <a:ea typeface="BIZ UDPゴシック" panose="020B0400000000000000" pitchFamily="50" charset="-128"/>
              </a:rPr>
              <a:t>7</a:t>
            </a:r>
            <a:r>
              <a:rPr lang="ja-JP" altLang="en-US" dirty="0">
                <a:solidFill>
                  <a:schemeClr val="tx1"/>
                </a:solidFill>
                <a:latin typeface="BIZ UDPゴシック" panose="020B0400000000000000" pitchFamily="50" charset="-128"/>
                <a:ea typeface="BIZ UDPゴシック" panose="020B0400000000000000" pitchFamily="50" charset="-128"/>
              </a:rPr>
              <a:t>月、</a:t>
            </a:r>
            <a:r>
              <a:rPr lang="en-US" altLang="ja-JP" dirty="0">
                <a:solidFill>
                  <a:schemeClr val="tx1"/>
                </a:solidFill>
                <a:latin typeface="BIZ UDPゴシック" panose="020B0400000000000000" pitchFamily="50" charset="-128"/>
                <a:ea typeface="BIZ UDPゴシック" panose="020B0400000000000000" pitchFamily="50" charset="-128"/>
              </a:rPr>
              <a:t>Project </a:t>
            </a:r>
            <a:r>
              <a:rPr lang="en-US" altLang="ja-JP" dirty="0" err="1">
                <a:solidFill>
                  <a:schemeClr val="tx1"/>
                </a:solidFill>
                <a:latin typeface="BIZ UDPゴシック" panose="020B0400000000000000" pitchFamily="50" charset="-128"/>
                <a:ea typeface="BIZ UDPゴシック" panose="020B0400000000000000" pitchFamily="50" charset="-128"/>
              </a:rPr>
              <a:t>BioShield</a:t>
            </a:r>
            <a:r>
              <a:rPr lang="en-US" altLang="ja-JP" dirty="0">
                <a:solidFill>
                  <a:schemeClr val="tx1"/>
                </a:solidFill>
                <a:latin typeface="BIZ UDPゴシック" panose="020B0400000000000000" pitchFamily="50" charset="-128"/>
                <a:ea typeface="BIZ UDPゴシック" panose="020B0400000000000000" pitchFamily="50" charset="-128"/>
              </a:rPr>
              <a:t> Act </a:t>
            </a:r>
            <a:r>
              <a:rPr lang="ja-JP" altLang="en-US" dirty="0">
                <a:solidFill>
                  <a:schemeClr val="tx1"/>
                </a:solidFill>
                <a:latin typeface="BIZ UDPゴシック" panose="020B0400000000000000" pitchFamily="50" charset="-128"/>
                <a:ea typeface="BIZ UDPゴシック" panose="020B0400000000000000" pitchFamily="50" charset="-128"/>
              </a:rPr>
              <a:t>が署名され、</a:t>
            </a:r>
            <a:r>
              <a:rPr lang="en-US" altLang="ja-JP" dirty="0">
                <a:solidFill>
                  <a:schemeClr val="tx1"/>
                </a:solidFill>
                <a:latin typeface="BIZ UDPゴシック" panose="020B0400000000000000" pitchFamily="50" charset="-128"/>
                <a:ea typeface="BIZ UDPゴシック" panose="020B0400000000000000" pitchFamily="50" charset="-128"/>
              </a:rPr>
              <a:t>CBRN</a:t>
            </a:r>
            <a:r>
              <a:rPr lang="ja-JP" altLang="en-US" dirty="0">
                <a:solidFill>
                  <a:schemeClr val="tx1"/>
                </a:solidFill>
                <a:latin typeface="BIZ UDPゴシック" panose="020B0400000000000000" pitchFamily="50" charset="-128"/>
                <a:ea typeface="BIZ UDPゴシック" panose="020B0400000000000000" pitchFamily="50" charset="-128"/>
              </a:rPr>
              <a:t>（化学（</a:t>
            </a:r>
            <a:r>
              <a:rPr lang="en-US" altLang="ja-JP" dirty="0">
                <a:solidFill>
                  <a:schemeClr val="tx1"/>
                </a:solidFill>
                <a:latin typeface="BIZ UDPゴシック" panose="020B0400000000000000" pitchFamily="50" charset="-128"/>
                <a:ea typeface="BIZ UDPゴシック" panose="020B0400000000000000" pitchFamily="50" charset="-128"/>
              </a:rPr>
              <a:t>chemical</a:t>
            </a:r>
            <a:r>
              <a:rPr lang="ja-JP" altLang="en-US" dirty="0">
                <a:solidFill>
                  <a:schemeClr val="tx1"/>
                </a:solidFill>
                <a:latin typeface="BIZ UDPゴシック" panose="020B0400000000000000" pitchFamily="50" charset="-128"/>
                <a:ea typeface="BIZ UDPゴシック" panose="020B0400000000000000" pitchFamily="50" charset="-128"/>
              </a:rPr>
              <a:t>）、</a:t>
            </a:r>
            <a:r>
              <a:rPr lang="en-US" altLang="ja-JP" dirty="0">
                <a:solidFill>
                  <a:schemeClr val="tx1"/>
                </a:solidFill>
                <a:latin typeface="BIZ UDPゴシック" panose="020B0400000000000000" pitchFamily="50" charset="-128"/>
                <a:ea typeface="BIZ UDPゴシック" panose="020B0400000000000000" pitchFamily="50" charset="-128"/>
              </a:rPr>
              <a:t> </a:t>
            </a:r>
            <a:r>
              <a:rPr lang="ja-JP" altLang="en-US" dirty="0">
                <a:solidFill>
                  <a:schemeClr val="tx1"/>
                </a:solidFill>
                <a:latin typeface="BIZ UDPゴシック" panose="020B0400000000000000" pitchFamily="50" charset="-128"/>
                <a:ea typeface="BIZ UDPゴシック" panose="020B0400000000000000" pitchFamily="50" charset="-128"/>
              </a:rPr>
              <a:t>生物（</a:t>
            </a:r>
            <a:r>
              <a:rPr lang="en-US" altLang="ja-JP" dirty="0">
                <a:solidFill>
                  <a:schemeClr val="tx1"/>
                </a:solidFill>
                <a:latin typeface="BIZ UDPゴシック" panose="020B0400000000000000" pitchFamily="50" charset="-128"/>
                <a:ea typeface="BIZ UDPゴシック" panose="020B0400000000000000" pitchFamily="50" charset="-128"/>
              </a:rPr>
              <a:t>biological</a:t>
            </a:r>
            <a:r>
              <a:rPr lang="ja-JP" altLang="en-US" dirty="0">
                <a:solidFill>
                  <a:schemeClr val="tx1"/>
                </a:solidFill>
                <a:latin typeface="BIZ UDPゴシック" panose="020B0400000000000000" pitchFamily="50" charset="-128"/>
                <a:ea typeface="BIZ UDPゴシック" panose="020B0400000000000000" pitchFamily="50" charset="-128"/>
              </a:rPr>
              <a:t>）、</a:t>
            </a:r>
            <a:r>
              <a:rPr lang="en-US" altLang="ja-JP" dirty="0">
                <a:solidFill>
                  <a:schemeClr val="tx1"/>
                </a:solidFill>
                <a:latin typeface="BIZ UDPゴシック" panose="020B0400000000000000" pitchFamily="50" charset="-128"/>
                <a:ea typeface="BIZ UDPゴシック" panose="020B0400000000000000" pitchFamily="50" charset="-128"/>
              </a:rPr>
              <a:t> </a:t>
            </a:r>
            <a:r>
              <a:rPr lang="ja-JP" altLang="en-US" dirty="0">
                <a:solidFill>
                  <a:schemeClr val="tx1"/>
                </a:solidFill>
                <a:latin typeface="BIZ UDPゴシック" panose="020B0400000000000000" pitchFamily="50" charset="-128"/>
                <a:ea typeface="BIZ UDPゴシック" panose="020B0400000000000000" pitchFamily="50" charset="-128"/>
              </a:rPr>
              <a:t>放射線（</a:t>
            </a:r>
            <a:r>
              <a:rPr lang="en-US" altLang="ja-JP" dirty="0">
                <a:solidFill>
                  <a:schemeClr val="tx1"/>
                </a:solidFill>
                <a:latin typeface="BIZ UDPゴシック" panose="020B0400000000000000" pitchFamily="50" charset="-128"/>
                <a:ea typeface="BIZ UDPゴシック" panose="020B0400000000000000" pitchFamily="50" charset="-128"/>
              </a:rPr>
              <a:t>radiological</a:t>
            </a:r>
            <a:r>
              <a:rPr lang="ja-JP" altLang="en-US" dirty="0">
                <a:solidFill>
                  <a:schemeClr val="tx1"/>
                </a:solidFill>
                <a:latin typeface="BIZ UDPゴシック" panose="020B0400000000000000" pitchFamily="50" charset="-128"/>
                <a:ea typeface="BIZ UDPゴシック" panose="020B0400000000000000" pitchFamily="50" charset="-128"/>
              </a:rPr>
              <a:t>）、核（</a:t>
            </a:r>
            <a:r>
              <a:rPr lang="en-US" altLang="ja-JP" dirty="0">
                <a:solidFill>
                  <a:schemeClr val="tx1"/>
                </a:solidFill>
                <a:latin typeface="BIZ UDPゴシック" panose="020B0400000000000000" pitchFamily="50" charset="-128"/>
                <a:ea typeface="BIZ UDPゴシック" panose="020B0400000000000000" pitchFamily="50" charset="-128"/>
              </a:rPr>
              <a:t>nuclear</a:t>
            </a:r>
            <a:r>
              <a:rPr lang="ja-JP" altLang="en-US" dirty="0">
                <a:solidFill>
                  <a:schemeClr val="tx1"/>
                </a:solidFill>
                <a:latin typeface="BIZ UDPゴシック" panose="020B0400000000000000" pitchFamily="50" charset="-128"/>
                <a:ea typeface="BIZ UDPゴシック" panose="020B0400000000000000" pitchFamily="50" charset="-128"/>
              </a:rPr>
              <a:t>））に関するテロ事件などの公衆衛生上の緊急事態時に用いる医療対策品の開発、購入、備蓄のため、企業へのインセンティブを根本的に強化することを決定。</a:t>
            </a:r>
            <a:endParaRPr lang="en-US" altLang="ja-JP" dirty="0">
              <a:solidFill>
                <a:schemeClr val="tx1"/>
              </a:solidFill>
              <a:latin typeface="BIZ UDPゴシック" panose="020B0400000000000000" pitchFamily="50" charset="-128"/>
              <a:ea typeface="BIZ UDPゴシック" panose="020B0400000000000000" pitchFamily="50" charset="-128"/>
            </a:endParaRPr>
          </a:p>
          <a:p>
            <a:r>
              <a:rPr lang="ja-JP" altLang="en-US" dirty="0">
                <a:solidFill>
                  <a:schemeClr val="tx1"/>
                </a:solidFill>
                <a:latin typeface="BIZ UDPゴシック" panose="020B0400000000000000" pitchFamily="50" charset="-128"/>
                <a:ea typeface="BIZ UDPゴシック" panose="020B0400000000000000" pitchFamily="50" charset="-128"/>
              </a:rPr>
              <a:t>背景には、９．１１以降の炭疽菌テロなどを未然に防止できなかったなど</a:t>
            </a:r>
            <a:r>
              <a:rPr lang="en-US" altLang="ja-JP" dirty="0">
                <a:solidFill>
                  <a:schemeClr val="tx1"/>
                </a:solidFill>
                <a:latin typeface="BIZ UDPゴシック" panose="020B0400000000000000" pitchFamily="50" charset="-128"/>
                <a:ea typeface="BIZ UDPゴシック" panose="020B0400000000000000" pitchFamily="50" charset="-128"/>
              </a:rPr>
              <a:t>NBC</a:t>
            </a:r>
            <a:r>
              <a:rPr lang="ja-JP" altLang="en-US" dirty="0">
                <a:solidFill>
                  <a:schemeClr val="tx1"/>
                </a:solidFill>
                <a:latin typeface="BIZ UDPゴシック" panose="020B0400000000000000" pitchFamily="50" charset="-128"/>
                <a:ea typeface="BIZ UDPゴシック" panose="020B0400000000000000" pitchFamily="50" charset="-128"/>
              </a:rPr>
              <a:t>テロ事案の発生がある。</a:t>
            </a:r>
            <a:endParaRPr lang="en-US" altLang="ja-JP" dirty="0">
              <a:solidFill>
                <a:schemeClr val="tx1"/>
              </a:solidFill>
              <a:latin typeface="BIZ UDPゴシック" panose="020B0400000000000000" pitchFamily="50" charset="-128"/>
              <a:ea typeface="BIZ UDPゴシック" panose="020B0400000000000000" pitchFamily="50" charset="-128"/>
            </a:endParaRPr>
          </a:p>
          <a:p>
            <a:endParaRPr lang="en-US" altLang="ja-JP" dirty="0">
              <a:solidFill>
                <a:schemeClr val="tx1"/>
              </a:solidFill>
              <a:latin typeface="BIZ UDPゴシック" panose="020B0400000000000000" pitchFamily="50" charset="-128"/>
              <a:ea typeface="BIZ UDPゴシック" panose="020B0400000000000000" pitchFamily="50" charset="-128"/>
            </a:endParaRPr>
          </a:p>
          <a:p>
            <a:r>
              <a:rPr lang="ja-JP" altLang="en-US" dirty="0">
                <a:solidFill>
                  <a:schemeClr val="tx1"/>
                </a:solidFill>
                <a:latin typeface="BIZ UDPゴシック" panose="020B0400000000000000" pitchFamily="50" charset="-128"/>
                <a:ea typeface="BIZ UDPゴシック" panose="020B0400000000000000" pitchFamily="50" charset="-128"/>
              </a:rPr>
              <a:t>●</a:t>
            </a:r>
            <a:r>
              <a:rPr lang="en-US" altLang="ja-JP" dirty="0">
                <a:solidFill>
                  <a:schemeClr val="tx1"/>
                </a:solidFill>
                <a:latin typeface="BIZ UDPゴシック" panose="020B0400000000000000" pitchFamily="50" charset="-128"/>
                <a:ea typeface="BIZ UDPゴシック" panose="020B0400000000000000" pitchFamily="50" charset="-128"/>
              </a:rPr>
              <a:t>2006</a:t>
            </a:r>
            <a:r>
              <a:rPr lang="ja-JP" altLang="en-US" dirty="0">
                <a:solidFill>
                  <a:schemeClr val="tx1"/>
                </a:solidFill>
                <a:latin typeface="BIZ UDPゴシック" panose="020B0400000000000000" pitchFamily="50" charset="-128"/>
                <a:ea typeface="BIZ UDPゴシック" panose="020B0400000000000000" pitchFamily="50" charset="-128"/>
              </a:rPr>
              <a:t>年 </a:t>
            </a:r>
            <a:r>
              <a:rPr lang="en-US" altLang="ja-JP" dirty="0">
                <a:solidFill>
                  <a:schemeClr val="tx1"/>
                </a:solidFill>
                <a:latin typeface="BIZ UDPゴシック" panose="020B0400000000000000" pitchFamily="50" charset="-128"/>
                <a:ea typeface="BIZ UDPゴシック" panose="020B0400000000000000" pitchFamily="50" charset="-128"/>
              </a:rPr>
              <a:t>Pandemic All Hazards Preparedness Act</a:t>
            </a:r>
            <a:r>
              <a:rPr lang="ja-JP" altLang="en-US" dirty="0">
                <a:solidFill>
                  <a:schemeClr val="tx1"/>
                </a:solidFill>
                <a:latin typeface="BIZ UDPゴシック" panose="020B0400000000000000" pitchFamily="50" charset="-128"/>
                <a:ea typeface="BIZ UDPゴシック" panose="020B0400000000000000" pitchFamily="50" charset="-128"/>
              </a:rPr>
              <a:t>により、</a:t>
            </a:r>
            <a:r>
              <a:rPr lang="en-US" altLang="ja-JP" dirty="0">
                <a:solidFill>
                  <a:schemeClr val="tx1"/>
                </a:solidFill>
                <a:latin typeface="BIZ UDPゴシック" panose="020B0400000000000000" pitchFamily="50" charset="-128"/>
                <a:ea typeface="BIZ UDPゴシック" panose="020B0400000000000000" pitchFamily="50" charset="-128"/>
              </a:rPr>
              <a:t>CBRN</a:t>
            </a:r>
            <a:r>
              <a:rPr lang="ja-JP" altLang="en-US" dirty="0">
                <a:solidFill>
                  <a:schemeClr val="tx1"/>
                </a:solidFill>
                <a:latin typeface="BIZ UDPゴシック" panose="020B0400000000000000" pitchFamily="50" charset="-128"/>
                <a:ea typeface="BIZ UDPゴシック" panose="020B0400000000000000" pitchFamily="50" charset="-128"/>
              </a:rPr>
              <a:t>の脅威、パンデミックインフルエンザ、新興感染症に対する医療対策の高度な研究開発と調達において米国政府の中心的な役割を果たすために、</a:t>
            </a:r>
            <a:r>
              <a:rPr lang="en-US" altLang="ja-JP" dirty="0">
                <a:solidFill>
                  <a:schemeClr val="tx1"/>
                </a:solidFill>
                <a:latin typeface="BIZ UDPゴシック" panose="020B0400000000000000" pitchFamily="50" charset="-128"/>
                <a:ea typeface="BIZ UDPゴシック" panose="020B0400000000000000" pitchFamily="50" charset="-128"/>
              </a:rPr>
              <a:t>Assistant Secretary for Preparedness and Response</a:t>
            </a:r>
            <a:r>
              <a:rPr lang="ja-JP" altLang="en-US" dirty="0">
                <a:solidFill>
                  <a:schemeClr val="tx1"/>
                </a:solidFill>
                <a:latin typeface="BIZ UDPゴシック" panose="020B0400000000000000" pitchFamily="50" charset="-128"/>
                <a:ea typeface="BIZ UDPゴシック" panose="020B0400000000000000" pitchFamily="50" charset="-128"/>
              </a:rPr>
              <a:t>（</a:t>
            </a:r>
            <a:r>
              <a:rPr lang="en-US" altLang="ja-JP" dirty="0">
                <a:solidFill>
                  <a:schemeClr val="tx1"/>
                </a:solidFill>
                <a:latin typeface="BIZ UDPゴシック" panose="020B0400000000000000" pitchFamily="50" charset="-128"/>
                <a:ea typeface="BIZ UDPゴシック" panose="020B0400000000000000" pitchFamily="50" charset="-128"/>
              </a:rPr>
              <a:t>ASPR</a:t>
            </a:r>
            <a:r>
              <a:rPr lang="ja-JP" altLang="en-US" dirty="0">
                <a:solidFill>
                  <a:schemeClr val="tx1"/>
                </a:solidFill>
                <a:latin typeface="BIZ UDPゴシック" panose="020B0400000000000000" pitchFamily="50" charset="-128"/>
                <a:ea typeface="BIZ UDPゴシック" panose="020B0400000000000000" pitchFamily="50" charset="-128"/>
              </a:rPr>
              <a:t>）の下に</a:t>
            </a:r>
            <a:r>
              <a:rPr lang="en-US" altLang="ja-JP" dirty="0">
                <a:solidFill>
                  <a:schemeClr val="tx1"/>
                </a:solidFill>
                <a:latin typeface="BIZ UDPゴシック" panose="020B0400000000000000" pitchFamily="50" charset="-128"/>
                <a:ea typeface="BIZ UDPゴシック" panose="020B0400000000000000" pitchFamily="50" charset="-128"/>
              </a:rPr>
              <a:t>Biomedical Advanced Research and Development Authority (BARDA)</a:t>
            </a:r>
            <a:r>
              <a:rPr lang="ja-JP" altLang="en-US" dirty="0">
                <a:solidFill>
                  <a:schemeClr val="tx1"/>
                </a:solidFill>
                <a:latin typeface="BIZ UDPゴシック" panose="020B0400000000000000" pitchFamily="50" charset="-128"/>
                <a:ea typeface="BIZ UDPゴシック" panose="020B0400000000000000" pitchFamily="50" charset="-128"/>
              </a:rPr>
              <a:t>が設立。</a:t>
            </a:r>
            <a:endParaRPr lang="en-US" altLang="ja-JP" dirty="0">
              <a:solidFill>
                <a:schemeClr val="tx1"/>
              </a:solidFill>
              <a:latin typeface="BIZ UDPゴシック" panose="020B0400000000000000" pitchFamily="50" charset="-128"/>
              <a:ea typeface="BIZ UDPゴシック" panose="020B0400000000000000" pitchFamily="50" charset="-128"/>
            </a:endParaRPr>
          </a:p>
        </p:txBody>
      </p:sp>
      <p:sp>
        <p:nvSpPr>
          <p:cNvPr id="12" name="四角形: 角を丸くする 11">
            <a:extLst>
              <a:ext uri="{FF2B5EF4-FFF2-40B4-BE49-F238E27FC236}">
                <a16:creationId xmlns:a16="http://schemas.microsoft.com/office/drawing/2014/main" id="{D0C1223E-9FBB-4C29-BBA7-09BA053A9EF4}"/>
              </a:ext>
            </a:extLst>
          </p:cNvPr>
          <p:cNvSpPr/>
          <p:nvPr/>
        </p:nvSpPr>
        <p:spPr>
          <a:xfrm>
            <a:off x="388031" y="870225"/>
            <a:ext cx="1393371" cy="402615"/>
          </a:xfrm>
          <a:prstGeom prst="roundRect">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BIZ UDPゴシック" panose="020B0400000000000000" pitchFamily="50" charset="-128"/>
                <a:ea typeface="BIZ UDPゴシック" panose="020B0400000000000000" pitchFamily="50" charset="-128"/>
              </a:rPr>
              <a:t>設立・背景</a:t>
            </a:r>
          </a:p>
        </p:txBody>
      </p:sp>
      <p:sp>
        <p:nvSpPr>
          <p:cNvPr id="7" name="テキスト ボックス 6">
            <a:extLst>
              <a:ext uri="{FF2B5EF4-FFF2-40B4-BE49-F238E27FC236}">
                <a16:creationId xmlns:a16="http://schemas.microsoft.com/office/drawing/2014/main" id="{1F551ECE-D944-4666-A1AD-E25892932C53}"/>
              </a:ext>
            </a:extLst>
          </p:cNvPr>
          <p:cNvSpPr txBox="1"/>
          <p:nvPr/>
        </p:nvSpPr>
        <p:spPr>
          <a:xfrm>
            <a:off x="388031" y="4664336"/>
            <a:ext cx="11049001" cy="1569660"/>
          </a:xfrm>
          <a:prstGeom prst="rect">
            <a:avLst/>
          </a:prstGeom>
          <a:noFill/>
        </p:spPr>
        <p:txBody>
          <a:bodyPr wrap="square">
            <a:spAutoFit/>
          </a:bodyPr>
          <a:lstStyle/>
          <a:p>
            <a:r>
              <a:rPr lang="en-US" altLang="ja-JP" sz="1600" dirty="0">
                <a:latin typeface="BIZ UDPゴシック" panose="020B0400000000000000" pitchFamily="50" charset="-128"/>
                <a:ea typeface="BIZ UDPゴシック" panose="020B0400000000000000" pitchFamily="50" charset="-128"/>
              </a:rPr>
              <a:t>BARDA </a:t>
            </a:r>
            <a:r>
              <a:rPr lang="ja-JP" altLang="en-US" sz="1600" dirty="0">
                <a:latin typeface="BIZ UDPゴシック" panose="020B0400000000000000" pitchFamily="50" charset="-128"/>
                <a:ea typeface="BIZ UDPゴシック" panose="020B0400000000000000" pitchFamily="50" charset="-128"/>
              </a:rPr>
              <a:t>の支援には、臨床研究機関ネットワークから先端開発・製造イノベーションセンター、充填・製造ネットワークに至るまで、資金提供、技術支援、中核的サービスなどが含まれます。</a:t>
            </a:r>
            <a:r>
              <a:rPr lang="en-US" altLang="ja-JP" sz="1600" dirty="0">
                <a:latin typeface="BIZ UDPゴシック" panose="020B0400000000000000" pitchFamily="50" charset="-128"/>
                <a:ea typeface="BIZ UDPゴシック" panose="020B0400000000000000" pitchFamily="50" charset="-128"/>
              </a:rPr>
              <a:t>BARDA </a:t>
            </a:r>
            <a:r>
              <a:rPr lang="ja-JP" altLang="en-US" sz="1600" dirty="0">
                <a:latin typeface="BIZ UDPゴシック" panose="020B0400000000000000" pitchFamily="50" charset="-128"/>
                <a:ea typeface="BIZ UDPゴシック" panose="020B0400000000000000" pitchFamily="50" charset="-128"/>
              </a:rPr>
              <a:t>は医療対策の多様なポートフォリオをサポートしており、これまでに合計 </a:t>
            </a:r>
            <a:r>
              <a:rPr lang="en-US" altLang="ja-JP" sz="1600" dirty="0">
                <a:latin typeface="BIZ UDPゴシック" panose="020B0400000000000000" pitchFamily="50" charset="-128"/>
                <a:ea typeface="BIZ UDPゴシック" panose="020B0400000000000000" pitchFamily="50" charset="-128"/>
              </a:rPr>
              <a:t>57 </a:t>
            </a:r>
            <a:r>
              <a:rPr lang="ja-JP" altLang="en-US" sz="1600" dirty="0">
                <a:latin typeface="BIZ UDPゴシック" panose="020B0400000000000000" pitchFamily="50" charset="-128"/>
                <a:ea typeface="BIZ UDPゴシック" panose="020B0400000000000000" pitchFamily="50" charset="-128"/>
              </a:rPr>
              <a:t>の </a:t>
            </a:r>
            <a:r>
              <a:rPr lang="en-US" altLang="ja-JP" sz="1600" dirty="0">
                <a:latin typeface="BIZ UDPゴシック" panose="020B0400000000000000" pitchFamily="50" charset="-128"/>
                <a:ea typeface="BIZ UDPゴシック" panose="020B0400000000000000" pitchFamily="50" charset="-128"/>
              </a:rPr>
              <a:t>FDA </a:t>
            </a:r>
            <a:r>
              <a:rPr lang="ja-JP" altLang="en-US" sz="1600" dirty="0">
                <a:latin typeface="BIZ UDPゴシック" panose="020B0400000000000000" pitchFamily="50" charset="-128"/>
                <a:ea typeface="BIZ UDPゴシック" panose="020B0400000000000000" pitchFamily="50" charset="-128"/>
              </a:rPr>
              <a:t>承認、ライセンス、またはクリアランスを取得。</a:t>
            </a:r>
            <a:endParaRPr lang="en-US" altLang="ja-JP" sz="1600" dirty="0">
              <a:latin typeface="BIZ UDPゴシック" panose="020B0400000000000000" pitchFamily="50" charset="-128"/>
              <a:ea typeface="BIZ UDPゴシック" panose="020B0400000000000000" pitchFamily="50" charset="-128"/>
            </a:endParaRPr>
          </a:p>
          <a:p>
            <a:endParaRPr lang="ja-JP" altLang="en-US" sz="1600" dirty="0">
              <a:latin typeface="BIZ UDPゴシック" panose="020B0400000000000000" pitchFamily="50" charset="-128"/>
              <a:ea typeface="BIZ UDPゴシック" panose="020B0400000000000000" pitchFamily="50" charset="-128"/>
            </a:endParaRPr>
          </a:p>
          <a:p>
            <a:r>
              <a:rPr lang="en-US" altLang="ja-JP" sz="1600" dirty="0">
                <a:latin typeface="BIZ UDPゴシック" panose="020B0400000000000000" pitchFamily="50" charset="-128"/>
                <a:ea typeface="BIZ UDPゴシック" panose="020B0400000000000000" pitchFamily="50" charset="-128"/>
              </a:rPr>
              <a:t>BARDA </a:t>
            </a:r>
            <a:r>
              <a:rPr lang="ja-JP" altLang="en-US" sz="1600" dirty="0">
                <a:latin typeface="BIZ UDPゴシック" panose="020B0400000000000000" pitchFamily="50" charset="-128"/>
                <a:ea typeface="BIZ UDPゴシック" panose="020B0400000000000000" pitchFamily="50" charset="-128"/>
              </a:rPr>
              <a:t>の使命は、リスクを共有し、効率性を高め、開発を加速させるために、産業界との官民パートナーシップを成功させることで達成されており、同時に、国の安全保障に不可欠な対策品への継続的なアクセスを保証する市場を維持。</a:t>
            </a:r>
          </a:p>
        </p:txBody>
      </p:sp>
    </p:spTree>
    <p:extLst>
      <p:ext uri="{BB962C8B-B14F-4D97-AF65-F5344CB8AC3E}">
        <p14:creationId xmlns:p14="http://schemas.microsoft.com/office/powerpoint/2010/main" val="854400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167676"/>
            <a:ext cx="12192000" cy="584775"/>
          </a:xfrm>
          <a:prstGeom prst="rect">
            <a:avLst/>
          </a:prstGeom>
          <a:noFill/>
        </p:spPr>
        <p:txBody>
          <a:bodyPr wrap="square" rtlCol="0">
            <a:spAutoFit/>
          </a:bodyPr>
          <a:lstStyle/>
          <a:p>
            <a:pPr algn="ctr"/>
            <a:r>
              <a:rPr kumimoji="1" lang="en-US" altLang="ja-JP" sz="3200" b="1" dirty="0">
                <a:latin typeface="Yu Gothic UI" panose="020B0500000000000000" pitchFamily="50" charset="-128"/>
                <a:ea typeface="Yu Gothic UI" panose="020B0500000000000000" pitchFamily="50" charset="-128"/>
              </a:rPr>
              <a:t>BARDA</a:t>
            </a:r>
            <a:r>
              <a:rPr kumimoji="1" lang="ja-JP" altLang="en-US" sz="3200" b="1" dirty="0">
                <a:latin typeface="Yu Gothic UI" panose="020B0500000000000000" pitchFamily="50" charset="-128"/>
                <a:ea typeface="Yu Gothic UI" panose="020B0500000000000000" pitchFamily="50" charset="-128"/>
              </a:rPr>
              <a:t>の活動</a:t>
            </a:r>
            <a:endParaRPr kumimoji="1" lang="en-US" altLang="ja-JP" sz="1050" b="1" dirty="0">
              <a:latin typeface="Yu Gothic UI" panose="020B0500000000000000" pitchFamily="50" charset="-128"/>
              <a:ea typeface="Yu Gothic UI" panose="020B0500000000000000" pitchFamily="50" charset="-128"/>
            </a:endParaRPr>
          </a:p>
        </p:txBody>
      </p:sp>
      <p:pic>
        <p:nvPicPr>
          <p:cNvPr id="2" name="図 1">
            <a:extLst>
              <a:ext uri="{FF2B5EF4-FFF2-40B4-BE49-F238E27FC236}">
                <a16:creationId xmlns:a16="http://schemas.microsoft.com/office/drawing/2014/main" id="{6C4042FE-7D30-A6C7-BD64-0BD604A457AD}"/>
              </a:ext>
            </a:extLst>
          </p:cNvPr>
          <p:cNvPicPr>
            <a:picLocks noChangeAspect="1"/>
          </p:cNvPicPr>
          <p:nvPr/>
        </p:nvPicPr>
        <p:blipFill>
          <a:blip r:embed="rId2"/>
          <a:stretch>
            <a:fillRect/>
          </a:stretch>
        </p:blipFill>
        <p:spPr>
          <a:xfrm>
            <a:off x="8162784" y="1164868"/>
            <a:ext cx="1600200" cy="771525"/>
          </a:xfrm>
          <a:prstGeom prst="rect">
            <a:avLst/>
          </a:prstGeom>
        </p:spPr>
      </p:pic>
      <p:pic>
        <p:nvPicPr>
          <p:cNvPr id="4" name="図 3">
            <a:extLst>
              <a:ext uri="{FF2B5EF4-FFF2-40B4-BE49-F238E27FC236}">
                <a16:creationId xmlns:a16="http://schemas.microsoft.com/office/drawing/2014/main" id="{14180630-1B0E-EC84-EAF2-881EE794CF46}"/>
              </a:ext>
            </a:extLst>
          </p:cNvPr>
          <p:cNvPicPr>
            <a:picLocks noChangeAspect="1"/>
          </p:cNvPicPr>
          <p:nvPr/>
        </p:nvPicPr>
        <p:blipFill>
          <a:blip r:embed="rId3"/>
          <a:stretch>
            <a:fillRect/>
          </a:stretch>
        </p:blipFill>
        <p:spPr>
          <a:xfrm>
            <a:off x="2108931" y="1164869"/>
            <a:ext cx="1600200" cy="771525"/>
          </a:xfrm>
          <a:prstGeom prst="rect">
            <a:avLst/>
          </a:prstGeom>
        </p:spPr>
      </p:pic>
      <p:pic>
        <p:nvPicPr>
          <p:cNvPr id="6" name="図 5">
            <a:extLst>
              <a:ext uri="{FF2B5EF4-FFF2-40B4-BE49-F238E27FC236}">
                <a16:creationId xmlns:a16="http://schemas.microsoft.com/office/drawing/2014/main" id="{7F8BE272-E31D-C58A-6167-15D80E22FE81}"/>
              </a:ext>
            </a:extLst>
          </p:cNvPr>
          <p:cNvPicPr>
            <a:picLocks noChangeAspect="1"/>
          </p:cNvPicPr>
          <p:nvPr/>
        </p:nvPicPr>
        <p:blipFill>
          <a:blip r:embed="rId4"/>
          <a:stretch>
            <a:fillRect/>
          </a:stretch>
        </p:blipFill>
        <p:spPr>
          <a:xfrm>
            <a:off x="4060726" y="1164868"/>
            <a:ext cx="1600200" cy="771525"/>
          </a:xfrm>
          <a:prstGeom prst="rect">
            <a:avLst/>
          </a:prstGeom>
        </p:spPr>
      </p:pic>
      <p:pic>
        <p:nvPicPr>
          <p:cNvPr id="8" name="図 7">
            <a:extLst>
              <a:ext uri="{FF2B5EF4-FFF2-40B4-BE49-F238E27FC236}">
                <a16:creationId xmlns:a16="http://schemas.microsoft.com/office/drawing/2014/main" id="{B603826A-80CE-EFD9-659F-5CD5B322FD8D}"/>
              </a:ext>
            </a:extLst>
          </p:cNvPr>
          <p:cNvPicPr>
            <a:picLocks noChangeAspect="1"/>
          </p:cNvPicPr>
          <p:nvPr/>
        </p:nvPicPr>
        <p:blipFill>
          <a:blip r:embed="rId5"/>
          <a:stretch>
            <a:fillRect/>
          </a:stretch>
        </p:blipFill>
        <p:spPr>
          <a:xfrm>
            <a:off x="10333067" y="1164868"/>
            <a:ext cx="1600200" cy="771525"/>
          </a:xfrm>
          <a:prstGeom prst="rect">
            <a:avLst/>
          </a:prstGeom>
        </p:spPr>
      </p:pic>
      <p:pic>
        <p:nvPicPr>
          <p:cNvPr id="1026" name="Picture 2" descr="BARDAベンチャーズ ロゴ">
            <a:extLst>
              <a:ext uri="{FF2B5EF4-FFF2-40B4-BE49-F238E27FC236}">
                <a16:creationId xmlns:a16="http://schemas.microsoft.com/office/drawing/2014/main" id="{65C37584-78DC-A988-7859-BCAEEAD950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755" y="1153952"/>
            <a:ext cx="1600200"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829831BA-1475-EBF5-BC46-B36BFFD660EA}"/>
              </a:ext>
            </a:extLst>
          </p:cNvPr>
          <p:cNvPicPr>
            <a:picLocks noChangeAspect="1"/>
          </p:cNvPicPr>
          <p:nvPr/>
        </p:nvPicPr>
        <p:blipFill>
          <a:blip r:embed="rId7"/>
          <a:stretch>
            <a:fillRect/>
          </a:stretch>
        </p:blipFill>
        <p:spPr>
          <a:xfrm>
            <a:off x="76202" y="1872290"/>
            <a:ext cx="12069606" cy="4680909"/>
          </a:xfrm>
          <a:prstGeom prst="rect">
            <a:avLst/>
          </a:prstGeom>
        </p:spPr>
      </p:pic>
      <p:pic>
        <p:nvPicPr>
          <p:cNvPr id="13" name="Picture 4" descr="BARDA logo">
            <a:extLst>
              <a:ext uri="{FF2B5EF4-FFF2-40B4-BE49-F238E27FC236}">
                <a16:creationId xmlns:a16="http://schemas.microsoft.com/office/drawing/2014/main" id="{1B51E993-77F5-18B9-6E27-5F28E71594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838325" cy="1838325"/>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A42D43F1-A11E-40D6-B217-1D482364D634}"/>
              </a:ext>
            </a:extLst>
          </p:cNvPr>
          <p:cNvSpPr txBox="1"/>
          <p:nvPr/>
        </p:nvSpPr>
        <p:spPr>
          <a:xfrm>
            <a:off x="3190411" y="6587164"/>
            <a:ext cx="6094206" cy="338554"/>
          </a:xfrm>
          <a:prstGeom prst="rect">
            <a:avLst/>
          </a:prstGeom>
          <a:noFill/>
        </p:spPr>
        <p:txBody>
          <a:bodyPr wrap="square">
            <a:spAutoFit/>
          </a:bodyPr>
          <a:lstStyle/>
          <a:p>
            <a:pPr algn="ctr"/>
            <a:r>
              <a:rPr lang="en-US" altLang="ja-JP" sz="1600" dirty="0">
                <a:solidFill>
                  <a:srgbClr val="C00000"/>
                </a:solidFill>
                <a:latin typeface="Amasis MT Pro Black" panose="02040A04050005020304" pitchFamily="18" charset="0"/>
              </a:rPr>
              <a:t>https://www.medicalcountermeasures.gov/barda/</a:t>
            </a:r>
            <a:endParaRPr lang="ja-JP" altLang="en-US" sz="1600" dirty="0">
              <a:solidFill>
                <a:srgbClr val="C00000"/>
              </a:solidFill>
              <a:latin typeface="Amasis MT Pro Black" panose="02040A04050005020304" pitchFamily="18" charset="0"/>
            </a:endParaRPr>
          </a:p>
        </p:txBody>
      </p:sp>
    </p:spTree>
    <p:extLst>
      <p:ext uri="{BB962C8B-B14F-4D97-AF65-F5344CB8AC3E}">
        <p14:creationId xmlns:p14="http://schemas.microsoft.com/office/powerpoint/2010/main" val="1174464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76944"/>
            <a:ext cx="12192000" cy="584775"/>
          </a:xfrm>
          <a:prstGeom prst="rect">
            <a:avLst/>
          </a:prstGeom>
          <a:noFill/>
        </p:spPr>
        <p:txBody>
          <a:bodyPr wrap="square" rtlCol="0">
            <a:spAutoFit/>
          </a:bodyPr>
          <a:lstStyle/>
          <a:p>
            <a:pPr algn="ctr"/>
            <a:r>
              <a:rPr kumimoji="1" lang="en-US" altLang="ja-JP" sz="3200" b="1" dirty="0">
                <a:latin typeface="Yu Gothic UI" panose="020B0500000000000000" pitchFamily="50" charset="-128"/>
                <a:ea typeface="Yu Gothic UI" panose="020B0500000000000000" pitchFamily="50" charset="-128"/>
              </a:rPr>
              <a:t>BARDA</a:t>
            </a:r>
            <a:r>
              <a:rPr kumimoji="1" lang="ja-JP" altLang="en-US" sz="3200" b="1" dirty="0">
                <a:latin typeface="Yu Gothic UI" panose="020B0500000000000000" pitchFamily="50" charset="-128"/>
                <a:ea typeface="Yu Gothic UI" panose="020B0500000000000000" pitchFamily="50" charset="-128"/>
              </a:rPr>
              <a:t>のベンチャー部門：</a:t>
            </a:r>
            <a:r>
              <a:rPr kumimoji="1" lang="en-US" altLang="ja-JP" sz="3200" b="1" dirty="0" err="1">
                <a:latin typeface="Yu Gothic UI" panose="020B0500000000000000" pitchFamily="50" charset="-128"/>
                <a:ea typeface="Yu Gothic UI" panose="020B0500000000000000" pitchFamily="50" charset="-128"/>
              </a:rPr>
              <a:t>DRIVe</a:t>
            </a:r>
            <a:endParaRPr kumimoji="1" lang="en-US" altLang="ja-JP" sz="1050" b="1" dirty="0">
              <a:latin typeface="Yu Gothic UI" panose="020B0500000000000000" pitchFamily="50" charset="-128"/>
              <a:ea typeface="Yu Gothic UI" panose="020B0500000000000000" pitchFamily="50" charset="-128"/>
            </a:endParaRPr>
          </a:p>
        </p:txBody>
      </p:sp>
      <p:sp>
        <p:nvSpPr>
          <p:cNvPr id="4" name="テキスト ボックス 3">
            <a:extLst>
              <a:ext uri="{FF2B5EF4-FFF2-40B4-BE49-F238E27FC236}">
                <a16:creationId xmlns:a16="http://schemas.microsoft.com/office/drawing/2014/main" id="{513AF579-33FD-33A0-C1E8-C4E39BC59EF4}"/>
              </a:ext>
            </a:extLst>
          </p:cNvPr>
          <p:cNvSpPr txBox="1"/>
          <p:nvPr/>
        </p:nvSpPr>
        <p:spPr>
          <a:xfrm>
            <a:off x="1621962" y="583174"/>
            <a:ext cx="10284543" cy="1077218"/>
          </a:xfrm>
          <a:prstGeom prst="rect">
            <a:avLst/>
          </a:prstGeom>
          <a:noFill/>
        </p:spPr>
        <p:txBody>
          <a:bodyPr wrap="square">
            <a:spAutoFit/>
          </a:bodyPr>
          <a:lstStyle/>
          <a:p>
            <a:r>
              <a:rPr lang="en-US" altLang="ja-JP" sz="1600" b="1" i="0" dirty="0" err="1">
                <a:solidFill>
                  <a:schemeClr val="accent4">
                    <a:lumMod val="50000"/>
                  </a:schemeClr>
                </a:solidFill>
                <a:latin typeface="Mangal" panose="02040503050203030202" pitchFamily="18" charset="0"/>
                <a:cs typeface="Mangal" panose="02040503050203030202" pitchFamily="18" charset="0"/>
              </a:rPr>
              <a:t>DRIVe</a:t>
            </a:r>
            <a:r>
              <a:rPr lang="en-US" altLang="ja-JP" sz="1600" b="0" i="0" dirty="0">
                <a:solidFill>
                  <a:schemeClr val="accent4">
                    <a:lumMod val="50000"/>
                  </a:schemeClr>
                </a:solidFill>
                <a:latin typeface="Mangal" panose="02040503050203030202" pitchFamily="18" charset="0"/>
                <a:cs typeface="Mangal" panose="02040503050203030202" pitchFamily="18" charset="0"/>
              </a:rPr>
              <a:t> (</a:t>
            </a:r>
            <a:r>
              <a:rPr lang="en-US" altLang="ja-JP" sz="1600" b="1" i="0" dirty="0">
                <a:solidFill>
                  <a:schemeClr val="accent4">
                    <a:lumMod val="50000"/>
                  </a:schemeClr>
                </a:solidFill>
                <a:latin typeface="Mangal" panose="02040503050203030202" pitchFamily="18" charset="0"/>
                <a:cs typeface="Mangal" panose="02040503050203030202" pitchFamily="18" charset="0"/>
              </a:rPr>
              <a:t>D</a:t>
            </a:r>
            <a:r>
              <a:rPr lang="en-US" altLang="ja-JP" sz="1600" b="0" i="0" dirty="0">
                <a:solidFill>
                  <a:schemeClr val="accent4">
                    <a:lumMod val="50000"/>
                  </a:schemeClr>
                </a:solidFill>
                <a:latin typeface="Mangal" panose="02040503050203030202" pitchFamily="18" charset="0"/>
                <a:cs typeface="Mangal" panose="02040503050203030202" pitchFamily="18" charset="0"/>
              </a:rPr>
              <a:t>ivision of </a:t>
            </a:r>
            <a:r>
              <a:rPr lang="en-US" altLang="ja-JP" sz="1600" b="1" i="0" dirty="0">
                <a:solidFill>
                  <a:schemeClr val="accent4">
                    <a:lumMod val="50000"/>
                  </a:schemeClr>
                </a:solidFill>
                <a:latin typeface="Mangal" panose="02040503050203030202" pitchFamily="18" charset="0"/>
                <a:cs typeface="Mangal" panose="02040503050203030202" pitchFamily="18" charset="0"/>
              </a:rPr>
              <a:t>R</a:t>
            </a:r>
            <a:r>
              <a:rPr lang="en-US" altLang="ja-JP" sz="1600" b="0" i="0" dirty="0">
                <a:solidFill>
                  <a:schemeClr val="accent4">
                    <a:lumMod val="50000"/>
                  </a:schemeClr>
                </a:solidFill>
                <a:latin typeface="Mangal" panose="02040503050203030202" pitchFamily="18" charset="0"/>
                <a:cs typeface="Mangal" panose="02040503050203030202" pitchFamily="18" charset="0"/>
              </a:rPr>
              <a:t>esearch</a:t>
            </a:r>
            <a:r>
              <a:rPr lang="ja-JP" altLang="en-US" sz="1600" b="0" i="0" dirty="0">
                <a:solidFill>
                  <a:schemeClr val="accent4">
                    <a:lumMod val="50000"/>
                  </a:schemeClr>
                </a:solidFill>
                <a:latin typeface="Mangal" panose="02040503050203030202" pitchFamily="18" charset="0"/>
                <a:cs typeface="Mangal" panose="02040503050203030202" pitchFamily="18" charset="0"/>
              </a:rPr>
              <a:t>、</a:t>
            </a:r>
            <a:r>
              <a:rPr lang="en-US" altLang="ja-JP" sz="1600" b="0" i="0" dirty="0">
                <a:solidFill>
                  <a:schemeClr val="accent4">
                    <a:lumMod val="50000"/>
                  </a:schemeClr>
                </a:solidFill>
                <a:latin typeface="Mangal" panose="02040503050203030202" pitchFamily="18" charset="0"/>
                <a:cs typeface="Mangal" panose="02040503050203030202" pitchFamily="18" charset="0"/>
              </a:rPr>
              <a:t> </a:t>
            </a:r>
            <a:r>
              <a:rPr lang="en-US" altLang="ja-JP" sz="1600" b="1" i="0" dirty="0">
                <a:solidFill>
                  <a:schemeClr val="accent4">
                    <a:lumMod val="50000"/>
                  </a:schemeClr>
                </a:solidFill>
                <a:latin typeface="Mangal" panose="02040503050203030202" pitchFamily="18" charset="0"/>
                <a:cs typeface="Mangal" panose="02040503050203030202" pitchFamily="18" charset="0"/>
              </a:rPr>
              <a:t>I</a:t>
            </a:r>
            <a:r>
              <a:rPr lang="en-US" altLang="ja-JP" sz="1600" b="0" i="0" dirty="0">
                <a:solidFill>
                  <a:schemeClr val="accent4">
                    <a:lumMod val="50000"/>
                  </a:schemeClr>
                </a:solidFill>
                <a:latin typeface="Mangal" panose="02040503050203030202" pitchFamily="18" charset="0"/>
                <a:cs typeface="Mangal" panose="02040503050203030202" pitchFamily="18" charset="0"/>
              </a:rPr>
              <a:t>nnovation</a:t>
            </a:r>
            <a:r>
              <a:rPr lang="ja-JP" altLang="en-US" sz="1600" b="0" i="0" dirty="0">
                <a:solidFill>
                  <a:schemeClr val="accent4">
                    <a:lumMod val="50000"/>
                  </a:schemeClr>
                </a:solidFill>
                <a:latin typeface="Mangal" panose="02040503050203030202" pitchFamily="18" charset="0"/>
                <a:cs typeface="Mangal" panose="02040503050203030202" pitchFamily="18" charset="0"/>
              </a:rPr>
              <a:t>、</a:t>
            </a:r>
            <a:r>
              <a:rPr lang="en-US" altLang="ja-JP" sz="1600" b="0" i="0" dirty="0">
                <a:solidFill>
                  <a:schemeClr val="accent4">
                    <a:lumMod val="50000"/>
                  </a:schemeClr>
                </a:solidFill>
                <a:latin typeface="Mangal" panose="02040503050203030202" pitchFamily="18" charset="0"/>
                <a:cs typeface="Mangal" panose="02040503050203030202" pitchFamily="18" charset="0"/>
              </a:rPr>
              <a:t> and </a:t>
            </a:r>
            <a:r>
              <a:rPr lang="en-US" altLang="ja-JP" sz="1600" b="1" i="0" dirty="0">
                <a:solidFill>
                  <a:schemeClr val="accent4">
                    <a:lumMod val="50000"/>
                  </a:schemeClr>
                </a:solidFill>
                <a:latin typeface="Mangal" panose="02040503050203030202" pitchFamily="18" charset="0"/>
                <a:cs typeface="Mangal" panose="02040503050203030202" pitchFamily="18" charset="0"/>
              </a:rPr>
              <a:t>Ve</a:t>
            </a:r>
            <a:r>
              <a:rPr lang="en-US" altLang="ja-JP" sz="1600" b="0" i="0" dirty="0">
                <a:solidFill>
                  <a:schemeClr val="accent4">
                    <a:lumMod val="50000"/>
                  </a:schemeClr>
                </a:solidFill>
                <a:latin typeface="Mangal" panose="02040503050203030202" pitchFamily="18" charset="0"/>
                <a:cs typeface="Mangal" panose="02040503050203030202" pitchFamily="18" charset="0"/>
              </a:rPr>
              <a:t>ntures) was established by the </a:t>
            </a:r>
            <a:r>
              <a:rPr lang="en-US" altLang="ja-JP" sz="1600" b="1" i="0" dirty="0">
                <a:solidFill>
                  <a:schemeClr val="accent4">
                    <a:lumMod val="50000"/>
                  </a:schemeClr>
                </a:solidFill>
                <a:latin typeface="Mangal" panose="02040503050203030202" pitchFamily="18" charset="0"/>
                <a:cs typeface="Mangal" panose="02040503050203030202" pitchFamily="18" charset="0"/>
              </a:rPr>
              <a:t>B</a:t>
            </a:r>
            <a:r>
              <a:rPr lang="en-US" altLang="ja-JP" sz="1600" b="0" i="0" dirty="0">
                <a:solidFill>
                  <a:schemeClr val="accent4">
                    <a:lumMod val="50000"/>
                  </a:schemeClr>
                </a:solidFill>
                <a:latin typeface="Mangal" panose="02040503050203030202" pitchFamily="18" charset="0"/>
                <a:cs typeface="Mangal" panose="02040503050203030202" pitchFamily="18" charset="0"/>
              </a:rPr>
              <a:t>iomedical </a:t>
            </a:r>
            <a:r>
              <a:rPr lang="en-US" altLang="ja-JP" sz="1600" b="1" i="0" dirty="0">
                <a:solidFill>
                  <a:schemeClr val="accent4">
                    <a:lumMod val="50000"/>
                  </a:schemeClr>
                </a:solidFill>
                <a:latin typeface="Mangal" panose="02040503050203030202" pitchFamily="18" charset="0"/>
                <a:cs typeface="Mangal" panose="02040503050203030202" pitchFamily="18" charset="0"/>
              </a:rPr>
              <a:t>A</a:t>
            </a:r>
            <a:r>
              <a:rPr lang="en-US" altLang="ja-JP" sz="1600" b="0" i="0" dirty="0">
                <a:solidFill>
                  <a:schemeClr val="accent4">
                    <a:lumMod val="50000"/>
                  </a:schemeClr>
                </a:solidFill>
                <a:latin typeface="Mangal" panose="02040503050203030202" pitchFamily="18" charset="0"/>
                <a:cs typeface="Mangal" panose="02040503050203030202" pitchFamily="18" charset="0"/>
              </a:rPr>
              <a:t>dvanced </a:t>
            </a:r>
            <a:r>
              <a:rPr lang="en-US" altLang="ja-JP" sz="1600" b="1" i="0" dirty="0">
                <a:solidFill>
                  <a:schemeClr val="accent4">
                    <a:lumMod val="50000"/>
                  </a:schemeClr>
                </a:solidFill>
                <a:latin typeface="Mangal" panose="02040503050203030202" pitchFamily="18" charset="0"/>
                <a:cs typeface="Mangal" panose="02040503050203030202" pitchFamily="18" charset="0"/>
              </a:rPr>
              <a:t>R</a:t>
            </a:r>
            <a:r>
              <a:rPr lang="en-US" altLang="ja-JP" sz="1600" b="0" i="0" dirty="0">
                <a:solidFill>
                  <a:schemeClr val="accent4">
                    <a:lumMod val="50000"/>
                  </a:schemeClr>
                </a:solidFill>
                <a:latin typeface="Mangal" panose="02040503050203030202" pitchFamily="18" charset="0"/>
                <a:cs typeface="Mangal" panose="02040503050203030202" pitchFamily="18" charset="0"/>
              </a:rPr>
              <a:t>esearch and </a:t>
            </a:r>
            <a:r>
              <a:rPr lang="en-US" altLang="ja-JP" sz="1600" b="1" i="0" dirty="0">
                <a:solidFill>
                  <a:schemeClr val="accent4">
                    <a:lumMod val="50000"/>
                  </a:schemeClr>
                </a:solidFill>
                <a:latin typeface="Mangal" panose="02040503050203030202" pitchFamily="18" charset="0"/>
                <a:cs typeface="Mangal" panose="02040503050203030202" pitchFamily="18" charset="0"/>
              </a:rPr>
              <a:t>D</a:t>
            </a:r>
            <a:r>
              <a:rPr lang="en-US" altLang="ja-JP" sz="1600" b="0" i="0" dirty="0">
                <a:solidFill>
                  <a:schemeClr val="accent4">
                    <a:lumMod val="50000"/>
                  </a:schemeClr>
                </a:solidFill>
                <a:latin typeface="Mangal" panose="02040503050203030202" pitchFamily="18" charset="0"/>
                <a:cs typeface="Mangal" panose="02040503050203030202" pitchFamily="18" charset="0"/>
              </a:rPr>
              <a:t>evelopment </a:t>
            </a:r>
            <a:r>
              <a:rPr lang="en-US" altLang="ja-JP" sz="1600" b="1" i="0" dirty="0">
                <a:solidFill>
                  <a:schemeClr val="accent4">
                    <a:lumMod val="50000"/>
                  </a:schemeClr>
                </a:solidFill>
                <a:latin typeface="Mangal" panose="02040503050203030202" pitchFamily="18" charset="0"/>
                <a:cs typeface="Mangal" panose="02040503050203030202" pitchFamily="18" charset="0"/>
              </a:rPr>
              <a:t>A</a:t>
            </a:r>
            <a:r>
              <a:rPr lang="en-US" altLang="ja-JP" sz="1600" b="0" i="0" dirty="0">
                <a:solidFill>
                  <a:schemeClr val="accent4">
                    <a:lumMod val="50000"/>
                  </a:schemeClr>
                </a:solidFill>
                <a:latin typeface="Mangal" panose="02040503050203030202" pitchFamily="18" charset="0"/>
                <a:cs typeface="Mangal" panose="02040503050203030202" pitchFamily="18" charset="0"/>
              </a:rPr>
              <a:t>uthority (</a:t>
            </a:r>
            <a:r>
              <a:rPr lang="en-US" altLang="ja-JP" sz="1600" b="1" i="0" u="none" strike="noStrike" dirty="0">
                <a:solidFill>
                  <a:schemeClr val="accent4">
                    <a:lumMod val="50000"/>
                  </a:schemeClr>
                </a:solidFill>
                <a:latin typeface="Mangal" panose="02040503050203030202" pitchFamily="18" charset="0"/>
                <a:cs typeface="Mangal" panose="02040503050203030202" pitchFamily="18" charset="0"/>
                <a:hlinkClick r:id="rId2">
                  <a:extLst>
                    <a:ext uri="{A12FA001-AC4F-418D-AE19-62706E023703}">
                      <ahyp:hlinkClr xmlns:ahyp="http://schemas.microsoft.com/office/drawing/2018/hyperlinkcolor" val="tx"/>
                    </a:ext>
                  </a:extLst>
                </a:hlinkClick>
              </a:rPr>
              <a:t>BARDA</a:t>
            </a:r>
            <a:r>
              <a:rPr lang="en-US" altLang="ja-JP" sz="1600" b="0" i="0" dirty="0">
                <a:solidFill>
                  <a:schemeClr val="accent4">
                    <a:lumMod val="50000"/>
                  </a:schemeClr>
                </a:solidFill>
                <a:latin typeface="Mangal" panose="02040503050203030202" pitchFamily="18" charset="0"/>
                <a:cs typeface="Mangal" panose="02040503050203030202" pitchFamily="18" charset="0"/>
              </a:rPr>
              <a:t>)</a:t>
            </a:r>
            <a:r>
              <a:rPr lang="ja-JP" altLang="en-US" sz="1600" b="0" i="0" dirty="0">
                <a:solidFill>
                  <a:schemeClr val="accent4">
                    <a:lumMod val="50000"/>
                  </a:schemeClr>
                </a:solidFill>
                <a:latin typeface="Mangal" panose="02040503050203030202" pitchFamily="18" charset="0"/>
                <a:cs typeface="Mangal" panose="02040503050203030202" pitchFamily="18" charset="0"/>
              </a:rPr>
              <a:t>、</a:t>
            </a:r>
            <a:r>
              <a:rPr lang="en-US" altLang="ja-JP" sz="1600" b="0" i="0" dirty="0">
                <a:solidFill>
                  <a:schemeClr val="accent4">
                    <a:lumMod val="50000"/>
                  </a:schemeClr>
                </a:solidFill>
                <a:latin typeface="Mangal" panose="02040503050203030202" pitchFamily="18" charset="0"/>
                <a:cs typeface="Mangal" panose="02040503050203030202" pitchFamily="18" charset="0"/>
              </a:rPr>
              <a:t> part of the </a:t>
            </a:r>
            <a:r>
              <a:rPr lang="en-US" altLang="ja-JP" sz="1600" b="1" i="0" dirty="0">
                <a:solidFill>
                  <a:schemeClr val="accent4">
                    <a:lumMod val="50000"/>
                  </a:schemeClr>
                </a:solidFill>
                <a:latin typeface="Mangal" panose="02040503050203030202" pitchFamily="18" charset="0"/>
                <a:cs typeface="Mangal" panose="02040503050203030202" pitchFamily="18" charset="0"/>
              </a:rPr>
              <a:t>A</a:t>
            </a:r>
            <a:r>
              <a:rPr lang="en-US" altLang="ja-JP" sz="1600" b="0" i="0" dirty="0">
                <a:solidFill>
                  <a:schemeClr val="accent4">
                    <a:lumMod val="50000"/>
                  </a:schemeClr>
                </a:solidFill>
                <a:latin typeface="Mangal" panose="02040503050203030202" pitchFamily="18" charset="0"/>
                <a:cs typeface="Mangal" panose="02040503050203030202" pitchFamily="18" charset="0"/>
              </a:rPr>
              <a:t>dministration for </a:t>
            </a:r>
            <a:r>
              <a:rPr lang="en-US" altLang="ja-JP" sz="1600" b="1" i="0" dirty="0">
                <a:solidFill>
                  <a:schemeClr val="accent4">
                    <a:lumMod val="50000"/>
                  </a:schemeClr>
                </a:solidFill>
                <a:latin typeface="Mangal" panose="02040503050203030202" pitchFamily="18" charset="0"/>
                <a:cs typeface="Mangal" panose="02040503050203030202" pitchFamily="18" charset="0"/>
              </a:rPr>
              <a:t>S</a:t>
            </a:r>
            <a:r>
              <a:rPr lang="en-US" altLang="ja-JP" sz="1600" b="0" i="0" dirty="0">
                <a:solidFill>
                  <a:schemeClr val="accent4">
                    <a:lumMod val="50000"/>
                  </a:schemeClr>
                </a:solidFill>
                <a:latin typeface="Mangal" panose="02040503050203030202" pitchFamily="18" charset="0"/>
                <a:cs typeface="Mangal" panose="02040503050203030202" pitchFamily="18" charset="0"/>
              </a:rPr>
              <a:t>trategic </a:t>
            </a:r>
            <a:r>
              <a:rPr lang="en-US" altLang="ja-JP" sz="1600" b="1" i="0" dirty="0">
                <a:solidFill>
                  <a:schemeClr val="accent4">
                    <a:lumMod val="50000"/>
                  </a:schemeClr>
                </a:solidFill>
                <a:latin typeface="Mangal" panose="02040503050203030202" pitchFamily="18" charset="0"/>
                <a:cs typeface="Mangal" panose="02040503050203030202" pitchFamily="18" charset="0"/>
              </a:rPr>
              <a:t>P</a:t>
            </a:r>
            <a:r>
              <a:rPr lang="en-US" altLang="ja-JP" sz="1600" b="0" i="0" dirty="0">
                <a:solidFill>
                  <a:schemeClr val="accent4">
                    <a:lumMod val="50000"/>
                  </a:schemeClr>
                </a:solidFill>
                <a:latin typeface="Mangal" panose="02040503050203030202" pitchFamily="18" charset="0"/>
                <a:cs typeface="Mangal" panose="02040503050203030202" pitchFamily="18" charset="0"/>
              </a:rPr>
              <a:t>reparedness and </a:t>
            </a:r>
            <a:r>
              <a:rPr lang="en-US" altLang="ja-JP" sz="1600" b="1" i="0" dirty="0">
                <a:solidFill>
                  <a:schemeClr val="accent4">
                    <a:lumMod val="50000"/>
                  </a:schemeClr>
                </a:solidFill>
                <a:latin typeface="Mangal" panose="02040503050203030202" pitchFamily="18" charset="0"/>
                <a:cs typeface="Mangal" panose="02040503050203030202" pitchFamily="18" charset="0"/>
              </a:rPr>
              <a:t>R</a:t>
            </a:r>
            <a:r>
              <a:rPr lang="en-US" altLang="ja-JP" sz="1600" b="0" i="0" dirty="0">
                <a:solidFill>
                  <a:schemeClr val="accent4">
                    <a:lumMod val="50000"/>
                  </a:schemeClr>
                </a:solidFill>
                <a:latin typeface="Mangal" panose="02040503050203030202" pitchFamily="18" charset="0"/>
                <a:cs typeface="Mangal" panose="02040503050203030202" pitchFamily="18" charset="0"/>
              </a:rPr>
              <a:t>esponse (</a:t>
            </a:r>
            <a:r>
              <a:rPr lang="en-US" altLang="ja-JP" sz="1600" b="1" i="0" u="none" strike="noStrike" dirty="0">
                <a:solidFill>
                  <a:schemeClr val="accent4">
                    <a:lumMod val="50000"/>
                  </a:schemeClr>
                </a:solidFill>
                <a:latin typeface="Mangal" panose="02040503050203030202" pitchFamily="18" charset="0"/>
                <a:cs typeface="Mangal" panose="02040503050203030202" pitchFamily="18" charset="0"/>
                <a:hlinkClick r:id="rId3">
                  <a:extLst>
                    <a:ext uri="{A12FA001-AC4F-418D-AE19-62706E023703}">
                      <ahyp:hlinkClr xmlns:ahyp="http://schemas.microsoft.com/office/drawing/2018/hyperlinkcolor" val="tx"/>
                    </a:ext>
                  </a:extLst>
                </a:hlinkClick>
              </a:rPr>
              <a:t>ASPR</a:t>
            </a:r>
            <a:r>
              <a:rPr lang="en-US" altLang="ja-JP" sz="1600" b="0" i="0" dirty="0">
                <a:solidFill>
                  <a:schemeClr val="accent4">
                    <a:lumMod val="50000"/>
                  </a:schemeClr>
                </a:solidFill>
                <a:latin typeface="Mangal" panose="02040503050203030202" pitchFamily="18" charset="0"/>
                <a:cs typeface="Mangal" panose="02040503050203030202" pitchFamily="18" charset="0"/>
              </a:rPr>
              <a:t>)</a:t>
            </a:r>
            <a:r>
              <a:rPr lang="ja-JP" altLang="en-US" sz="1600" b="0" i="0" dirty="0">
                <a:solidFill>
                  <a:schemeClr val="accent4">
                    <a:lumMod val="50000"/>
                  </a:schemeClr>
                </a:solidFill>
                <a:latin typeface="Mangal" panose="02040503050203030202" pitchFamily="18" charset="0"/>
                <a:cs typeface="Mangal" panose="02040503050203030202" pitchFamily="18" charset="0"/>
              </a:rPr>
              <a:t>、</a:t>
            </a:r>
            <a:r>
              <a:rPr lang="en-US" altLang="ja-JP" sz="1600" b="0" i="0" dirty="0">
                <a:solidFill>
                  <a:schemeClr val="accent4">
                    <a:lumMod val="50000"/>
                  </a:schemeClr>
                </a:solidFill>
                <a:latin typeface="Mangal" panose="02040503050203030202" pitchFamily="18" charset="0"/>
                <a:cs typeface="Mangal" panose="02040503050203030202" pitchFamily="18" charset="0"/>
              </a:rPr>
              <a:t> within the United States Department of </a:t>
            </a:r>
            <a:r>
              <a:rPr lang="en-US" altLang="ja-JP" sz="1600" b="1" i="0" dirty="0">
                <a:solidFill>
                  <a:schemeClr val="accent4">
                    <a:lumMod val="50000"/>
                  </a:schemeClr>
                </a:solidFill>
                <a:latin typeface="Mangal" panose="02040503050203030202" pitchFamily="18" charset="0"/>
                <a:cs typeface="Mangal" panose="02040503050203030202" pitchFamily="18" charset="0"/>
              </a:rPr>
              <a:t>H</a:t>
            </a:r>
            <a:r>
              <a:rPr lang="en-US" altLang="ja-JP" sz="1600" b="0" i="0" dirty="0">
                <a:solidFill>
                  <a:schemeClr val="accent4">
                    <a:lumMod val="50000"/>
                  </a:schemeClr>
                </a:solidFill>
                <a:latin typeface="Mangal" panose="02040503050203030202" pitchFamily="18" charset="0"/>
                <a:cs typeface="Mangal" panose="02040503050203030202" pitchFamily="18" charset="0"/>
              </a:rPr>
              <a:t>ealth and </a:t>
            </a:r>
            <a:r>
              <a:rPr lang="en-US" altLang="ja-JP" sz="1600" b="1" i="0" dirty="0">
                <a:solidFill>
                  <a:schemeClr val="accent4">
                    <a:lumMod val="50000"/>
                  </a:schemeClr>
                </a:solidFill>
                <a:latin typeface="Mangal" panose="02040503050203030202" pitchFamily="18" charset="0"/>
                <a:cs typeface="Mangal" panose="02040503050203030202" pitchFamily="18" charset="0"/>
              </a:rPr>
              <a:t>H</a:t>
            </a:r>
            <a:r>
              <a:rPr lang="en-US" altLang="ja-JP" sz="1600" b="0" i="0" dirty="0">
                <a:solidFill>
                  <a:schemeClr val="accent4">
                    <a:lumMod val="50000"/>
                  </a:schemeClr>
                </a:solidFill>
                <a:latin typeface="Mangal" panose="02040503050203030202" pitchFamily="18" charset="0"/>
                <a:cs typeface="Mangal" panose="02040503050203030202" pitchFamily="18" charset="0"/>
              </a:rPr>
              <a:t>uman </a:t>
            </a:r>
            <a:r>
              <a:rPr lang="en-US" altLang="ja-JP" sz="1600" b="1" i="0" dirty="0">
                <a:solidFill>
                  <a:schemeClr val="accent4">
                    <a:lumMod val="50000"/>
                  </a:schemeClr>
                </a:solidFill>
                <a:latin typeface="Mangal" panose="02040503050203030202" pitchFamily="18" charset="0"/>
                <a:cs typeface="Mangal" panose="02040503050203030202" pitchFamily="18" charset="0"/>
              </a:rPr>
              <a:t>S</a:t>
            </a:r>
            <a:r>
              <a:rPr lang="en-US" altLang="ja-JP" sz="1600" b="0" i="0" dirty="0">
                <a:solidFill>
                  <a:schemeClr val="accent4">
                    <a:lumMod val="50000"/>
                  </a:schemeClr>
                </a:solidFill>
                <a:latin typeface="Mangal" panose="02040503050203030202" pitchFamily="18" charset="0"/>
                <a:cs typeface="Mangal" panose="02040503050203030202" pitchFamily="18" charset="0"/>
              </a:rPr>
              <a:t>ervices (</a:t>
            </a:r>
            <a:r>
              <a:rPr lang="en-US" altLang="ja-JP" sz="1600" b="1" i="0" u="none" strike="noStrike" dirty="0">
                <a:solidFill>
                  <a:schemeClr val="accent4">
                    <a:lumMod val="50000"/>
                  </a:schemeClr>
                </a:solidFill>
                <a:latin typeface="Mangal" panose="02040503050203030202" pitchFamily="18" charset="0"/>
                <a:cs typeface="Mangal" panose="02040503050203030202" pitchFamily="18" charset="0"/>
                <a:hlinkClick r:id="rId4">
                  <a:extLst>
                    <a:ext uri="{A12FA001-AC4F-418D-AE19-62706E023703}">
                      <ahyp:hlinkClr xmlns:ahyp="http://schemas.microsoft.com/office/drawing/2018/hyperlinkcolor" val="tx"/>
                    </a:ext>
                  </a:extLst>
                </a:hlinkClick>
              </a:rPr>
              <a:t>HHS</a:t>
            </a:r>
            <a:r>
              <a:rPr lang="en-US" altLang="ja-JP" sz="1600" b="0" i="0" dirty="0">
                <a:solidFill>
                  <a:schemeClr val="accent4">
                    <a:lumMod val="50000"/>
                  </a:schemeClr>
                </a:solidFill>
                <a:latin typeface="Mangal" panose="02040503050203030202" pitchFamily="18" charset="0"/>
                <a:cs typeface="Mangal" panose="02040503050203030202" pitchFamily="18" charset="0"/>
              </a:rPr>
              <a:t>).</a:t>
            </a:r>
            <a:endParaRPr lang="ja-JP" altLang="en-US" sz="1600" dirty="0">
              <a:solidFill>
                <a:schemeClr val="accent4">
                  <a:lumMod val="50000"/>
                </a:schemeClr>
              </a:solidFill>
              <a:latin typeface="Mangal" panose="02040503050203030202" pitchFamily="18" charset="0"/>
              <a:cs typeface="Mangal" panose="02040503050203030202" pitchFamily="18" charset="0"/>
            </a:endParaRPr>
          </a:p>
        </p:txBody>
      </p:sp>
      <p:pic>
        <p:nvPicPr>
          <p:cNvPr id="3076" name="Picture 4" descr="BARDA logo">
            <a:extLst>
              <a:ext uri="{FF2B5EF4-FFF2-40B4-BE49-F238E27FC236}">
                <a16:creationId xmlns:a16="http://schemas.microsoft.com/office/drawing/2014/main" id="{9C32BD63-D09F-D4F8-F87B-038EBF221F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
            <a:ext cx="1513114" cy="15131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表 12">
            <a:extLst>
              <a:ext uri="{FF2B5EF4-FFF2-40B4-BE49-F238E27FC236}">
                <a16:creationId xmlns:a16="http://schemas.microsoft.com/office/drawing/2014/main" id="{F10E8EB3-6D03-D59D-9A1A-5346D61B8B60}"/>
              </a:ext>
            </a:extLst>
          </p:cNvPr>
          <p:cNvGraphicFramePr>
            <a:graphicFrameLocks noGrp="1"/>
          </p:cNvGraphicFramePr>
          <p:nvPr>
            <p:extLst>
              <p:ext uri="{D42A27DB-BD31-4B8C-83A1-F6EECF244321}">
                <p14:modId xmlns:p14="http://schemas.microsoft.com/office/powerpoint/2010/main" val="3374411779"/>
              </p:ext>
            </p:extLst>
          </p:nvPr>
        </p:nvGraphicFramePr>
        <p:xfrm>
          <a:off x="285495" y="1601708"/>
          <a:ext cx="11547986" cy="4942840"/>
        </p:xfrm>
        <a:graphic>
          <a:graphicData uri="http://schemas.openxmlformats.org/drawingml/2006/table">
            <a:tbl>
              <a:tblPr firstRow="1" bandRow="1">
                <a:tableStyleId>{E929F9F4-4A8F-4326-A1B4-22849713DDAB}</a:tableStyleId>
              </a:tblPr>
              <a:tblGrid>
                <a:gridCol w="3675225">
                  <a:extLst>
                    <a:ext uri="{9D8B030D-6E8A-4147-A177-3AD203B41FA5}">
                      <a16:colId xmlns:a16="http://schemas.microsoft.com/office/drawing/2014/main" val="985877885"/>
                    </a:ext>
                  </a:extLst>
                </a:gridCol>
                <a:gridCol w="5885341">
                  <a:extLst>
                    <a:ext uri="{9D8B030D-6E8A-4147-A177-3AD203B41FA5}">
                      <a16:colId xmlns:a16="http://schemas.microsoft.com/office/drawing/2014/main" val="733522354"/>
                    </a:ext>
                  </a:extLst>
                </a:gridCol>
                <a:gridCol w="1987420">
                  <a:extLst>
                    <a:ext uri="{9D8B030D-6E8A-4147-A177-3AD203B41FA5}">
                      <a16:colId xmlns:a16="http://schemas.microsoft.com/office/drawing/2014/main" val="2922957274"/>
                    </a:ext>
                  </a:extLst>
                </a:gridCol>
              </a:tblGrid>
              <a:tr h="370840">
                <a:tc>
                  <a:txBody>
                    <a:bodyPr/>
                    <a:lstStyle/>
                    <a:p>
                      <a:pPr algn="ctr"/>
                      <a:r>
                        <a:rPr kumimoji="1" lang="ja-JP" altLang="en-US" dirty="0"/>
                        <a:t>プログラム</a:t>
                      </a:r>
                    </a:p>
                  </a:txBody>
                  <a:tcPr/>
                </a:tc>
                <a:tc>
                  <a:txBody>
                    <a:bodyPr/>
                    <a:lstStyle/>
                    <a:p>
                      <a:pPr algn="ctr"/>
                      <a:r>
                        <a:rPr kumimoji="1" lang="ja-JP" altLang="en-US" dirty="0"/>
                        <a:t>概要</a:t>
                      </a:r>
                    </a:p>
                  </a:txBody>
                  <a:tcPr/>
                </a:tc>
                <a:tc>
                  <a:txBody>
                    <a:bodyPr/>
                    <a:lstStyle/>
                    <a:p>
                      <a:pPr algn="ctr"/>
                      <a:r>
                        <a:rPr kumimoji="1" lang="ja-JP" altLang="en-US" dirty="0"/>
                        <a:t>資金調達</a:t>
                      </a:r>
                    </a:p>
                  </a:txBody>
                  <a:tcPr/>
                </a:tc>
                <a:extLst>
                  <a:ext uri="{0D108BD9-81ED-4DB2-BD59-A6C34878D82A}">
                    <a16:rowId xmlns:a16="http://schemas.microsoft.com/office/drawing/2014/main" val="2571436319"/>
                  </a:ext>
                </a:extLst>
              </a:tr>
              <a:tr h="370840">
                <a:tc>
                  <a:txBody>
                    <a:bodyPr/>
                    <a:lstStyle/>
                    <a:p>
                      <a:r>
                        <a:rPr kumimoji="1" lang="en-US" altLang="ja-JP" dirty="0">
                          <a:solidFill>
                            <a:schemeClr val="bg1"/>
                          </a:solidFill>
                          <a:effectLst>
                            <a:outerShdw blurRad="38100" dist="38100" dir="2700000" algn="tl">
                              <a:srgbClr val="000000">
                                <a:alpha val="43137"/>
                              </a:srgbClr>
                            </a:outerShdw>
                          </a:effectLst>
                          <a:latin typeface="Amasis MT Pro Black" panose="02040A04050005020304" pitchFamily="18" charset="0"/>
                        </a:rPr>
                        <a:t>HEALING LUNGS</a:t>
                      </a:r>
                      <a:endParaRPr kumimoji="1" lang="ja-JP" altLang="en-US" dirty="0">
                        <a:solidFill>
                          <a:schemeClr val="bg1"/>
                        </a:solidFill>
                        <a:effectLst>
                          <a:outerShdw blurRad="38100" dist="38100" dir="2700000" algn="tl">
                            <a:srgbClr val="000000">
                              <a:alpha val="43137"/>
                            </a:srgbClr>
                          </a:outerShdw>
                        </a:effectLst>
                        <a:latin typeface="Amasis MT Pro Black" panose="02040A04050005020304" pitchFamily="18" charset="0"/>
                      </a:endParaRPr>
                    </a:p>
                  </a:txBody>
                  <a:tcPr anchor="ctr"/>
                </a:tc>
                <a:tc>
                  <a:txBody>
                    <a:bodyPr/>
                    <a:lstStyle/>
                    <a:p>
                      <a:r>
                        <a:rPr kumimoji="1" lang="ja-JP" altLang="en-US" sz="1600" b="0" i="0" kern="1200" dirty="0">
                          <a:solidFill>
                            <a:schemeClr val="bg1"/>
                          </a:solidFill>
                          <a:effectLst/>
                          <a:latin typeface="BIZ UDP明朝 Medium" panose="02020500000000000000" pitchFamily="18" charset="-128"/>
                          <a:ea typeface="BIZ UDP明朝 Medium" panose="02020500000000000000" pitchFamily="18" charset="-128"/>
                          <a:cs typeface="+mn-cs"/>
                        </a:rPr>
                        <a:t>急性呼吸窮迫症候群 </a:t>
                      </a:r>
                      <a:r>
                        <a:rPr kumimoji="1" lang="en-US" altLang="ja-JP" sz="1600" b="0" i="0" kern="1200" dirty="0">
                          <a:solidFill>
                            <a:schemeClr val="bg1"/>
                          </a:solidFill>
                          <a:effectLst/>
                          <a:latin typeface="BIZ UDP明朝 Medium" panose="02020500000000000000" pitchFamily="18" charset="-128"/>
                          <a:ea typeface="BIZ UDP明朝 Medium" panose="02020500000000000000" pitchFamily="18" charset="-128"/>
                          <a:cs typeface="+mn-cs"/>
                        </a:rPr>
                        <a:t>(ARDS) </a:t>
                      </a:r>
                      <a:r>
                        <a:rPr kumimoji="1" lang="ja-JP" altLang="en-US" sz="1600" b="0" i="0" kern="1200" dirty="0">
                          <a:solidFill>
                            <a:schemeClr val="bg1"/>
                          </a:solidFill>
                          <a:effectLst/>
                          <a:latin typeface="BIZ UDP明朝 Medium" panose="02020500000000000000" pitchFamily="18" charset="-128"/>
                          <a:ea typeface="BIZ UDP明朝 Medium" panose="02020500000000000000" pitchFamily="18" charset="-128"/>
                          <a:cs typeface="+mn-cs"/>
                        </a:rPr>
                        <a:t>患者の肺にさらに負担をかけずに血液に酸素を供給する技術の開発</a:t>
                      </a:r>
                      <a:endParaRPr kumimoji="1" lang="en-US" altLang="ja-JP" sz="1600" b="0" i="0" kern="1200" dirty="0">
                        <a:solidFill>
                          <a:schemeClr val="bg1"/>
                        </a:solidFill>
                        <a:effectLst/>
                        <a:latin typeface="BIZ UDP明朝 Medium" panose="02020500000000000000" pitchFamily="18" charset="-128"/>
                        <a:ea typeface="BIZ UDP明朝 Medium" panose="02020500000000000000" pitchFamily="18" charset="-128"/>
                        <a:cs typeface="+mn-cs"/>
                      </a:endParaRPr>
                    </a:p>
                  </a:txBody>
                  <a:tcPr anchor="ctr"/>
                </a:tc>
                <a:tc>
                  <a:txBody>
                    <a:bodyPr/>
                    <a:lstStyle/>
                    <a:p>
                      <a:pPr algn="ctr"/>
                      <a:r>
                        <a:rPr kumimoji="1" lang="ja-JP" altLang="en-US" sz="1400" b="1" dirty="0">
                          <a:solidFill>
                            <a:schemeClr val="tx1"/>
                          </a:solidFill>
                          <a:latin typeface="BIZ UDP明朝 Medium" panose="02020500000000000000" pitchFamily="18" charset="-128"/>
                          <a:ea typeface="BIZ UDP明朝 Medium" panose="02020500000000000000" pitchFamily="18" charset="-128"/>
                        </a:rPr>
                        <a:t>資金調達終了</a:t>
                      </a:r>
                      <a:endParaRPr kumimoji="1" lang="en-US" altLang="ja-JP" sz="1400" b="1" dirty="0">
                        <a:solidFill>
                          <a:schemeClr val="tx1"/>
                        </a:solidFill>
                        <a:latin typeface="BIZ UDP明朝 Medium" panose="02020500000000000000" pitchFamily="18" charset="-128"/>
                        <a:ea typeface="BIZ UDP明朝 Medium" panose="02020500000000000000" pitchFamily="18" charset="-128"/>
                      </a:endParaRPr>
                    </a:p>
                    <a:p>
                      <a:pPr algn="ctr"/>
                      <a:r>
                        <a:rPr kumimoji="1" lang="en-US" altLang="ja-JP" sz="1400" b="1" dirty="0">
                          <a:solidFill>
                            <a:schemeClr val="tx1"/>
                          </a:solidFill>
                          <a:latin typeface="BIZ UDP明朝 Medium" panose="02020500000000000000" pitchFamily="18" charset="-128"/>
                          <a:ea typeface="BIZ UDP明朝 Medium" panose="02020500000000000000" pitchFamily="18" charset="-128"/>
                        </a:rPr>
                        <a:t>2023</a:t>
                      </a:r>
                      <a:r>
                        <a:rPr kumimoji="1" lang="ja-JP" altLang="en-US" sz="1400" b="1" dirty="0">
                          <a:solidFill>
                            <a:schemeClr val="tx1"/>
                          </a:solidFill>
                          <a:latin typeface="BIZ UDP明朝 Medium" panose="02020500000000000000" pitchFamily="18" charset="-128"/>
                          <a:ea typeface="BIZ UDP明朝 Medium" panose="02020500000000000000" pitchFamily="18" charset="-128"/>
                        </a:rPr>
                        <a:t>年</a:t>
                      </a:r>
                      <a:r>
                        <a:rPr kumimoji="1" lang="en-US" altLang="ja-JP" sz="1400" b="1" dirty="0">
                          <a:solidFill>
                            <a:schemeClr val="tx1"/>
                          </a:solidFill>
                          <a:latin typeface="BIZ UDP明朝 Medium" panose="02020500000000000000" pitchFamily="18" charset="-128"/>
                          <a:ea typeface="BIZ UDP明朝 Medium" panose="02020500000000000000" pitchFamily="18" charset="-128"/>
                        </a:rPr>
                        <a:t>2</a:t>
                      </a:r>
                      <a:r>
                        <a:rPr kumimoji="1" lang="ja-JP" altLang="en-US" sz="1400" b="1" dirty="0">
                          <a:solidFill>
                            <a:schemeClr val="tx1"/>
                          </a:solidFill>
                          <a:latin typeface="BIZ UDP明朝 Medium" panose="02020500000000000000" pitchFamily="18" charset="-128"/>
                          <a:ea typeface="BIZ UDP明朝 Medium" panose="02020500000000000000" pitchFamily="18" charset="-128"/>
                        </a:rPr>
                        <a:t>月</a:t>
                      </a:r>
                      <a:r>
                        <a:rPr kumimoji="1" lang="en-US" altLang="ja-JP" sz="1400" b="1" dirty="0">
                          <a:solidFill>
                            <a:schemeClr val="tx1"/>
                          </a:solidFill>
                          <a:latin typeface="BIZ UDP明朝 Medium" panose="02020500000000000000" pitchFamily="18" charset="-128"/>
                          <a:ea typeface="BIZ UDP明朝 Medium" panose="02020500000000000000" pitchFamily="18" charset="-128"/>
                        </a:rPr>
                        <a:t>3</a:t>
                      </a:r>
                      <a:r>
                        <a:rPr kumimoji="1" lang="ja-JP" altLang="en-US" sz="1400" b="1" dirty="0">
                          <a:solidFill>
                            <a:schemeClr val="tx1"/>
                          </a:solidFill>
                          <a:latin typeface="BIZ UDP明朝 Medium" panose="02020500000000000000" pitchFamily="18" charset="-128"/>
                          <a:ea typeface="BIZ UDP明朝 Medium" panose="02020500000000000000" pitchFamily="18" charset="-128"/>
                        </a:rPr>
                        <a:t>日</a:t>
                      </a:r>
                    </a:p>
                  </a:txBody>
                  <a:tcPr anchor="ctr"/>
                </a:tc>
                <a:extLst>
                  <a:ext uri="{0D108BD9-81ED-4DB2-BD59-A6C34878D82A}">
                    <a16:rowId xmlns:a16="http://schemas.microsoft.com/office/drawing/2014/main" val="4237293126"/>
                  </a:ext>
                </a:extLst>
              </a:tr>
              <a:tr h="370840">
                <a:tc>
                  <a:txBody>
                    <a:bodyPr/>
                    <a:lstStyle/>
                    <a:p>
                      <a:r>
                        <a:rPr kumimoji="1" lang="en-US" altLang="ja-JP" dirty="0">
                          <a:solidFill>
                            <a:schemeClr val="bg1"/>
                          </a:solidFill>
                          <a:effectLst>
                            <a:outerShdw blurRad="38100" dist="38100" dir="2700000" algn="tl">
                              <a:srgbClr val="000000">
                                <a:alpha val="43137"/>
                              </a:srgbClr>
                            </a:outerShdw>
                          </a:effectLst>
                          <a:latin typeface="Amasis MT Pro Black" panose="02040A04050005020304" pitchFamily="18" charset="0"/>
                        </a:rPr>
                        <a:t>DIGITAL MCMS</a:t>
                      </a:r>
                      <a:endParaRPr kumimoji="1" lang="ja-JP" altLang="en-US" dirty="0">
                        <a:solidFill>
                          <a:schemeClr val="bg1"/>
                        </a:solidFill>
                        <a:effectLst>
                          <a:outerShdw blurRad="38100" dist="38100" dir="2700000" algn="tl">
                            <a:srgbClr val="000000">
                              <a:alpha val="43137"/>
                            </a:srgbClr>
                          </a:outerShdw>
                        </a:effectLst>
                        <a:latin typeface="Amasis MT Pro Black" panose="02040A04050005020304" pitchFamily="18" charset="0"/>
                      </a:endParaRPr>
                    </a:p>
                  </a:txBody>
                  <a:tcPr anchor="ctr"/>
                </a:tc>
                <a:tc>
                  <a:txBody>
                    <a:bodyPr/>
                    <a:lstStyle/>
                    <a:p>
                      <a:r>
                        <a:rPr kumimoji="1" lang="ja-JP" altLang="en-US" sz="1600" b="0" i="0" kern="1200" dirty="0">
                          <a:solidFill>
                            <a:srgbClr val="7030A0"/>
                          </a:solidFill>
                          <a:effectLst/>
                          <a:latin typeface="BIZ UDP明朝 Medium" panose="02020500000000000000" pitchFamily="18" charset="-128"/>
                          <a:ea typeface="BIZ UDP明朝 Medium" panose="02020500000000000000" pitchFamily="18" charset="-128"/>
                          <a:cs typeface="+mn-cs"/>
                        </a:rPr>
                        <a:t>迅速に展開可能なデジタル ヘルス ツールを使用して人々が感染症の発生に対応</a:t>
                      </a:r>
                      <a:endParaRPr kumimoji="1" lang="ja-JP" altLang="en-US" sz="1600" dirty="0">
                        <a:solidFill>
                          <a:srgbClr val="7030A0"/>
                        </a:solidFill>
                        <a:latin typeface="BIZ UDP明朝 Medium" panose="02020500000000000000" pitchFamily="18" charset="-128"/>
                        <a:ea typeface="BIZ UDP明朝 Medium" panose="02020500000000000000" pitchFamily="18" charset="-128"/>
                      </a:endParaRPr>
                    </a:p>
                  </a:txBody>
                  <a:tcPr anchor="ctr"/>
                </a:tc>
                <a:tc>
                  <a:txBody>
                    <a:bodyPr/>
                    <a:lstStyle/>
                    <a:p>
                      <a:pPr algn="ctr"/>
                      <a:r>
                        <a:rPr kumimoji="1" lang="ja-JP" altLang="en-US" sz="1400" b="1" dirty="0">
                          <a:solidFill>
                            <a:schemeClr val="tx1"/>
                          </a:solidFill>
                          <a:latin typeface="BIZ UDP明朝 Medium" panose="02020500000000000000" pitchFamily="18" charset="-128"/>
                          <a:ea typeface="BIZ UDP明朝 Medium" panose="02020500000000000000" pitchFamily="18" charset="-128"/>
                        </a:rPr>
                        <a:t>資金調達終了</a:t>
                      </a:r>
                      <a:endParaRPr kumimoji="1" lang="en-US" altLang="ja-JP" sz="1400" b="1" dirty="0">
                        <a:solidFill>
                          <a:schemeClr val="tx1"/>
                        </a:solidFill>
                        <a:latin typeface="BIZ UDP明朝 Medium" panose="02020500000000000000" pitchFamily="18" charset="-128"/>
                        <a:ea typeface="BIZ UDP明朝 Medium" panose="02020500000000000000" pitchFamily="18" charset="-128"/>
                      </a:endParaRPr>
                    </a:p>
                    <a:p>
                      <a:pPr algn="ctr"/>
                      <a:r>
                        <a:rPr kumimoji="1" lang="ja-JP" altLang="en-US" sz="1400" b="1" dirty="0">
                          <a:solidFill>
                            <a:schemeClr val="tx1"/>
                          </a:solidFill>
                          <a:latin typeface="BIZ UDP明朝 Medium" panose="02020500000000000000" pitchFamily="18" charset="-128"/>
                          <a:ea typeface="BIZ UDP明朝 Medium" panose="02020500000000000000" pitchFamily="18" charset="-128"/>
                        </a:rPr>
                        <a:t>２</a:t>
                      </a:r>
                      <a:r>
                        <a:rPr kumimoji="1" lang="en-US" altLang="ja-JP" sz="1400" b="1" dirty="0">
                          <a:solidFill>
                            <a:schemeClr val="tx1"/>
                          </a:solidFill>
                          <a:latin typeface="BIZ UDP明朝 Medium" panose="02020500000000000000" pitchFamily="18" charset="-128"/>
                          <a:ea typeface="BIZ UDP明朝 Medium" panose="02020500000000000000" pitchFamily="18" charset="-128"/>
                        </a:rPr>
                        <a:t>/3/23</a:t>
                      </a:r>
                      <a:endParaRPr kumimoji="1" lang="ja-JP" altLang="en-US" sz="1400" b="1" dirty="0">
                        <a:solidFill>
                          <a:schemeClr val="tx1"/>
                        </a:solidFill>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3956811030"/>
                  </a:ext>
                </a:extLst>
              </a:tr>
              <a:tr h="370840">
                <a:tc>
                  <a:txBody>
                    <a:bodyPr/>
                    <a:lstStyle/>
                    <a:p>
                      <a:r>
                        <a:rPr kumimoji="1" lang="en-US" altLang="ja-JP" dirty="0">
                          <a:solidFill>
                            <a:schemeClr val="bg1"/>
                          </a:solidFill>
                          <a:effectLst>
                            <a:outerShdw blurRad="38100" dist="38100" dir="2700000" algn="tl">
                              <a:srgbClr val="000000">
                                <a:alpha val="43137"/>
                              </a:srgbClr>
                            </a:outerShdw>
                          </a:effectLst>
                          <a:latin typeface="Amasis MT Pro Black" panose="02040A04050005020304" pitchFamily="18" charset="0"/>
                        </a:rPr>
                        <a:t>HOST-BASED DIAGNOSTICS</a:t>
                      </a:r>
                      <a:endParaRPr kumimoji="1" lang="ja-JP" altLang="en-US" dirty="0">
                        <a:solidFill>
                          <a:schemeClr val="bg1"/>
                        </a:solidFill>
                        <a:effectLst>
                          <a:outerShdw blurRad="38100" dist="38100" dir="2700000" algn="tl">
                            <a:srgbClr val="000000">
                              <a:alpha val="43137"/>
                            </a:srgbClr>
                          </a:outerShdw>
                        </a:effectLst>
                        <a:latin typeface="Amasis MT Pro Black" panose="02040A04050005020304" pitchFamily="18" charset="0"/>
                      </a:endParaRPr>
                    </a:p>
                  </a:txBody>
                  <a:tcPr anchor="ctr"/>
                </a:tc>
                <a:tc>
                  <a:txBody>
                    <a:bodyPr/>
                    <a:lstStyle/>
                    <a:p>
                      <a:r>
                        <a:rPr kumimoji="1" lang="ja-JP" altLang="en-US" sz="1600" b="0" i="0" kern="1200" dirty="0">
                          <a:solidFill>
                            <a:schemeClr val="lt1"/>
                          </a:solidFill>
                          <a:effectLst/>
                          <a:latin typeface="BIZ UDP明朝 Medium" panose="02020500000000000000" pitchFamily="18" charset="-128"/>
                          <a:ea typeface="BIZ UDP明朝 Medium" panose="02020500000000000000" pitchFamily="18" charset="-128"/>
                          <a:cs typeface="+mn-cs"/>
                        </a:rPr>
                        <a:t>患者の全身反応を利用して、健康への脅威と臨床的影響について情報を提供</a:t>
                      </a:r>
                      <a:endParaRPr kumimoji="1" lang="ja-JP" altLang="en-US" sz="1600" dirty="0">
                        <a:solidFill>
                          <a:schemeClr val="bg1"/>
                        </a:solidFill>
                        <a:latin typeface="BIZ UDP明朝 Medium" panose="02020500000000000000" pitchFamily="18" charset="-128"/>
                        <a:ea typeface="BIZ UDP明朝 Medium" panose="02020500000000000000" pitchFamily="18" charset="-128"/>
                      </a:endParaRPr>
                    </a:p>
                  </a:txBody>
                  <a:tcPr anchor="ctr"/>
                </a:tc>
                <a:tc>
                  <a:txBody>
                    <a:bodyPr/>
                    <a:lstStyle/>
                    <a:p>
                      <a:pPr algn="ctr"/>
                      <a:r>
                        <a:rPr kumimoji="1" lang="ja-JP" altLang="en-US" sz="1400" b="1" dirty="0">
                          <a:solidFill>
                            <a:schemeClr val="tx1"/>
                          </a:solidFill>
                          <a:latin typeface="BIZ UDP明朝 Medium" panose="02020500000000000000" pitchFamily="18" charset="-128"/>
                          <a:ea typeface="BIZ UDP明朝 Medium" panose="02020500000000000000" pitchFamily="18" charset="-128"/>
                        </a:rPr>
                        <a:t>資金調達終了</a:t>
                      </a:r>
                      <a:endParaRPr kumimoji="1" lang="en-US" altLang="ja-JP" sz="1400" b="1" dirty="0">
                        <a:solidFill>
                          <a:schemeClr val="tx1"/>
                        </a:solidFill>
                        <a:latin typeface="BIZ UDP明朝 Medium" panose="02020500000000000000" pitchFamily="18" charset="-128"/>
                        <a:ea typeface="BIZ UDP明朝 Medium" panose="02020500000000000000" pitchFamily="18" charset="-128"/>
                      </a:endParaRPr>
                    </a:p>
                    <a:p>
                      <a:pPr algn="ctr"/>
                      <a:r>
                        <a:rPr kumimoji="1" lang="en-US" altLang="ja-JP" sz="1400" b="1" dirty="0">
                          <a:solidFill>
                            <a:schemeClr val="tx1"/>
                          </a:solidFill>
                          <a:latin typeface="BIZ UDP明朝 Medium" panose="02020500000000000000" pitchFamily="18" charset="-128"/>
                          <a:ea typeface="BIZ UDP明朝 Medium" panose="02020500000000000000" pitchFamily="18" charset="-128"/>
                        </a:rPr>
                        <a:t>6/30/23</a:t>
                      </a:r>
                      <a:endParaRPr kumimoji="1" lang="ja-JP" altLang="en-US" sz="1400" b="1" dirty="0">
                        <a:solidFill>
                          <a:schemeClr val="tx1"/>
                        </a:solidFill>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2275468980"/>
                  </a:ext>
                </a:extLst>
              </a:tr>
              <a:tr h="370840">
                <a:tc>
                  <a:txBody>
                    <a:bodyPr/>
                    <a:lstStyle/>
                    <a:p>
                      <a:r>
                        <a:rPr kumimoji="1" lang="en-US" altLang="ja-JP" dirty="0">
                          <a:solidFill>
                            <a:schemeClr val="bg1"/>
                          </a:solidFill>
                          <a:effectLst>
                            <a:outerShdw blurRad="38100" dist="38100" dir="2700000" algn="tl">
                              <a:srgbClr val="000000">
                                <a:alpha val="43137"/>
                              </a:srgbClr>
                            </a:outerShdw>
                          </a:effectLst>
                          <a:latin typeface="Amasis MT Pro Black" panose="02040A04050005020304" pitchFamily="18" charset="0"/>
                        </a:rPr>
                        <a:t>HOST-DIRECTED THERAUTICS</a:t>
                      </a:r>
                      <a:endParaRPr kumimoji="1" lang="ja-JP" altLang="en-US" dirty="0">
                        <a:solidFill>
                          <a:schemeClr val="bg1"/>
                        </a:solidFill>
                        <a:effectLst>
                          <a:outerShdw blurRad="38100" dist="38100" dir="2700000" algn="tl">
                            <a:srgbClr val="000000">
                              <a:alpha val="43137"/>
                            </a:srgbClr>
                          </a:outerShdw>
                        </a:effectLst>
                        <a:latin typeface="Amasis MT Pro Black" panose="02040A04050005020304" pitchFamily="18" charset="0"/>
                      </a:endParaRPr>
                    </a:p>
                  </a:txBody>
                  <a:tcPr anchor="ctr"/>
                </a:tc>
                <a:tc>
                  <a:txBody>
                    <a:bodyPr/>
                    <a:lstStyle/>
                    <a:p>
                      <a:r>
                        <a:rPr kumimoji="1"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患者の防御メカニズムを強化し、バランスを回復することに重点を置いた治療法を進めています。</a:t>
                      </a:r>
                      <a:endParaRPr kumimoji="1" lang="ja-JP" altLang="en-US" sz="1600" dirty="0">
                        <a:solidFill>
                          <a:schemeClr val="tx1"/>
                        </a:solidFill>
                        <a:latin typeface="BIZ UDP明朝 Medium" panose="02020500000000000000" pitchFamily="18" charset="-128"/>
                        <a:ea typeface="BIZ UDP明朝 Medium" panose="02020500000000000000" pitchFamily="18" charset="-128"/>
                      </a:endParaRPr>
                    </a:p>
                  </a:txBody>
                  <a:tcPr anchor="ctr"/>
                </a:tc>
                <a:tc>
                  <a:txBody>
                    <a:bodyPr/>
                    <a:lstStyle/>
                    <a:p>
                      <a:pPr algn="ctr"/>
                      <a:r>
                        <a:rPr kumimoji="1" lang="ja-JP" altLang="en-US" sz="1400" b="1" dirty="0">
                          <a:solidFill>
                            <a:schemeClr val="tx1"/>
                          </a:solidFill>
                          <a:latin typeface="BIZ UDP明朝 Medium" panose="02020500000000000000" pitchFamily="18" charset="-128"/>
                          <a:ea typeface="BIZ UDP明朝 Medium" panose="02020500000000000000" pitchFamily="18" charset="-128"/>
                        </a:rPr>
                        <a:t>資金調達終了</a:t>
                      </a:r>
                      <a:endParaRPr kumimoji="1" lang="en-US" altLang="ja-JP" sz="1400" b="1" dirty="0">
                        <a:solidFill>
                          <a:schemeClr val="tx1"/>
                        </a:solidFill>
                        <a:latin typeface="BIZ UDP明朝 Medium" panose="02020500000000000000" pitchFamily="18" charset="-128"/>
                        <a:ea typeface="BIZ UDP明朝 Medium" panose="02020500000000000000" pitchFamily="18" charset="-128"/>
                      </a:endParaRPr>
                    </a:p>
                    <a:p>
                      <a:pPr algn="ctr"/>
                      <a:r>
                        <a:rPr kumimoji="1" lang="en-US" altLang="ja-JP" sz="1400" b="1" dirty="0">
                          <a:solidFill>
                            <a:schemeClr val="tx1"/>
                          </a:solidFill>
                          <a:latin typeface="BIZ UDP明朝 Medium" panose="02020500000000000000" pitchFamily="18" charset="-128"/>
                          <a:ea typeface="BIZ UDP明朝 Medium" panose="02020500000000000000" pitchFamily="18" charset="-128"/>
                        </a:rPr>
                        <a:t>6/30/23</a:t>
                      </a:r>
                      <a:endParaRPr kumimoji="1" lang="ja-JP" altLang="en-US" sz="1400" b="1" dirty="0">
                        <a:solidFill>
                          <a:schemeClr val="tx1"/>
                        </a:solidFill>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521117584"/>
                  </a:ext>
                </a:extLst>
              </a:tr>
              <a:tr h="370840">
                <a:tc>
                  <a:txBody>
                    <a:bodyPr/>
                    <a:lstStyle/>
                    <a:p>
                      <a:r>
                        <a:rPr kumimoji="1" lang="en-US" altLang="ja-JP" dirty="0">
                          <a:solidFill>
                            <a:schemeClr val="bg1"/>
                          </a:solidFill>
                          <a:effectLst>
                            <a:outerShdw blurRad="38100" dist="38100" dir="2700000" algn="tl">
                              <a:srgbClr val="000000">
                                <a:alpha val="43137"/>
                              </a:srgbClr>
                            </a:outerShdw>
                          </a:effectLst>
                          <a:latin typeface="Amasis MT Pro Black" panose="02040A04050005020304" pitchFamily="18" charset="0"/>
                        </a:rPr>
                        <a:t>LAB AT HOME</a:t>
                      </a:r>
                      <a:endParaRPr kumimoji="1" lang="ja-JP" altLang="en-US" dirty="0">
                        <a:solidFill>
                          <a:schemeClr val="bg1"/>
                        </a:solidFill>
                        <a:effectLst>
                          <a:outerShdw blurRad="38100" dist="38100" dir="2700000" algn="tl">
                            <a:srgbClr val="000000">
                              <a:alpha val="43137"/>
                            </a:srgbClr>
                          </a:outerShdw>
                        </a:effectLst>
                        <a:latin typeface="Amasis MT Pro Black" panose="02040A04050005020304" pitchFamily="18" charset="0"/>
                      </a:endParaRPr>
                    </a:p>
                  </a:txBody>
                  <a:tcPr anchor="ctr"/>
                </a:tc>
                <a:tc>
                  <a:txBody>
                    <a:bodyPr/>
                    <a:lstStyle/>
                    <a:p>
                      <a:r>
                        <a:rPr kumimoji="1" lang="ja-JP" altLang="en-US" sz="1600" b="0" i="0" kern="1200" dirty="0">
                          <a:solidFill>
                            <a:schemeClr val="lt1"/>
                          </a:solidFill>
                          <a:effectLst/>
                          <a:latin typeface="BIZ UDP明朝 Medium" panose="02020500000000000000" pitchFamily="18" charset="-128"/>
                          <a:ea typeface="BIZ UDP明朝 Medium" panose="02020500000000000000" pitchFamily="18" charset="-128"/>
                          <a:cs typeface="+mn-cs"/>
                        </a:rPr>
                        <a:t>診断および遠隔医療サービスを可能にする生化学的健康マーカーのオンデマンドの在宅検出</a:t>
                      </a:r>
                      <a:endParaRPr kumimoji="1" lang="ja-JP" altLang="en-US" sz="1600" dirty="0">
                        <a:solidFill>
                          <a:schemeClr val="bg1"/>
                        </a:solidFill>
                        <a:latin typeface="BIZ UDP明朝 Medium" panose="02020500000000000000" pitchFamily="18" charset="-128"/>
                        <a:ea typeface="BIZ UDP明朝 Medium" panose="02020500000000000000" pitchFamily="18" charset="-128"/>
                      </a:endParaRPr>
                    </a:p>
                  </a:txBody>
                  <a:tcPr anchor="ctr"/>
                </a:tc>
                <a:tc>
                  <a:txBody>
                    <a:bodyPr/>
                    <a:lstStyle/>
                    <a:p>
                      <a:pPr algn="ctr"/>
                      <a:r>
                        <a:rPr kumimoji="1" lang="ja-JP" altLang="en-US" sz="1400" b="1" dirty="0">
                          <a:solidFill>
                            <a:schemeClr val="tx1"/>
                          </a:solidFill>
                          <a:latin typeface="BIZ UDP明朝 Medium" panose="02020500000000000000" pitchFamily="18" charset="-128"/>
                          <a:ea typeface="BIZ UDP明朝 Medium" panose="02020500000000000000" pitchFamily="18" charset="-128"/>
                        </a:rPr>
                        <a:t>資金調達終了</a:t>
                      </a:r>
                      <a:endParaRPr kumimoji="1" lang="en-US" altLang="ja-JP" sz="1400" b="1" dirty="0">
                        <a:solidFill>
                          <a:schemeClr val="tx1"/>
                        </a:solidFill>
                        <a:latin typeface="BIZ UDP明朝 Medium" panose="02020500000000000000" pitchFamily="18" charset="-128"/>
                        <a:ea typeface="BIZ UDP明朝 Medium" panose="02020500000000000000" pitchFamily="18" charset="-128"/>
                      </a:endParaRPr>
                    </a:p>
                    <a:p>
                      <a:pPr algn="ctr"/>
                      <a:r>
                        <a:rPr kumimoji="1" lang="en-US" altLang="ja-JP" sz="1400" b="1" dirty="0">
                          <a:solidFill>
                            <a:schemeClr val="tx1"/>
                          </a:solidFill>
                          <a:latin typeface="BIZ UDP明朝 Medium" panose="02020500000000000000" pitchFamily="18" charset="-128"/>
                          <a:ea typeface="BIZ UDP明朝 Medium" panose="02020500000000000000" pitchFamily="18" charset="-128"/>
                        </a:rPr>
                        <a:t>2/3/23</a:t>
                      </a:r>
                      <a:endParaRPr kumimoji="1" lang="ja-JP" altLang="en-US" sz="1400" b="1" dirty="0">
                        <a:solidFill>
                          <a:schemeClr val="tx1"/>
                        </a:solidFill>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3121910620"/>
                  </a:ext>
                </a:extLst>
              </a:tr>
              <a:tr h="370840">
                <a:tc>
                  <a:txBody>
                    <a:bodyPr/>
                    <a:lstStyle/>
                    <a:p>
                      <a:r>
                        <a:rPr kumimoji="1" lang="en-US" altLang="ja-JP" dirty="0">
                          <a:solidFill>
                            <a:schemeClr val="bg1"/>
                          </a:solidFill>
                          <a:effectLst>
                            <a:outerShdw blurRad="38100" dist="38100" dir="2700000" algn="tl">
                              <a:srgbClr val="000000">
                                <a:alpha val="43137"/>
                              </a:srgbClr>
                            </a:outerShdw>
                          </a:effectLst>
                          <a:latin typeface="Amasis MT Pro Black" panose="02040A04050005020304" pitchFamily="18" charset="0"/>
                        </a:rPr>
                        <a:t>REDIRECT</a:t>
                      </a:r>
                      <a:endParaRPr kumimoji="1" lang="ja-JP" altLang="en-US" dirty="0">
                        <a:solidFill>
                          <a:schemeClr val="bg1"/>
                        </a:solidFill>
                        <a:effectLst>
                          <a:outerShdw blurRad="38100" dist="38100" dir="2700000" algn="tl">
                            <a:srgbClr val="000000">
                              <a:alpha val="43137"/>
                            </a:srgbClr>
                          </a:outerShdw>
                        </a:effectLst>
                        <a:latin typeface="Amasis MT Pro Black" panose="02040A04050005020304" pitchFamily="18" charset="0"/>
                      </a:endParaRPr>
                    </a:p>
                  </a:txBody>
                  <a:tcPr anchor="ctr"/>
                </a:tc>
                <a:tc>
                  <a:txBody>
                    <a:bodyPr/>
                    <a:lstStyle/>
                    <a:p>
                      <a:r>
                        <a:rPr kumimoji="1"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化学物質への暴露によって引き起こされる状態を迅速に治療するために、一般的に入手可能な薬を転用</a:t>
                      </a:r>
                      <a:endParaRPr kumimoji="1" lang="ja-JP" altLang="en-US" sz="1600" dirty="0">
                        <a:solidFill>
                          <a:schemeClr val="tx1"/>
                        </a:solidFill>
                        <a:latin typeface="BIZ UDP明朝 Medium" panose="02020500000000000000" pitchFamily="18" charset="-128"/>
                        <a:ea typeface="BIZ UDP明朝 Medium" panose="02020500000000000000" pitchFamily="18" charset="-128"/>
                      </a:endParaRPr>
                    </a:p>
                  </a:txBody>
                  <a:tcPr anchor="ctr"/>
                </a:tc>
                <a:tc>
                  <a:txBody>
                    <a:bodyPr/>
                    <a:lstStyle/>
                    <a:p>
                      <a:pPr algn="ctr"/>
                      <a:r>
                        <a:rPr kumimoji="1" lang="ja-JP" altLang="en-US" sz="1400" b="1" dirty="0">
                          <a:solidFill>
                            <a:schemeClr val="tx1"/>
                          </a:solidFill>
                          <a:latin typeface="BIZ UDP明朝 Medium" panose="02020500000000000000" pitchFamily="18" charset="-128"/>
                          <a:ea typeface="BIZ UDP明朝 Medium" panose="02020500000000000000" pitchFamily="18" charset="-128"/>
                        </a:rPr>
                        <a:t>プログラム再開</a:t>
                      </a:r>
                      <a:endParaRPr kumimoji="1" lang="en-US" altLang="ja-JP" sz="1400" b="1" dirty="0">
                        <a:solidFill>
                          <a:schemeClr val="tx1"/>
                        </a:solidFill>
                        <a:latin typeface="BIZ UDP明朝 Medium" panose="02020500000000000000" pitchFamily="18" charset="-128"/>
                        <a:ea typeface="BIZ UDP明朝 Medium" panose="02020500000000000000" pitchFamily="18" charset="-128"/>
                      </a:endParaRPr>
                    </a:p>
                    <a:p>
                      <a:pPr algn="ctr"/>
                      <a:r>
                        <a:rPr kumimoji="1" lang="en-US" altLang="ja-JP" sz="1400" b="1" dirty="0">
                          <a:solidFill>
                            <a:schemeClr val="tx1"/>
                          </a:solidFill>
                          <a:latin typeface="BIZ UDP明朝 Medium" panose="02020500000000000000" pitchFamily="18" charset="-128"/>
                          <a:ea typeface="BIZ UDP明朝 Medium" panose="02020500000000000000" pitchFamily="18" charset="-128"/>
                        </a:rPr>
                        <a:t>22/9/30</a:t>
                      </a:r>
                      <a:endParaRPr kumimoji="1" lang="ja-JP" altLang="en-US" sz="1400" b="1" dirty="0">
                        <a:solidFill>
                          <a:schemeClr val="tx1"/>
                        </a:solidFill>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284039493"/>
                  </a:ext>
                </a:extLst>
              </a:tr>
              <a:tr h="370840">
                <a:tc>
                  <a:txBody>
                    <a:bodyPr/>
                    <a:lstStyle/>
                    <a:p>
                      <a:r>
                        <a:rPr kumimoji="1" lang="en-US" altLang="ja-JP" dirty="0">
                          <a:solidFill>
                            <a:schemeClr val="bg1"/>
                          </a:solidFill>
                          <a:effectLst>
                            <a:outerShdw blurRad="38100" dist="38100" dir="2700000" algn="tl">
                              <a:srgbClr val="000000">
                                <a:alpha val="43137"/>
                              </a:srgbClr>
                            </a:outerShdw>
                          </a:effectLst>
                          <a:latin typeface="Amasis MT Pro Black" panose="02040A04050005020304" pitchFamily="18" charset="0"/>
                        </a:rPr>
                        <a:t>VACCINES ON DEMAND</a:t>
                      </a:r>
                      <a:endParaRPr kumimoji="1" lang="ja-JP" altLang="en-US" dirty="0">
                        <a:solidFill>
                          <a:schemeClr val="bg1"/>
                        </a:solidFill>
                        <a:effectLst>
                          <a:outerShdw blurRad="38100" dist="38100" dir="2700000" algn="tl">
                            <a:srgbClr val="000000">
                              <a:alpha val="43137"/>
                            </a:srgbClr>
                          </a:outerShdw>
                        </a:effectLst>
                        <a:latin typeface="Amasis MT Pro Black" panose="02040A04050005020304" pitchFamily="18" charset="0"/>
                      </a:endParaRPr>
                    </a:p>
                  </a:txBody>
                  <a:tcPr anchor="ctr"/>
                </a:tc>
                <a:tc>
                  <a:txBody>
                    <a:bodyPr/>
                    <a:lstStyle/>
                    <a:p>
                      <a:r>
                        <a:rPr kumimoji="1" lang="ja-JP" altLang="en-US" sz="1600" b="0" i="0" kern="1200" dirty="0">
                          <a:solidFill>
                            <a:schemeClr val="lt1"/>
                          </a:solidFill>
                          <a:effectLst/>
                          <a:latin typeface="BIZ UDP明朝 Medium" panose="02020500000000000000" pitchFamily="18" charset="-128"/>
                          <a:ea typeface="BIZ UDP明朝 Medium" panose="02020500000000000000" pitchFamily="18" charset="-128"/>
                          <a:cs typeface="+mn-cs"/>
                        </a:rPr>
                        <a:t>必要なときに必要な場所でワクチンを作る</a:t>
                      </a:r>
                      <a:endParaRPr kumimoji="1" lang="ja-JP" altLang="en-US" sz="1600" dirty="0">
                        <a:solidFill>
                          <a:schemeClr val="bg1"/>
                        </a:solidFill>
                        <a:latin typeface="BIZ UDP明朝 Medium" panose="02020500000000000000" pitchFamily="18" charset="-128"/>
                        <a:ea typeface="BIZ UDP明朝 Medium" panose="02020500000000000000" pitchFamily="18"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tx1"/>
                          </a:solidFill>
                          <a:latin typeface="BIZ UDP明朝 Medium" panose="02020500000000000000" pitchFamily="18" charset="-128"/>
                          <a:ea typeface="BIZ UDP明朝 Medium" panose="02020500000000000000" pitchFamily="18" charset="-128"/>
                        </a:rPr>
                        <a:t>資金調達開始</a:t>
                      </a:r>
                      <a:r>
                        <a:rPr kumimoji="1" lang="en-US" altLang="ja-JP" sz="1400" b="1" i="0" kern="1200" dirty="0">
                          <a:solidFill>
                            <a:schemeClr val="tx1"/>
                          </a:solidFill>
                          <a:effectLst/>
                          <a:latin typeface="BIZ UDP明朝 Medium" panose="02020500000000000000" pitchFamily="18" charset="-128"/>
                          <a:ea typeface="BIZ UDP明朝 Medium" panose="02020500000000000000" pitchFamily="18" charset="-128"/>
                          <a:cs typeface="+mn-cs"/>
                        </a:rPr>
                        <a:t>10/12/22</a:t>
                      </a:r>
                      <a:endParaRPr kumimoji="1" lang="ja-JP" altLang="en-US" sz="1400" b="1" dirty="0">
                        <a:solidFill>
                          <a:schemeClr val="tx1"/>
                        </a:solidFill>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3928767979"/>
                  </a:ext>
                </a:extLst>
              </a:tr>
              <a:tr h="370840">
                <a:tc>
                  <a:txBody>
                    <a:bodyPr/>
                    <a:lstStyle/>
                    <a:p>
                      <a:r>
                        <a:rPr kumimoji="1" lang="en-US" altLang="ja-JP" dirty="0">
                          <a:solidFill>
                            <a:schemeClr val="bg1"/>
                          </a:solidFill>
                          <a:effectLst>
                            <a:outerShdw blurRad="38100" dist="38100" dir="2700000" algn="tl">
                              <a:srgbClr val="000000">
                                <a:alpha val="43137"/>
                              </a:srgbClr>
                            </a:outerShdw>
                          </a:effectLst>
                          <a:latin typeface="Amasis MT Pro Black" panose="02040A04050005020304" pitchFamily="18" charset="0"/>
                        </a:rPr>
                        <a:t>REBOOT</a:t>
                      </a:r>
                      <a:endParaRPr kumimoji="1" lang="ja-JP" altLang="en-US" dirty="0">
                        <a:solidFill>
                          <a:schemeClr val="bg1"/>
                        </a:solidFill>
                        <a:effectLst>
                          <a:outerShdw blurRad="38100" dist="38100" dir="2700000" algn="tl">
                            <a:srgbClr val="000000">
                              <a:alpha val="43137"/>
                            </a:srgbClr>
                          </a:outerShdw>
                        </a:effectLst>
                        <a:latin typeface="Amasis MT Pro Black" panose="02040A04050005020304" pitchFamily="18" charset="0"/>
                      </a:endParaRPr>
                    </a:p>
                  </a:txBody>
                  <a:tcPr anchor="ctr"/>
                </a:tc>
                <a:tc>
                  <a:txBody>
                    <a:bodyPr/>
                    <a:lstStyle/>
                    <a:p>
                      <a:r>
                        <a:rPr kumimoji="1"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生物学的脅威に対する薬物の転用</a:t>
                      </a:r>
                      <a:endParaRPr kumimoji="1" lang="ja-JP" altLang="en-US" sz="1600" dirty="0">
                        <a:solidFill>
                          <a:schemeClr val="tx1"/>
                        </a:solidFill>
                        <a:latin typeface="BIZ UDP明朝 Medium" panose="02020500000000000000" pitchFamily="18" charset="-128"/>
                        <a:ea typeface="BIZ UDP明朝 Medium" panose="02020500000000000000" pitchFamily="18" charset="-128"/>
                      </a:endParaRPr>
                    </a:p>
                  </a:txBody>
                  <a:tcPr anchor="ctr"/>
                </a:tc>
                <a:tc>
                  <a:txBody>
                    <a:bodyPr/>
                    <a:lstStyle/>
                    <a:p>
                      <a:pPr algn="ctr"/>
                      <a:r>
                        <a:rPr kumimoji="1" lang="ja-JP" altLang="en-US" sz="1400" b="1" dirty="0">
                          <a:solidFill>
                            <a:schemeClr val="tx1"/>
                          </a:solidFill>
                          <a:latin typeface="BIZ UDP明朝 Medium" panose="02020500000000000000" pitchFamily="18" charset="-128"/>
                          <a:ea typeface="BIZ UDP明朝 Medium" panose="02020500000000000000" pitchFamily="18" charset="-128"/>
                        </a:rPr>
                        <a:t>資金調達開始</a:t>
                      </a:r>
                      <a:r>
                        <a:rPr kumimoji="1" lang="en-US" altLang="ja-JP" sz="1400" b="1" i="0" kern="1200" dirty="0">
                          <a:solidFill>
                            <a:schemeClr val="tx1"/>
                          </a:solidFill>
                          <a:effectLst/>
                          <a:latin typeface="BIZ UDP明朝 Medium" panose="02020500000000000000" pitchFamily="18" charset="-128"/>
                          <a:ea typeface="BIZ UDP明朝 Medium" panose="02020500000000000000" pitchFamily="18" charset="-128"/>
                          <a:cs typeface="+mn-cs"/>
                        </a:rPr>
                        <a:t>10/12/22</a:t>
                      </a:r>
                      <a:endParaRPr kumimoji="1" lang="ja-JP" altLang="en-US" sz="1400" b="1" dirty="0">
                        <a:solidFill>
                          <a:schemeClr val="tx1"/>
                        </a:solidFill>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649666491"/>
                  </a:ext>
                </a:extLst>
              </a:tr>
            </a:tbl>
          </a:graphicData>
        </a:graphic>
      </p:graphicFrame>
      <p:sp>
        <p:nvSpPr>
          <p:cNvPr id="11" name="テキスト ボックス 10">
            <a:extLst>
              <a:ext uri="{FF2B5EF4-FFF2-40B4-BE49-F238E27FC236}">
                <a16:creationId xmlns:a16="http://schemas.microsoft.com/office/drawing/2014/main" id="{05500C89-A9E4-2FB7-D626-5A6143DFCD23}"/>
              </a:ext>
            </a:extLst>
          </p:cNvPr>
          <p:cNvSpPr txBox="1"/>
          <p:nvPr/>
        </p:nvSpPr>
        <p:spPr>
          <a:xfrm>
            <a:off x="3325065" y="6488668"/>
            <a:ext cx="5468845" cy="369332"/>
          </a:xfrm>
          <a:prstGeom prst="rect">
            <a:avLst/>
          </a:prstGeom>
          <a:noFill/>
        </p:spPr>
        <p:txBody>
          <a:bodyPr wrap="square">
            <a:spAutoFit/>
          </a:bodyPr>
          <a:lstStyle/>
          <a:p>
            <a:pPr algn="ctr"/>
            <a:r>
              <a:rPr lang="en-US" altLang="ja-JP" dirty="0">
                <a:solidFill>
                  <a:srgbClr val="FF0000"/>
                </a:solidFill>
                <a:latin typeface="Amasis MT Pro Black" panose="02040A04050005020304" pitchFamily="18" charset="0"/>
              </a:rPr>
              <a:t>https://drive.hhs.gov/index.html</a:t>
            </a:r>
            <a:endParaRPr lang="ja-JP" altLang="en-US" dirty="0">
              <a:solidFill>
                <a:srgbClr val="FF0000"/>
              </a:solidFill>
              <a:latin typeface="Amasis MT Pro Black" panose="02040A04050005020304" pitchFamily="18" charset="0"/>
            </a:endParaRPr>
          </a:p>
        </p:txBody>
      </p:sp>
    </p:spTree>
    <p:extLst>
      <p:ext uri="{BB962C8B-B14F-4D97-AF65-F5344CB8AC3E}">
        <p14:creationId xmlns:p14="http://schemas.microsoft.com/office/powerpoint/2010/main" val="3620726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BE09EFD-781C-F142-7E46-42268B69C1C0}"/>
              </a:ext>
            </a:extLst>
          </p:cNvPr>
          <p:cNvPicPr>
            <a:picLocks noChangeAspect="1"/>
          </p:cNvPicPr>
          <p:nvPr/>
        </p:nvPicPr>
        <p:blipFill>
          <a:blip r:embed="rId2"/>
          <a:stretch>
            <a:fillRect/>
          </a:stretch>
        </p:blipFill>
        <p:spPr>
          <a:xfrm>
            <a:off x="0" y="0"/>
            <a:ext cx="5711483" cy="6858000"/>
          </a:xfrm>
          <a:prstGeom prst="rect">
            <a:avLst/>
          </a:prstGeom>
        </p:spPr>
      </p:pic>
      <p:sp>
        <p:nvSpPr>
          <p:cNvPr id="7" name="テキスト ボックス 6">
            <a:extLst>
              <a:ext uri="{FF2B5EF4-FFF2-40B4-BE49-F238E27FC236}">
                <a16:creationId xmlns:a16="http://schemas.microsoft.com/office/drawing/2014/main" id="{80639733-8D7C-714C-7BA3-88A02AB21A64}"/>
              </a:ext>
            </a:extLst>
          </p:cNvPr>
          <p:cNvSpPr txBox="1"/>
          <p:nvPr/>
        </p:nvSpPr>
        <p:spPr>
          <a:xfrm rot="18235869">
            <a:off x="-192259" y="2573594"/>
            <a:ext cx="6096000" cy="261610"/>
          </a:xfrm>
          <a:prstGeom prst="rect">
            <a:avLst/>
          </a:prstGeom>
          <a:noFill/>
        </p:spPr>
        <p:txBody>
          <a:bodyPr wrap="square">
            <a:spAutoFit/>
          </a:bodyPr>
          <a:lstStyle/>
          <a:p>
            <a:pPr algn="ctr"/>
            <a:r>
              <a:rPr lang="en-US" altLang="ja-JP" sz="1100" dirty="0">
                <a:solidFill>
                  <a:schemeClr val="bg1"/>
                </a:solidFill>
                <a:latin typeface="Aharoni" panose="02010803020104030203" pitchFamily="2" charset="-79"/>
                <a:cs typeface="Aharoni" panose="02010803020104030203" pitchFamily="2" charset="-79"/>
              </a:rPr>
              <a:t>https://www.medicalcountermeasures.gov/media/38717/barda-strategic-plan-2022-2026.pdf</a:t>
            </a:r>
            <a:endParaRPr lang="ja-JP" altLang="en-US" sz="1100" dirty="0">
              <a:solidFill>
                <a:schemeClr val="bg1"/>
              </a:solidFill>
              <a:latin typeface="Aharoni" panose="02010803020104030203" pitchFamily="2" charset="-79"/>
              <a:cs typeface="Aharoni" panose="02010803020104030203" pitchFamily="2" charset="-79"/>
            </a:endParaRPr>
          </a:p>
        </p:txBody>
      </p:sp>
      <p:pic>
        <p:nvPicPr>
          <p:cNvPr id="8" name="image12.jpeg" descr="Image of: BARDA logo and text conveying BARDA Model: Flexible, Nimble Authorities; Multi-Year Funding, Cutting-Edge Expertise; Facilitate Partnerships; Promote Innovation">
            <a:extLst>
              <a:ext uri="{FF2B5EF4-FFF2-40B4-BE49-F238E27FC236}">
                <a16:creationId xmlns:a16="http://schemas.microsoft.com/office/drawing/2014/main" id="{D9D245DC-BD01-CDD3-B607-1D7C848D7361}"/>
              </a:ext>
            </a:extLst>
          </p:cNvPr>
          <p:cNvPicPr>
            <a:picLocks noChangeAspect="1"/>
          </p:cNvPicPr>
          <p:nvPr/>
        </p:nvPicPr>
        <p:blipFill>
          <a:blip r:embed="rId3" cstate="print"/>
          <a:stretch>
            <a:fillRect/>
          </a:stretch>
        </p:blipFill>
        <p:spPr>
          <a:xfrm>
            <a:off x="6375400" y="237065"/>
            <a:ext cx="4671645" cy="2402483"/>
          </a:xfrm>
          <a:prstGeom prst="rect">
            <a:avLst/>
          </a:prstGeom>
        </p:spPr>
      </p:pic>
      <p:sp>
        <p:nvSpPr>
          <p:cNvPr id="3" name="テキスト ボックス 2"/>
          <p:cNvSpPr txBox="1"/>
          <p:nvPr/>
        </p:nvSpPr>
        <p:spPr>
          <a:xfrm rot="654991">
            <a:off x="-54889" y="627739"/>
            <a:ext cx="3619826" cy="584775"/>
          </a:xfrm>
          <a:prstGeom prst="rect">
            <a:avLst/>
          </a:prstGeom>
          <a:noFill/>
        </p:spPr>
        <p:txBody>
          <a:bodyPr wrap="square" rtlCol="0">
            <a:spAutoFit/>
          </a:bodyPr>
          <a:lstStyle/>
          <a:p>
            <a:pPr algn="ctr"/>
            <a:r>
              <a:rPr kumimoji="1" lang="en-US" altLang="ja-JP" sz="3200" b="1" dirty="0">
                <a:solidFill>
                  <a:schemeClr val="accent4">
                    <a:lumMod val="60000"/>
                    <a:lumOff val="40000"/>
                  </a:schemeClr>
                </a:solidFill>
                <a:latin typeface="Yu Gothic UI" panose="020B0500000000000000" pitchFamily="50" charset="-128"/>
                <a:ea typeface="Yu Gothic UI" panose="020B0500000000000000" pitchFamily="50" charset="-128"/>
              </a:rPr>
              <a:t>BARDA</a:t>
            </a:r>
            <a:r>
              <a:rPr kumimoji="1" lang="ja-JP" altLang="en-US" sz="3200" b="1" dirty="0">
                <a:solidFill>
                  <a:schemeClr val="accent4">
                    <a:lumMod val="60000"/>
                    <a:lumOff val="40000"/>
                  </a:schemeClr>
                </a:solidFill>
                <a:latin typeface="Yu Gothic UI" panose="020B0500000000000000" pitchFamily="50" charset="-128"/>
                <a:ea typeface="Yu Gothic UI" panose="020B0500000000000000" pitchFamily="50" charset="-128"/>
              </a:rPr>
              <a:t>戦略計画</a:t>
            </a:r>
            <a:endParaRPr kumimoji="1" lang="en-US" altLang="ja-JP" sz="1050" b="1" dirty="0">
              <a:solidFill>
                <a:schemeClr val="accent4">
                  <a:lumMod val="60000"/>
                  <a:lumOff val="40000"/>
                </a:schemeClr>
              </a:solidFill>
              <a:latin typeface="Yu Gothic UI" panose="020B0500000000000000" pitchFamily="50" charset="-128"/>
              <a:ea typeface="Yu Gothic UI" panose="020B0500000000000000" pitchFamily="50" charset="-128"/>
            </a:endParaRPr>
          </a:p>
        </p:txBody>
      </p:sp>
      <p:sp>
        <p:nvSpPr>
          <p:cNvPr id="9" name="テキスト ボックス 8">
            <a:extLst>
              <a:ext uri="{FF2B5EF4-FFF2-40B4-BE49-F238E27FC236}">
                <a16:creationId xmlns:a16="http://schemas.microsoft.com/office/drawing/2014/main" id="{E928AF44-1958-40E8-99D4-50FE07F573C4}"/>
              </a:ext>
            </a:extLst>
          </p:cNvPr>
          <p:cNvSpPr txBox="1"/>
          <p:nvPr/>
        </p:nvSpPr>
        <p:spPr>
          <a:xfrm>
            <a:off x="5788992" y="2702174"/>
            <a:ext cx="6305037" cy="523220"/>
          </a:xfrm>
          <a:prstGeom prst="rect">
            <a:avLst/>
          </a:prstGeom>
          <a:noFill/>
        </p:spPr>
        <p:txBody>
          <a:bodyPr wrap="square">
            <a:spAutoFit/>
          </a:bodyPr>
          <a:lstStyle/>
          <a:p>
            <a:r>
              <a:rPr lang="en-US" altLang="ja-JP" sz="1400" dirty="0">
                <a:latin typeface="BIZ UDPゴシック" panose="020B0400000000000000" pitchFamily="50" charset="-128"/>
                <a:ea typeface="BIZ UDPゴシック" panose="020B0400000000000000" pitchFamily="50" charset="-128"/>
              </a:rPr>
              <a:t>2006 </a:t>
            </a:r>
            <a:r>
              <a:rPr lang="ja-JP" altLang="en-US" sz="1400" dirty="0">
                <a:latin typeface="BIZ UDPゴシック" panose="020B0400000000000000" pitchFamily="50" charset="-128"/>
                <a:ea typeface="BIZ UDPゴシック" panose="020B0400000000000000" pitchFamily="50" charset="-128"/>
              </a:rPr>
              <a:t>年バイオディフェンス感染症ウィルス薬物研究法案（</a:t>
            </a:r>
            <a:r>
              <a:rPr lang="en-US" altLang="ja-JP" sz="1400" dirty="0">
                <a:latin typeface="BIZ UDPゴシック" panose="020B0400000000000000" pitchFamily="50" charset="-128"/>
                <a:ea typeface="BIZ UDPゴシック" panose="020B0400000000000000" pitchFamily="50" charset="-128"/>
              </a:rPr>
              <a:t>Biodefense and Pandemic Vaccine and Drug Research Act of 2006</a:t>
            </a:r>
            <a:r>
              <a:rPr lang="ja-JP" altLang="en-US" sz="1400" dirty="0">
                <a:latin typeface="BIZ UDPゴシック" panose="020B0400000000000000" pitchFamily="50" charset="-128"/>
                <a:ea typeface="BIZ UDPゴシック" panose="020B0400000000000000" pitchFamily="50" charset="-128"/>
              </a:rPr>
              <a:t>）</a:t>
            </a:r>
          </a:p>
        </p:txBody>
      </p:sp>
      <p:grpSp>
        <p:nvGrpSpPr>
          <p:cNvPr id="10" name="docshapegroup332" descr="Info graphic displaying several key COVID-19 accomplishments defined in document. ">
            <a:extLst>
              <a:ext uri="{FF2B5EF4-FFF2-40B4-BE49-F238E27FC236}">
                <a16:creationId xmlns:a16="http://schemas.microsoft.com/office/drawing/2014/main" id="{AE753335-3972-437F-B490-5250C9BA6D4F}"/>
              </a:ext>
            </a:extLst>
          </p:cNvPr>
          <p:cNvGrpSpPr>
            <a:grpSpLocks/>
          </p:cNvGrpSpPr>
          <p:nvPr/>
        </p:nvGrpSpPr>
        <p:grpSpPr bwMode="auto">
          <a:xfrm>
            <a:off x="5788991" y="3622566"/>
            <a:ext cx="6305037" cy="2403554"/>
            <a:chOff x="1080" y="143"/>
            <a:chExt cx="10077" cy="3677"/>
          </a:xfrm>
        </p:grpSpPr>
        <p:pic>
          <p:nvPicPr>
            <p:cNvPr id="11" name="docshape333" descr="Info graphic displaying several key COVID-19 accomplishments defined in document. ">
              <a:extLst>
                <a:ext uri="{FF2B5EF4-FFF2-40B4-BE49-F238E27FC236}">
                  <a16:creationId xmlns:a16="http://schemas.microsoft.com/office/drawing/2014/main" id="{BF76B16D-0D05-44E2-88D3-1AC4109872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 y="143"/>
              <a:ext cx="10074" cy="3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ocshape334">
              <a:extLst>
                <a:ext uri="{FF2B5EF4-FFF2-40B4-BE49-F238E27FC236}">
                  <a16:creationId xmlns:a16="http://schemas.microsoft.com/office/drawing/2014/main" id="{30794803-B694-4E8B-B1B6-CF44B2CE51FB}"/>
                </a:ext>
              </a:extLst>
            </p:cNvPr>
            <p:cNvSpPr>
              <a:spLocks noChangeArrowheads="1"/>
            </p:cNvSpPr>
            <p:nvPr/>
          </p:nvSpPr>
          <p:spPr bwMode="auto">
            <a:xfrm>
              <a:off x="1080" y="3738"/>
              <a:ext cx="7719" cy="45"/>
            </a:xfrm>
            <a:prstGeom prst="rect">
              <a:avLst/>
            </a:prstGeom>
            <a:solidFill>
              <a:srgbClr val="9590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2" name="テキスト ボックス 1">
            <a:extLst>
              <a:ext uri="{FF2B5EF4-FFF2-40B4-BE49-F238E27FC236}">
                <a16:creationId xmlns:a16="http://schemas.microsoft.com/office/drawing/2014/main" id="{9E34DBD3-2DD4-46FC-8288-6008B3E0D4DE}"/>
              </a:ext>
            </a:extLst>
          </p:cNvPr>
          <p:cNvSpPr txBox="1"/>
          <p:nvPr/>
        </p:nvSpPr>
        <p:spPr>
          <a:xfrm>
            <a:off x="5788992" y="6036160"/>
            <a:ext cx="6326809" cy="584775"/>
          </a:xfrm>
          <a:prstGeom prst="rect">
            <a:avLst/>
          </a:prstGeom>
          <a:noFill/>
        </p:spPr>
        <p:txBody>
          <a:bodyPr wrap="square" rtlCol="0">
            <a:spAutoFit/>
          </a:bodyPr>
          <a:lstStyle/>
          <a:p>
            <a:r>
              <a:rPr lang="en-US" altLang="ja-JP" sz="1600" dirty="0">
                <a:effectLst/>
                <a:latin typeface="BIZ UDPゴシック" panose="020B0400000000000000" pitchFamily="50" charset="-128"/>
                <a:ea typeface="BIZ UDPゴシック" panose="020B0400000000000000" pitchFamily="50" charset="-128"/>
                <a:cs typeface="Gill Sans MT" panose="020B0502020104020203" pitchFamily="34" charset="0"/>
              </a:rPr>
              <a:t>BARDA's</a:t>
            </a:r>
            <a:r>
              <a:rPr lang="en-US" altLang="ja-JP" sz="1600" spc="15" dirty="0">
                <a:effectLst/>
                <a:latin typeface="BIZ UDPゴシック" panose="020B0400000000000000" pitchFamily="50" charset="-128"/>
                <a:ea typeface="BIZ UDPゴシック" panose="020B0400000000000000" pitchFamily="50" charset="-128"/>
                <a:cs typeface="Gill Sans MT" panose="020B0502020104020203" pitchFamily="34" charset="0"/>
              </a:rPr>
              <a:t> </a:t>
            </a:r>
            <a:r>
              <a:rPr lang="en-US" altLang="ja-JP" sz="1600" dirty="0">
                <a:effectLst/>
                <a:latin typeface="BIZ UDPゴシック" panose="020B0400000000000000" pitchFamily="50" charset="-128"/>
                <a:ea typeface="BIZ UDPゴシック" panose="020B0400000000000000" pitchFamily="50" charset="-128"/>
                <a:cs typeface="Gill Sans MT" panose="020B0502020104020203" pitchFamily="34" charset="0"/>
              </a:rPr>
              <a:t>Rapid</a:t>
            </a:r>
            <a:r>
              <a:rPr lang="en-US" altLang="ja-JP" sz="1600" spc="10" dirty="0">
                <a:effectLst/>
                <a:latin typeface="BIZ UDPゴシック" panose="020B0400000000000000" pitchFamily="50" charset="-128"/>
                <a:ea typeface="BIZ UDPゴシック" panose="020B0400000000000000" pitchFamily="50" charset="-128"/>
                <a:cs typeface="Gill Sans MT" panose="020B0502020104020203" pitchFamily="34" charset="0"/>
              </a:rPr>
              <a:t> </a:t>
            </a:r>
            <a:r>
              <a:rPr lang="en-US" altLang="ja-JP" sz="1600" dirty="0">
                <a:effectLst/>
                <a:latin typeface="BIZ UDPゴシック" panose="020B0400000000000000" pitchFamily="50" charset="-128"/>
                <a:ea typeface="BIZ UDPゴシック" panose="020B0400000000000000" pitchFamily="50" charset="-128"/>
                <a:cs typeface="Gill Sans MT" panose="020B0502020104020203" pitchFamily="34" charset="0"/>
              </a:rPr>
              <a:t>Response</a:t>
            </a:r>
            <a:r>
              <a:rPr lang="en-US" altLang="ja-JP" sz="1600" spc="15" dirty="0">
                <a:effectLst/>
                <a:latin typeface="BIZ UDPゴシック" panose="020B0400000000000000" pitchFamily="50" charset="-128"/>
                <a:ea typeface="BIZ UDPゴシック" panose="020B0400000000000000" pitchFamily="50" charset="-128"/>
                <a:cs typeface="Gill Sans MT" panose="020B0502020104020203" pitchFamily="34" charset="0"/>
              </a:rPr>
              <a:t> </a:t>
            </a:r>
            <a:r>
              <a:rPr lang="en-US" altLang="ja-JP" sz="1600" dirty="0">
                <a:effectLst/>
                <a:latin typeface="BIZ UDPゴシック" panose="020B0400000000000000" pitchFamily="50" charset="-128"/>
                <a:ea typeface="BIZ UDPゴシック" panose="020B0400000000000000" pitchFamily="50" charset="-128"/>
                <a:cs typeface="Gill Sans MT" panose="020B0502020104020203" pitchFamily="34" charset="0"/>
              </a:rPr>
              <a:t>to</a:t>
            </a:r>
            <a:r>
              <a:rPr lang="en-US" altLang="ja-JP" sz="1600" spc="10" dirty="0">
                <a:effectLst/>
                <a:latin typeface="BIZ UDPゴシック" panose="020B0400000000000000" pitchFamily="50" charset="-128"/>
                <a:ea typeface="BIZ UDPゴシック" panose="020B0400000000000000" pitchFamily="50" charset="-128"/>
                <a:cs typeface="Gill Sans MT" panose="020B0502020104020203" pitchFamily="34" charset="0"/>
              </a:rPr>
              <a:t> </a:t>
            </a:r>
            <a:r>
              <a:rPr lang="en-US" altLang="ja-JP" sz="1600" dirty="0">
                <a:effectLst/>
                <a:latin typeface="BIZ UDPゴシック" panose="020B0400000000000000" pitchFamily="50" charset="-128"/>
                <a:ea typeface="BIZ UDPゴシック" panose="020B0400000000000000" pitchFamily="50" charset="-128"/>
                <a:cs typeface="Gill Sans MT" panose="020B0502020104020203" pitchFamily="34" charset="0"/>
              </a:rPr>
              <a:t>the</a:t>
            </a:r>
            <a:r>
              <a:rPr lang="en-US" altLang="ja-JP" sz="1600" spc="10" dirty="0">
                <a:effectLst/>
                <a:latin typeface="BIZ UDPゴシック" panose="020B0400000000000000" pitchFamily="50" charset="-128"/>
                <a:ea typeface="BIZ UDPゴシック" panose="020B0400000000000000" pitchFamily="50" charset="-128"/>
                <a:cs typeface="Gill Sans MT" panose="020B0502020104020203" pitchFamily="34" charset="0"/>
              </a:rPr>
              <a:t> </a:t>
            </a:r>
            <a:r>
              <a:rPr lang="en-US" altLang="ja-JP" sz="1600" dirty="0">
                <a:effectLst/>
                <a:latin typeface="BIZ UDPゴシック" panose="020B0400000000000000" pitchFamily="50" charset="-128"/>
                <a:ea typeface="BIZ UDPゴシック" panose="020B0400000000000000" pitchFamily="50" charset="-128"/>
                <a:cs typeface="Gill Sans MT" panose="020B0502020104020203" pitchFamily="34" charset="0"/>
              </a:rPr>
              <a:t>COVID-19 Pandemic</a:t>
            </a:r>
            <a:r>
              <a:rPr lang="en-US" altLang="ja-JP" sz="1600" spc="10" dirty="0">
                <a:effectLst/>
                <a:latin typeface="BIZ UDPゴシック" panose="020B0400000000000000" pitchFamily="50" charset="-128"/>
                <a:ea typeface="BIZ UDPゴシック" panose="020B0400000000000000" pitchFamily="50" charset="-128"/>
                <a:cs typeface="Gill Sans MT" panose="020B0502020104020203" pitchFamily="34" charset="0"/>
              </a:rPr>
              <a:t> </a:t>
            </a:r>
            <a:r>
              <a:rPr lang="en-US" altLang="ja-JP" sz="1600" dirty="0">
                <a:effectLst/>
                <a:latin typeface="BIZ UDPゴシック" panose="020B0400000000000000" pitchFamily="50" charset="-128"/>
                <a:ea typeface="BIZ UDPゴシック" panose="020B0400000000000000" pitchFamily="50" charset="-128"/>
                <a:cs typeface="Gill Sans MT" panose="020B0502020104020203" pitchFamily="34" charset="0"/>
              </a:rPr>
              <a:t>Laid</a:t>
            </a:r>
            <a:r>
              <a:rPr lang="en-US" altLang="ja-JP" sz="1600" spc="15" dirty="0">
                <a:effectLst/>
                <a:latin typeface="BIZ UDPゴシック" panose="020B0400000000000000" pitchFamily="50" charset="-128"/>
                <a:ea typeface="BIZ UDPゴシック" panose="020B0400000000000000" pitchFamily="50" charset="-128"/>
                <a:cs typeface="Gill Sans MT" panose="020B0502020104020203" pitchFamily="34" charset="0"/>
              </a:rPr>
              <a:t> </a:t>
            </a:r>
            <a:r>
              <a:rPr lang="en-US" altLang="ja-JP" sz="1600" dirty="0">
                <a:effectLst/>
                <a:latin typeface="BIZ UDPゴシック" panose="020B0400000000000000" pitchFamily="50" charset="-128"/>
                <a:ea typeface="BIZ UDPゴシック" panose="020B0400000000000000" pitchFamily="50" charset="-128"/>
                <a:cs typeface="Gill Sans MT" panose="020B0502020104020203" pitchFamily="34" charset="0"/>
              </a:rPr>
              <a:t>Foundations</a:t>
            </a:r>
            <a:r>
              <a:rPr lang="en-US" altLang="ja-JP" sz="1600" spc="10" dirty="0">
                <a:effectLst/>
                <a:latin typeface="BIZ UDPゴシック" panose="020B0400000000000000" pitchFamily="50" charset="-128"/>
                <a:ea typeface="BIZ UDPゴシック" panose="020B0400000000000000" pitchFamily="50" charset="-128"/>
                <a:cs typeface="Gill Sans MT" panose="020B0502020104020203" pitchFamily="34" charset="0"/>
              </a:rPr>
              <a:t> </a:t>
            </a:r>
            <a:r>
              <a:rPr lang="en-US" altLang="ja-JP" sz="1600" dirty="0">
                <a:effectLst/>
                <a:latin typeface="BIZ UDPゴシック" panose="020B0400000000000000" pitchFamily="50" charset="-128"/>
                <a:ea typeface="BIZ UDPゴシック" panose="020B0400000000000000" pitchFamily="50" charset="-128"/>
                <a:cs typeface="Gill Sans MT" panose="020B0502020104020203" pitchFamily="34" charset="0"/>
              </a:rPr>
              <a:t>for</a:t>
            </a:r>
            <a:r>
              <a:rPr lang="en-US" altLang="ja-JP" sz="1600" spc="15" dirty="0">
                <a:effectLst/>
                <a:latin typeface="BIZ UDPゴシック" panose="020B0400000000000000" pitchFamily="50" charset="-128"/>
                <a:ea typeface="BIZ UDPゴシック" panose="020B0400000000000000" pitchFamily="50" charset="-128"/>
                <a:cs typeface="Gill Sans MT" panose="020B0502020104020203" pitchFamily="34" charset="0"/>
              </a:rPr>
              <a:t> </a:t>
            </a:r>
            <a:r>
              <a:rPr lang="en-US" altLang="ja-JP" sz="1600" spc="-10" dirty="0">
                <a:effectLst/>
                <a:latin typeface="BIZ UDPゴシック" panose="020B0400000000000000" pitchFamily="50" charset="-128"/>
                <a:ea typeface="BIZ UDPゴシック" panose="020B0400000000000000" pitchFamily="50" charset="-128"/>
                <a:cs typeface="Gill Sans MT" panose="020B0502020104020203" pitchFamily="34" charset="0"/>
              </a:rPr>
              <a:t>Successes</a:t>
            </a:r>
            <a:endParaRPr kumimoji="1" lang="ja-JP" altLang="en-US" sz="1600" dirty="0"/>
          </a:p>
        </p:txBody>
      </p:sp>
    </p:spTree>
    <p:extLst>
      <p:ext uri="{BB962C8B-B14F-4D97-AF65-F5344CB8AC3E}">
        <p14:creationId xmlns:p14="http://schemas.microsoft.com/office/powerpoint/2010/main" val="3356402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15534" y="1298449"/>
            <a:ext cx="9160933" cy="5009727"/>
            <a:chOff x="-6350" y="973836"/>
            <a:chExt cx="6870700" cy="3757295"/>
          </a:xfrm>
        </p:grpSpPr>
        <p:pic>
          <p:nvPicPr>
            <p:cNvPr id="3" name="object 3"/>
            <p:cNvPicPr/>
            <p:nvPr/>
          </p:nvPicPr>
          <p:blipFill>
            <a:blip r:embed="rId2" cstate="print"/>
            <a:stretch>
              <a:fillRect/>
            </a:stretch>
          </p:blipFill>
          <p:spPr>
            <a:xfrm>
              <a:off x="92964" y="973836"/>
              <a:ext cx="6720840" cy="3723132"/>
            </a:xfrm>
            <a:prstGeom prst="rect">
              <a:avLst/>
            </a:prstGeom>
          </p:spPr>
        </p:pic>
        <p:sp>
          <p:nvSpPr>
            <p:cNvPr id="4" name="object 4"/>
            <p:cNvSpPr/>
            <p:nvPr/>
          </p:nvSpPr>
          <p:spPr>
            <a:xfrm>
              <a:off x="126225" y="1006868"/>
              <a:ext cx="6599555" cy="365760"/>
            </a:xfrm>
            <a:custGeom>
              <a:avLst/>
              <a:gdLst/>
              <a:ahLst/>
              <a:cxnLst/>
              <a:rect l="l" t="t" r="r" b="b"/>
              <a:pathLst>
                <a:path w="6599555" h="365759">
                  <a:moveTo>
                    <a:pt x="6598933" y="0"/>
                  </a:moveTo>
                  <a:lnTo>
                    <a:pt x="3299472" y="0"/>
                  </a:lnTo>
                  <a:lnTo>
                    <a:pt x="3299472" y="205727"/>
                  </a:lnTo>
                  <a:lnTo>
                    <a:pt x="3299460" y="0"/>
                  </a:lnTo>
                  <a:lnTo>
                    <a:pt x="0" y="0"/>
                  </a:lnTo>
                  <a:lnTo>
                    <a:pt x="0" y="205727"/>
                  </a:lnTo>
                  <a:lnTo>
                    <a:pt x="0" y="365747"/>
                  </a:lnTo>
                  <a:lnTo>
                    <a:pt x="274955" y="365747"/>
                  </a:lnTo>
                  <a:lnTo>
                    <a:pt x="274955" y="205727"/>
                  </a:lnTo>
                  <a:lnTo>
                    <a:pt x="274967" y="365747"/>
                  </a:lnTo>
                  <a:lnTo>
                    <a:pt x="549910" y="365747"/>
                  </a:lnTo>
                  <a:lnTo>
                    <a:pt x="549910" y="205727"/>
                  </a:lnTo>
                  <a:lnTo>
                    <a:pt x="549922" y="365747"/>
                  </a:lnTo>
                  <a:lnTo>
                    <a:pt x="824877" y="365747"/>
                  </a:lnTo>
                  <a:lnTo>
                    <a:pt x="1099820" y="365747"/>
                  </a:lnTo>
                  <a:lnTo>
                    <a:pt x="1099820" y="205727"/>
                  </a:lnTo>
                  <a:lnTo>
                    <a:pt x="1099845" y="365747"/>
                  </a:lnTo>
                  <a:lnTo>
                    <a:pt x="1374787" y="365747"/>
                  </a:lnTo>
                  <a:lnTo>
                    <a:pt x="3849370" y="365747"/>
                  </a:lnTo>
                  <a:lnTo>
                    <a:pt x="3849370" y="205727"/>
                  </a:lnTo>
                  <a:lnTo>
                    <a:pt x="3849382" y="365747"/>
                  </a:lnTo>
                  <a:lnTo>
                    <a:pt x="4124337" y="365747"/>
                  </a:lnTo>
                  <a:lnTo>
                    <a:pt x="4399292" y="365747"/>
                  </a:lnTo>
                  <a:lnTo>
                    <a:pt x="4674235" y="365747"/>
                  </a:lnTo>
                  <a:lnTo>
                    <a:pt x="4674235" y="205727"/>
                  </a:lnTo>
                  <a:lnTo>
                    <a:pt x="4674247" y="365747"/>
                  </a:lnTo>
                  <a:lnTo>
                    <a:pt x="4949202" y="365747"/>
                  </a:lnTo>
                  <a:lnTo>
                    <a:pt x="5224145" y="365747"/>
                  </a:lnTo>
                  <a:lnTo>
                    <a:pt x="5224145" y="205727"/>
                  </a:lnTo>
                  <a:lnTo>
                    <a:pt x="5224157" y="365747"/>
                  </a:lnTo>
                  <a:lnTo>
                    <a:pt x="5499112" y="365747"/>
                  </a:lnTo>
                  <a:lnTo>
                    <a:pt x="5774067" y="365747"/>
                  </a:lnTo>
                  <a:lnTo>
                    <a:pt x="6049010" y="365747"/>
                  </a:lnTo>
                  <a:lnTo>
                    <a:pt x="6049010" y="205727"/>
                  </a:lnTo>
                  <a:lnTo>
                    <a:pt x="6049022" y="365747"/>
                  </a:lnTo>
                  <a:lnTo>
                    <a:pt x="6323978" y="365747"/>
                  </a:lnTo>
                  <a:lnTo>
                    <a:pt x="6598933" y="365747"/>
                  </a:lnTo>
                  <a:lnTo>
                    <a:pt x="6598933" y="205727"/>
                  </a:lnTo>
                  <a:lnTo>
                    <a:pt x="6598933" y="0"/>
                  </a:lnTo>
                  <a:close/>
                </a:path>
              </a:pathLst>
            </a:custGeom>
            <a:solidFill>
              <a:srgbClr val="F9F6F4"/>
            </a:solidFill>
          </p:spPr>
          <p:txBody>
            <a:bodyPr wrap="square" lIns="0" tIns="0" rIns="0" bIns="0" rtlCol="0"/>
            <a:lstStyle/>
            <a:p>
              <a:endParaRPr sz="2400"/>
            </a:p>
          </p:txBody>
        </p:sp>
        <p:sp>
          <p:nvSpPr>
            <p:cNvPr id="5" name="object 5"/>
            <p:cNvSpPr/>
            <p:nvPr/>
          </p:nvSpPr>
          <p:spPr>
            <a:xfrm>
              <a:off x="126225" y="1372501"/>
              <a:ext cx="6599555" cy="3235960"/>
            </a:xfrm>
            <a:custGeom>
              <a:avLst/>
              <a:gdLst/>
              <a:ahLst/>
              <a:cxnLst/>
              <a:rect l="l" t="t" r="r" b="b"/>
              <a:pathLst>
                <a:path w="6599555" h="3235960">
                  <a:moveTo>
                    <a:pt x="274955" y="1034656"/>
                  </a:moveTo>
                  <a:lnTo>
                    <a:pt x="0" y="1034656"/>
                  </a:lnTo>
                  <a:lnTo>
                    <a:pt x="0" y="2018207"/>
                  </a:lnTo>
                  <a:lnTo>
                    <a:pt x="0" y="3235744"/>
                  </a:lnTo>
                  <a:lnTo>
                    <a:pt x="274955" y="3235744"/>
                  </a:lnTo>
                  <a:lnTo>
                    <a:pt x="274955" y="2018271"/>
                  </a:lnTo>
                  <a:lnTo>
                    <a:pt x="274955" y="1034656"/>
                  </a:lnTo>
                  <a:close/>
                </a:path>
                <a:path w="6599555" h="3235960">
                  <a:moveTo>
                    <a:pt x="274955" y="0"/>
                  </a:moveTo>
                  <a:lnTo>
                    <a:pt x="0" y="0"/>
                  </a:lnTo>
                  <a:lnTo>
                    <a:pt x="0" y="1034529"/>
                  </a:lnTo>
                  <a:lnTo>
                    <a:pt x="274955" y="1034529"/>
                  </a:lnTo>
                  <a:lnTo>
                    <a:pt x="274955" y="0"/>
                  </a:lnTo>
                  <a:close/>
                </a:path>
                <a:path w="6599555" h="3235960">
                  <a:moveTo>
                    <a:pt x="549910" y="2769730"/>
                  </a:moveTo>
                  <a:lnTo>
                    <a:pt x="274967" y="2769730"/>
                  </a:lnTo>
                  <a:lnTo>
                    <a:pt x="274967" y="3235744"/>
                  </a:lnTo>
                  <a:lnTo>
                    <a:pt x="549910" y="3235744"/>
                  </a:lnTo>
                  <a:lnTo>
                    <a:pt x="549910" y="2769730"/>
                  </a:lnTo>
                  <a:close/>
                </a:path>
                <a:path w="6599555" h="3235960">
                  <a:moveTo>
                    <a:pt x="549910" y="1407274"/>
                  </a:moveTo>
                  <a:lnTo>
                    <a:pt x="274967" y="1407274"/>
                  </a:lnTo>
                  <a:lnTo>
                    <a:pt x="274967" y="2018207"/>
                  </a:lnTo>
                  <a:lnTo>
                    <a:pt x="274967" y="2608186"/>
                  </a:lnTo>
                  <a:lnTo>
                    <a:pt x="549910" y="2608186"/>
                  </a:lnTo>
                  <a:lnTo>
                    <a:pt x="549910" y="2018271"/>
                  </a:lnTo>
                  <a:lnTo>
                    <a:pt x="549910" y="1407274"/>
                  </a:lnTo>
                  <a:close/>
                </a:path>
                <a:path w="6599555" h="3235960">
                  <a:moveTo>
                    <a:pt x="549910" y="1034656"/>
                  </a:moveTo>
                  <a:lnTo>
                    <a:pt x="274967" y="1034656"/>
                  </a:lnTo>
                  <a:lnTo>
                    <a:pt x="274967" y="1084186"/>
                  </a:lnTo>
                  <a:lnTo>
                    <a:pt x="549910" y="1084186"/>
                  </a:lnTo>
                  <a:lnTo>
                    <a:pt x="549910" y="1034656"/>
                  </a:lnTo>
                  <a:close/>
                </a:path>
                <a:path w="6599555" h="3235960">
                  <a:moveTo>
                    <a:pt x="549910" y="352666"/>
                  </a:moveTo>
                  <a:lnTo>
                    <a:pt x="274967" y="352666"/>
                  </a:lnTo>
                  <a:lnTo>
                    <a:pt x="274967" y="1034529"/>
                  </a:lnTo>
                  <a:lnTo>
                    <a:pt x="549910" y="1034529"/>
                  </a:lnTo>
                  <a:lnTo>
                    <a:pt x="549910" y="352666"/>
                  </a:lnTo>
                  <a:close/>
                </a:path>
                <a:path w="6599555" h="3235960">
                  <a:moveTo>
                    <a:pt x="549910" y="0"/>
                  </a:moveTo>
                  <a:lnTo>
                    <a:pt x="274967" y="0"/>
                  </a:lnTo>
                  <a:lnTo>
                    <a:pt x="274967" y="29578"/>
                  </a:lnTo>
                  <a:lnTo>
                    <a:pt x="549910" y="29578"/>
                  </a:lnTo>
                  <a:lnTo>
                    <a:pt x="549910" y="0"/>
                  </a:lnTo>
                  <a:close/>
                </a:path>
                <a:path w="6599555" h="3235960">
                  <a:moveTo>
                    <a:pt x="1099820" y="1034656"/>
                  </a:moveTo>
                  <a:lnTo>
                    <a:pt x="824877" y="1034656"/>
                  </a:lnTo>
                  <a:lnTo>
                    <a:pt x="549922" y="1034656"/>
                  </a:lnTo>
                  <a:lnTo>
                    <a:pt x="549922" y="1084186"/>
                  </a:lnTo>
                  <a:lnTo>
                    <a:pt x="824877" y="1084186"/>
                  </a:lnTo>
                  <a:lnTo>
                    <a:pt x="824877" y="1407274"/>
                  </a:lnTo>
                  <a:lnTo>
                    <a:pt x="549922" y="1407274"/>
                  </a:lnTo>
                  <a:lnTo>
                    <a:pt x="549922" y="2018207"/>
                  </a:lnTo>
                  <a:lnTo>
                    <a:pt x="549922" y="3235744"/>
                  </a:lnTo>
                  <a:lnTo>
                    <a:pt x="824877" y="3235744"/>
                  </a:lnTo>
                  <a:lnTo>
                    <a:pt x="1099820" y="3235744"/>
                  </a:lnTo>
                  <a:lnTo>
                    <a:pt x="1099820" y="2018271"/>
                  </a:lnTo>
                  <a:lnTo>
                    <a:pt x="1099820" y="1034656"/>
                  </a:lnTo>
                  <a:close/>
                </a:path>
                <a:path w="6599555" h="3235960">
                  <a:moveTo>
                    <a:pt x="1099820" y="0"/>
                  </a:moveTo>
                  <a:lnTo>
                    <a:pt x="824877" y="0"/>
                  </a:lnTo>
                  <a:lnTo>
                    <a:pt x="549922" y="0"/>
                  </a:lnTo>
                  <a:lnTo>
                    <a:pt x="549922" y="1034529"/>
                  </a:lnTo>
                  <a:lnTo>
                    <a:pt x="824877" y="1034529"/>
                  </a:lnTo>
                  <a:lnTo>
                    <a:pt x="1099820" y="1034529"/>
                  </a:lnTo>
                  <a:lnTo>
                    <a:pt x="1099820" y="0"/>
                  </a:lnTo>
                  <a:close/>
                </a:path>
                <a:path w="6599555" h="3235960">
                  <a:moveTo>
                    <a:pt x="3849370" y="1034656"/>
                  </a:moveTo>
                  <a:lnTo>
                    <a:pt x="3849370" y="1034656"/>
                  </a:lnTo>
                  <a:lnTo>
                    <a:pt x="1099845" y="1034656"/>
                  </a:lnTo>
                  <a:lnTo>
                    <a:pt x="1099845" y="2018207"/>
                  </a:lnTo>
                  <a:lnTo>
                    <a:pt x="1099845" y="3235744"/>
                  </a:lnTo>
                  <a:lnTo>
                    <a:pt x="1374787" y="3235744"/>
                  </a:lnTo>
                  <a:lnTo>
                    <a:pt x="3849370" y="3235744"/>
                  </a:lnTo>
                  <a:lnTo>
                    <a:pt x="3849370" y="2018271"/>
                  </a:lnTo>
                  <a:lnTo>
                    <a:pt x="3849370" y="1034656"/>
                  </a:lnTo>
                  <a:close/>
                </a:path>
                <a:path w="6599555" h="3235960">
                  <a:moveTo>
                    <a:pt x="3849370" y="0"/>
                  </a:moveTo>
                  <a:lnTo>
                    <a:pt x="3849370" y="0"/>
                  </a:lnTo>
                  <a:lnTo>
                    <a:pt x="1099845" y="0"/>
                  </a:lnTo>
                  <a:lnTo>
                    <a:pt x="1099845" y="1034529"/>
                  </a:lnTo>
                  <a:lnTo>
                    <a:pt x="3849370" y="1034529"/>
                  </a:lnTo>
                  <a:lnTo>
                    <a:pt x="3849370" y="0"/>
                  </a:lnTo>
                  <a:close/>
                </a:path>
                <a:path w="6599555" h="3235960">
                  <a:moveTo>
                    <a:pt x="4674235" y="1034656"/>
                  </a:moveTo>
                  <a:lnTo>
                    <a:pt x="4399292" y="1034656"/>
                  </a:lnTo>
                  <a:lnTo>
                    <a:pt x="4124337" y="1034656"/>
                  </a:lnTo>
                  <a:lnTo>
                    <a:pt x="3849382" y="1034656"/>
                  </a:lnTo>
                  <a:lnTo>
                    <a:pt x="3849382" y="2018207"/>
                  </a:lnTo>
                  <a:lnTo>
                    <a:pt x="3849382" y="3235744"/>
                  </a:lnTo>
                  <a:lnTo>
                    <a:pt x="4124337" y="3235744"/>
                  </a:lnTo>
                  <a:lnTo>
                    <a:pt x="4399292" y="3235744"/>
                  </a:lnTo>
                  <a:lnTo>
                    <a:pt x="4674235" y="3235744"/>
                  </a:lnTo>
                  <a:lnTo>
                    <a:pt x="4674235" y="2018271"/>
                  </a:lnTo>
                  <a:lnTo>
                    <a:pt x="4674235" y="1034656"/>
                  </a:lnTo>
                  <a:close/>
                </a:path>
                <a:path w="6599555" h="3235960">
                  <a:moveTo>
                    <a:pt x="4674235" y="0"/>
                  </a:moveTo>
                  <a:lnTo>
                    <a:pt x="4399292" y="0"/>
                  </a:lnTo>
                  <a:lnTo>
                    <a:pt x="4124337" y="0"/>
                  </a:lnTo>
                  <a:lnTo>
                    <a:pt x="3849382" y="0"/>
                  </a:lnTo>
                  <a:lnTo>
                    <a:pt x="3849382" y="1034529"/>
                  </a:lnTo>
                  <a:lnTo>
                    <a:pt x="4124337" y="1034529"/>
                  </a:lnTo>
                  <a:lnTo>
                    <a:pt x="4399292" y="1034529"/>
                  </a:lnTo>
                  <a:lnTo>
                    <a:pt x="4674235" y="1034529"/>
                  </a:lnTo>
                  <a:lnTo>
                    <a:pt x="4674235" y="0"/>
                  </a:lnTo>
                  <a:close/>
                </a:path>
                <a:path w="6599555" h="3235960">
                  <a:moveTo>
                    <a:pt x="5224145" y="1034656"/>
                  </a:moveTo>
                  <a:lnTo>
                    <a:pt x="4949202" y="1034656"/>
                  </a:lnTo>
                  <a:lnTo>
                    <a:pt x="4674247" y="1034656"/>
                  </a:lnTo>
                  <a:lnTo>
                    <a:pt x="4674247" y="2018207"/>
                  </a:lnTo>
                  <a:lnTo>
                    <a:pt x="4674247" y="3235744"/>
                  </a:lnTo>
                  <a:lnTo>
                    <a:pt x="4949202" y="3235744"/>
                  </a:lnTo>
                  <a:lnTo>
                    <a:pt x="5224145" y="3235744"/>
                  </a:lnTo>
                  <a:lnTo>
                    <a:pt x="5224145" y="2018271"/>
                  </a:lnTo>
                  <a:lnTo>
                    <a:pt x="5224145" y="1034656"/>
                  </a:lnTo>
                  <a:close/>
                </a:path>
                <a:path w="6599555" h="3235960">
                  <a:moveTo>
                    <a:pt x="5224145" y="0"/>
                  </a:moveTo>
                  <a:lnTo>
                    <a:pt x="4949202" y="0"/>
                  </a:lnTo>
                  <a:lnTo>
                    <a:pt x="4674247" y="0"/>
                  </a:lnTo>
                  <a:lnTo>
                    <a:pt x="4674247" y="1034529"/>
                  </a:lnTo>
                  <a:lnTo>
                    <a:pt x="4949202" y="1034529"/>
                  </a:lnTo>
                  <a:lnTo>
                    <a:pt x="5224145" y="1034529"/>
                  </a:lnTo>
                  <a:lnTo>
                    <a:pt x="5224145" y="0"/>
                  </a:lnTo>
                  <a:close/>
                </a:path>
                <a:path w="6599555" h="3235960">
                  <a:moveTo>
                    <a:pt x="6049010" y="1034656"/>
                  </a:moveTo>
                  <a:lnTo>
                    <a:pt x="5774067" y="1034656"/>
                  </a:lnTo>
                  <a:lnTo>
                    <a:pt x="5499112" y="1034656"/>
                  </a:lnTo>
                  <a:lnTo>
                    <a:pt x="5224157" y="1034656"/>
                  </a:lnTo>
                  <a:lnTo>
                    <a:pt x="5224157" y="2018271"/>
                  </a:lnTo>
                  <a:lnTo>
                    <a:pt x="5499112" y="2018271"/>
                  </a:lnTo>
                  <a:lnTo>
                    <a:pt x="5774067" y="2018271"/>
                  </a:lnTo>
                  <a:lnTo>
                    <a:pt x="6049010" y="2018271"/>
                  </a:lnTo>
                  <a:lnTo>
                    <a:pt x="6049010" y="1034656"/>
                  </a:lnTo>
                  <a:close/>
                </a:path>
                <a:path w="6599555" h="3235960">
                  <a:moveTo>
                    <a:pt x="6049010" y="0"/>
                  </a:moveTo>
                  <a:lnTo>
                    <a:pt x="5774067" y="0"/>
                  </a:lnTo>
                  <a:lnTo>
                    <a:pt x="5499112" y="0"/>
                  </a:lnTo>
                  <a:lnTo>
                    <a:pt x="5224157" y="0"/>
                  </a:lnTo>
                  <a:lnTo>
                    <a:pt x="5224157" y="1034529"/>
                  </a:lnTo>
                  <a:lnTo>
                    <a:pt x="5499112" y="1034529"/>
                  </a:lnTo>
                  <a:lnTo>
                    <a:pt x="5774067" y="1034529"/>
                  </a:lnTo>
                  <a:lnTo>
                    <a:pt x="6049010" y="1034529"/>
                  </a:lnTo>
                  <a:lnTo>
                    <a:pt x="6049010" y="0"/>
                  </a:lnTo>
                  <a:close/>
                </a:path>
                <a:path w="6599555" h="3235960">
                  <a:moveTo>
                    <a:pt x="6598933" y="1034656"/>
                  </a:moveTo>
                  <a:lnTo>
                    <a:pt x="6323978" y="1034656"/>
                  </a:lnTo>
                  <a:lnTo>
                    <a:pt x="6049022" y="1034656"/>
                  </a:lnTo>
                  <a:lnTo>
                    <a:pt x="6049022" y="2018271"/>
                  </a:lnTo>
                  <a:lnTo>
                    <a:pt x="6323978" y="2018271"/>
                  </a:lnTo>
                  <a:lnTo>
                    <a:pt x="6598933" y="2018271"/>
                  </a:lnTo>
                  <a:lnTo>
                    <a:pt x="6598933" y="1034656"/>
                  </a:lnTo>
                  <a:close/>
                </a:path>
                <a:path w="6599555" h="3235960">
                  <a:moveTo>
                    <a:pt x="6598933" y="0"/>
                  </a:moveTo>
                  <a:lnTo>
                    <a:pt x="6323978" y="0"/>
                  </a:lnTo>
                  <a:lnTo>
                    <a:pt x="6049022" y="0"/>
                  </a:lnTo>
                  <a:lnTo>
                    <a:pt x="6049022" y="1034529"/>
                  </a:lnTo>
                  <a:lnTo>
                    <a:pt x="6323978" y="1034529"/>
                  </a:lnTo>
                  <a:lnTo>
                    <a:pt x="6598933" y="1034529"/>
                  </a:lnTo>
                  <a:lnTo>
                    <a:pt x="6598933" y="0"/>
                  </a:lnTo>
                  <a:close/>
                </a:path>
              </a:pathLst>
            </a:custGeom>
            <a:solidFill>
              <a:srgbClr val="F4EBE7"/>
            </a:solidFill>
          </p:spPr>
          <p:txBody>
            <a:bodyPr wrap="square" lIns="0" tIns="0" rIns="0" bIns="0" rtlCol="0"/>
            <a:lstStyle/>
            <a:p>
              <a:endParaRPr sz="2400"/>
            </a:p>
          </p:txBody>
        </p:sp>
        <p:sp>
          <p:nvSpPr>
            <p:cNvPr id="6" name="object 6"/>
            <p:cNvSpPr/>
            <p:nvPr/>
          </p:nvSpPr>
          <p:spPr>
            <a:xfrm>
              <a:off x="5075428" y="3390709"/>
              <a:ext cx="1649730" cy="1217930"/>
            </a:xfrm>
            <a:custGeom>
              <a:avLst/>
              <a:gdLst/>
              <a:ahLst/>
              <a:cxnLst/>
              <a:rect l="l" t="t" r="r" b="b"/>
              <a:pathLst>
                <a:path w="1649729" h="1217929">
                  <a:moveTo>
                    <a:pt x="274942" y="0"/>
                  </a:moveTo>
                  <a:lnTo>
                    <a:pt x="0" y="0"/>
                  </a:lnTo>
                  <a:lnTo>
                    <a:pt x="0" y="1217536"/>
                  </a:lnTo>
                  <a:lnTo>
                    <a:pt x="274942" y="1217536"/>
                  </a:lnTo>
                  <a:lnTo>
                    <a:pt x="274942" y="0"/>
                  </a:lnTo>
                  <a:close/>
                </a:path>
                <a:path w="1649729" h="1217929">
                  <a:moveTo>
                    <a:pt x="1099807" y="0"/>
                  </a:moveTo>
                  <a:lnTo>
                    <a:pt x="824865" y="0"/>
                  </a:lnTo>
                  <a:lnTo>
                    <a:pt x="549910" y="0"/>
                  </a:lnTo>
                  <a:lnTo>
                    <a:pt x="274955" y="0"/>
                  </a:lnTo>
                  <a:lnTo>
                    <a:pt x="274955" y="1217536"/>
                  </a:lnTo>
                  <a:lnTo>
                    <a:pt x="549910" y="1217536"/>
                  </a:lnTo>
                  <a:lnTo>
                    <a:pt x="824865" y="1217536"/>
                  </a:lnTo>
                  <a:lnTo>
                    <a:pt x="1099807" y="1217536"/>
                  </a:lnTo>
                  <a:lnTo>
                    <a:pt x="1099807" y="0"/>
                  </a:lnTo>
                  <a:close/>
                </a:path>
                <a:path w="1649729" h="1217929">
                  <a:moveTo>
                    <a:pt x="1649730" y="0"/>
                  </a:moveTo>
                  <a:lnTo>
                    <a:pt x="1374775" y="0"/>
                  </a:lnTo>
                  <a:lnTo>
                    <a:pt x="1099820" y="0"/>
                  </a:lnTo>
                  <a:lnTo>
                    <a:pt x="1099820" y="1217536"/>
                  </a:lnTo>
                  <a:lnTo>
                    <a:pt x="1374775" y="1217536"/>
                  </a:lnTo>
                  <a:lnTo>
                    <a:pt x="1649730" y="1217536"/>
                  </a:lnTo>
                  <a:lnTo>
                    <a:pt x="1649730" y="0"/>
                  </a:lnTo>
                  <a:close/>
                </a:path>
              </a:pathLst>
            </a:custGeom>
            <a:solidFill>
              <a:srgbClr val="F4EBE7"/>
            </a:solidFill>
          </p:spPr>
          <p:txBody>
            <a:bodyPr wrap="square" lIns="0" tIns="0" rIns="0" bIns="0" rtlCol="0"/>
            <a:lstStyle/>
            <a:p>
              <a:endParaRPr sz="2400"/>
            </a:p>
          </p:txBody>
        </p:sp>
        <p:sp>
          <p:nvSpPr>
            <p:cNvPr id="7" name="object 7"/>
            <p:cNvSpPr/>
            <p:nvPr/>
          </p:nvSpPr>
          <p:spPr>
            <a:xfrm>
              <a:off x="401193" y="1725168"/>
              <a:ext cx="0" cy="2889885"/>
            </a:xfrm>
            <a:custGeom>
              <a:avLst/>
              <a:gdLst/>
              <a:ahLst/>
              <a:cxnLst/>
              <a:rect l="l" t="t" r="r" b="b"/>
              <a:pathLst>
                <a:path h="2889885">
                  <a:moveTo>
                    <a:pt x="0" y="2417064"/>
                  </a:moveTo>
                  <a:lnTo>
                    <a:pt x="0" y="2889427"/>
                  </a:lnTo>
                </a:path>
                <a:path h="2889885">
                  <a:moveTo>
                    <a:pt x="0" y="1054608"/>
                  </a:moveTo>
                  <a:lnTo>
                    <a:pt x="0" y="2255520"/>
                  </a:lnTo>
                </a:path>
                <a:path h="2889885">
                  <a:moveTo>
                    <a:pt x="0" y="0"/>
                  </a:moveTo>
                  <a:lnTo>
                    <a:pt x="0" y="731520"/>
                  </a:lnTo>
                </a:path>
              </a:pathLst>
            </a:custGeom>
            <a:ln w="12700">
              <a:solidFill>
                <a:srgbClr val="E1CCBB"/>
              </a:solidFill>
            </a:ln>
          </p:spPr>
          <p:txBody>
            <a:bodyPr wrap="square" lIns="0" tIns="0" rIns="0" bIns="0" rtlCol="0"/>
            <a:lstStyle/>
            <a:p>
              <a:endParaRPr sz="2400"/>
            </a:p>
          </p:txBody>
        </p:sp>
        <p:sp>
          <p:nvSpPr>
            <p:cNvPr id="8" name="object 8"/>
            <p:cNvSpPr/>
            <p:nvPr/>
          </p:nvSpPr>
          <p:spPr>
            <a:xfrm>
              <a:off x="401193" y="1206245"/>
              <a:ext cx="0" cy="196215"/>
            </a:xfrm>
            <a:custGeom>
              <a:avLst/>
              <a:gdLst/>
              <a:ahLst/>
              <a:cxnLst/>
              <a:rect l="l" t="t" r="r" b="b"/>
              <a:pathLst>
                <a:path h="196215">
                  <a:moveTo>
                    <a:pt x="0" y="0"/>
                  </a:moveTo>
                  <a:lnTo>
                    <a:pt x="0" y="195833"/>
                  </a:lnTo>
                </a:path>
              </a:pathLst>
            </a:custGeom>
            <a:ln w="12700">
              <a:solidFill>
                <a:srgbClr val="E1CCBB"/>
              </a:solidFill>
            </a:ln>
          </p:spPr>
          <p:txBody>
            <a:bodyPr wrap="square" lIns="0" tIns="0" rIns="0" bIns="0" rtlCol="0"/>
            <a:lstStyle/>
            <a:p>
              <a:endParaRPr sz="2400"/>
            </a:p>
          </p:txBody>
        </p:sp>
        <p:sp>
          <p:nvSpPr>
            <p:cNvPr id="9" name="object 9"/>
            <p:cNvSpPr/>
            <p:nvPr/>
          </p:nvSpPr>
          <p:spPr>
            <a:xfrm>
              <a:off x="119886" y="1000506"/>
              <a:ext cx="6611620" cy="3614420"/>
            </a:xfrm>
            <a:custGeom>
              <a:avLst/>
              <a:gdLst/>
              <a:ahLst/>
              <a:cxnLst/>
              <a:rect l="l" t="t" r="r" b="b"/>
              <a:pathLst>
                <a:path w="6611620" h="3614420">
                  <a:moveTo>
                    <a:pt x="556261" y="3141726"/>
                  </a:moveTo>
                  <a:lnTo>
                    <a:pt x="556261" y="3614089"/>
                  </a:lnTo>
                </a:path>
                <a:path w="6611620" h="3614420">
                  <a:moveTo>
                    <a:pt x="556261" y="1779270"/>
                  </a:moveTo>
                  <a:lnTo>
                    <a:pt x="556261" y="2980182"/>
                  </a:lnTo>
                </a:path>
                <a:path w="6611620" h="3614420">
                  <a:moveTo>
                    <a:pt x="556261" y="724662"/>
                  </a:moveTo>
                  <a:lnTo>
                    <a:pt x="556261" y="1456182"/>
                  </a:lnTo>
                </a:path>
                <a:path w="6611620" h="3614420">
                  <a:moveTo>
                    <a:pt x="556261" y="205740"/>
                  </a:moveTo>
                  <a:lnTo>
                    <a:pt x="556261" y="401574"/>
                  </a:lnTo>
                </a:path>
                <a:path w="6611620" h="3614420">
                  <a:moveTo>
                    <a:pt x="831216" y="1779270"/>
                  </a:moveTo>
                  <a:lnTo>
                    <a:pt x="831216" y="3614089"/>
                  </a:lnTo>
                </a:path>
                <a:path w="6611620" h="3614420">
                  <a:moveTo>
                    <a:pt x="831216" y="205740"/>
                  </a:moveTo>
                  <a:lnTo>
                    <a:pt x="831216" y="1456182"/>
                  </a:lnTo>
                </a:path>
                <a:path w="6611620" h="3614420">
                  <a:moveTo>
                    <a:pt x="1106183" y="205740"/>
                  </a:moveTo>
                  <a:lnTo>
                    <a:pt x="1106183" y="3614089"/>
                  </a:lnTo>
                </a:path>
                <a:path w="6611620" h="3614420">
                  <a:moveTo>
                    <a:pt x="1381126" y="205740"/>
                  </a:moveTo>
                  <a:lnTo>
                    <a:pt x="1381126" y="3614089"/>
                  </a:lnTo>
                </a:path>
                <a:path w="6611620" h="3614420">
                  <a:moveTo>
                    <a:pt x="1656081" y="205740"/>
                  </a:moveTo>
                  <a:lnTo>
                    <a:pt x="1656081" y="3614089"/>
                  </a:lnTo>
                </a:path>
                <a:path w="6611620" h="3614420">
                  <a:moveTo>
                    <a:pt x="1931036" y="205740"/>
                  </a:moveTo>
                  <a:lnTo>
                    <a:pt x="1931036" y="372110"/>
                  </a:lnTo>
                </a:path>
                <a:path w="6611620" h="3614420">
                  <a:moveTo>
                    <a:pt x="1931036" y="372110"/>
                  </a:moveTo>
                  <a:lnTo>
                    <a:pt x="1931036" y="1406525"/>
                  </a:lnTo>
                </a:path>
                <a:path w="6611620" h="3614420">
                  <a:moveTo>
                    <a:pt x="1931036" y="1406525"/>
                  </a:moveTo>
                  <a:lnTo>
                    <a:pt x="1931036" y="3614089"/>
                  </a:lnTo>
                </a:path>
                <a:path w="6611620" h="3614420">
                  <a:moveTo>
                    <a:pt x="2205991" y="205740"/>
                  </a:moveTo>
                  <a:lnTo>
                    <a:pt x="2205991" y="372110"/>
                  </a:lnTo>
                </a:path>
                <a:path w="6611620" h="3614420">
                  <a:moveTo>
                    <a:pt x="2205991" y="372110"/>
                  </a:moveTo>
                  <a:lnTo>
                    <a:pt x="2205991" y="1406525"/>
                  </a:lnTo>
                </a:path>
                <a:path w="6611620" h="3614420">
                  <a:moveTo>
                    <a:pt x="2205991" y="1406525"/>
                  </a:moveTo>
                  <a:lnTo>
                    <a:pt x="2205991" y="3614089"/>
                  </a:lnTo>
                </a:path>
                <a:path w="6611620" h="3614420">
                  <a:moveTo>
                    <a:pt x="2480946" y="205740"/>
                  </a:moveTo>
                  <a:lnTo>
                    <a:pt x="2480946" y="372110"/>
                  </a:lnTo>
                </a:path>
                <a:path w="6611620" h="3614420">
                  <a:moveTo>
                    <a:pt x="2480946" y="372110"/>
                  </a:moveTo>
                  <a:lnTo>
                    <a:pt x="2480946" y="1406525"/>
                  </a:lnTo>
                </a:path>
                <a:path w="6611620" h="3614420">
                  <a:moveTo>
                    <a:pt x="2480946" y="1406525"/>
                  </a:moveTo>
                  <a:lnTo>
                    <a:pt x="2480946" y="3614089"/>
                  </a:lnTo>
                </a:path>
                <a:path w="6611620" h="3614420">
                  <a:moveTo>
                    <a:pt x="2755901" y="205740"/>
                  </a:moveTo>
                  <a:lnTo>
                    <a:pt x="2755901" y="372110"/>
                  </a:lnTo>
                </a:path>
                <a:path w="6611620" h="3614420">
                  <a:moveTo>
                    <a:pt x="2755901" y="372110"/>
                  </a:moveTo>
                  <a:lnTo>
                    <a:pt x="2755901" y="1406525"/>
                  </a:lnTo>
                </a:path>
                <a:path w="6611620" h="3614420">
                  <a:moveTo>
                    <a:pt x="2755901" y="1406525"/>
                  </a:moveTo>
                  <a:lnTo>
                    <a:pt x="2755901" y="3614089"/>
                  </a:lnTo>
                </a:path>
                <a:path w="6611620" h="3614420">
                  <a:moveTo>
                    <a:pt x="3030856" y="205740"/>
                  </a:moveTo>
                  <a:lnTo>
                    <a:pt x="3030856" y="372110"/>
                  </a:lnTo>
                </a:path>
                <a:path w="6611620" h="3614420">
                  <a:moveTo>
                    <a:pt x="3030856" y="372110"/>
                  </a:moveTo>
                  <a:lnTo>
                    <a:pt x="3030856" y="1406525"/>
                  </a:lnTo>
                </a:path>
                <a:path w="6611620" h="3614420">
                  <a:moveTo>
                    <a:pt x="3030856" y="1406525"/>
                  </a:moveTo>
                  <a:lnTo>
                    <a:pt x="3030856" y="3614089"/>
                  </a:lnTo>
                </a:path>
                <a:path w="6611620" h="3614420">
                  <a:moveTo>
                    <a:pt x="3305811" y="0"/>
                  </a:moveTo>
                  <a:lnTo>
                    <a:pt x="3305811" y="372110"/>
                  </a:lnTo>
                </a:path>
                <a:path w="6611620" h="3614420">
                  <a:moveTo>
                    <a:pt x="3305811" y="372110"/>
                  </a:moveTo>
                  <a:lnTo>
                    <a:pt x="3305811" y="1406525"/>
                  </a:lnTo>
                </a:path>
                <a:path w="6611620" h="3614420">
                  <a:moveTo>
                    <a:pt x="3305811" y="1406525"/>
                  </a:moveTo>
                  <a:lnTo>
                    <a:pt x="3305811" y="3614089"/>
                  </a:lnTo>
                </a:path>
                <a:path w="6611620" h="3614420">
                  <a:moveTo>
                    <a:pt x="3580766" y="205740"/>
                  </a:moveTo>
                  <a:lnTo>
                    <a:pt x="3580766" y="372110"/>
                  </a:lnTo>
                </a:path>
                <a:path w="6611620" h="3614420">
                  <a:moveTo>
                    <a:pt x="3580766" y="372110"/>
                  </a:moveTo>
                  <a:lnTo>
                    <a:pt x="3580766" y="1406525"/>
                  </a:lnTo>
                </a:path>
                <a:path w="6611620" h="3614420">
                  <a:moveTo>
                    <a:pt x="3580766" y="1406525"/>
                  </a:moveTo>
                  <a:lnTo>
                    <a:pt x="3580766" y="3614089"/>
                  </a:lnTo>
                </a:path>
                <a:path w="6611620" h="3614420">
                  <a:moveTo>
                    <a:pt x="3855721" y="205740"/>
                  </a:moveTo>
                  <a:lnTo>
                    <a:pt x="3855721" y="372110"/>
                  </a:lnTo>
                </a:path>
                <a:path w="6611620" h="3614420">
                  <a:moveTo>
                    <a:pt x="3855721" y="372110"/>
                  </a:moveTo>
                  <a:lnTo>
                    <a:pt x="3855721" y="1406525"/>
                  </a:lnTo>
                </a:path>
                <a:path w="6611620" h="3614420">
                  <a:moveTo>
                    <a:pt x="3855721" y="1406525"/>
                  </a:moveTo>
                  <a:lnTo>
                    <a:pt x="3855721" y="3614089"/>
                  </a:lnTo>
                </a:path>
                <a:path w="6611620" h="3614420">
                  <a:moveTo>
                    <a:pt x="4130676" y="205740"/>
                  </a:moveTo>
                  <a:lnTo>
                    <a:pt x="4130676" y="372110"/>
                  </a:lnTo>
                </a:path>
                <a:path w="6611620" h="3614420">
                  <a:moveTo>
                    <a:pt x="4130676" y="372110"/>
                  </a:moveTo>
                  <a:lnTo>
                    <a:pt x="4130676" y="1406525"/>
                  </a:lnTo>
                </a:path>
                <a:path w="6611620" h="3614420">
                  <a:moveTo>
                    <a:pt x="4130676" y="1406525"/>
                  </a:moveTo>
                  <a:lnTo>
                    <a:pt x="4130676" y="3614089"/>
                  </a:lnTo>
                </a:path>
                <a:path w="6611620" h="3614420">
                  <a:moveTo>
                    <a:pt x="4405631" y="205740"/>
                  </a:moveTo>
                  <a:lnTo>
                    <a:pt x="4405631" y="372110"/>
                  </a:lnTo>
                </a:path>
                <a:path w="6611620" h="3614420">
                  <a:moveTo>
                    <a:pt x="4405631" y="372110"/>
                  </a:moveTo>
                  <a:lnTo>
                    <a:pt x="4405631" y="1406525"/>
                  </a:lnTo>
                </a:path>
                <a:path w="6611620" h="3614420">
                  <a:moveTo>
                    <a:pt x="4405631" y="1406525"/>
                  </a:moveTo>
                  <a:lnTo>
                    <a:pt x="4405631" y="3614089"/>
                  </a:lnTo>
                </a:path>
                <a:path w="6611620" h="3614420">
                  <a:moveTo>
                    <a:pt x="4680586" y="205740"/>
                  </a:moveTo>
                  <a:lnTo>
                    <a:pt x="4680586" y="372110"/>
                  </a:lnTo>
                </a:path>
                <a:path w="6611620" h="3614420">
                  <a:moveTo>
                    <a:pt x="4680586" y="372110"/>
                  </a:moveTo>
                  <a:lnTo>
                    <a:pt x="4680586" y="1406525"/>
                  </a:lnTo>
                </a:path>
                <a:path w="6611620" h="3614420">
                  <a:moveTo>
                    <a:pt x="4680586" y="1406525"/>
                  </a:moveTo>
                  <a:lnTo>
                    <a:pt x="4680586" y="3614089"/>
                  </a:lnTo>
                </a:path>
                <a:path w="6611620" h="3614420">
                  <a:moveTo>
                    <a:pt x="4955541" y="205740"/>
                  </a:moveTo>
                  <a:lnTo>
                    <a:pt x="4955541" y="372110"/>
                  </a:lnTo>
                </a:path>
                <a:path w="6611620" h="3614420">
                  <a:moveTo>
                    <a:pt x="4955541" y="372110"/>
                  </a:moveTo>
                  <a:lnTo>
                    <a:pt x="4955541" y="1406525"/>
                  </a:lnTo>
                </a:path>
                <a:path w="6611620" h="3614420">
                  <a:moveTo>
                    <a:pt x="4955541" y="1406525"/>
                  </a:moveTo>
                  <a:lnTo>
                    <a:pt x="4955541" y="3614089"/>
                  </a:lnTo>
                </a:path>
                <a:path w="6611620" h="3614420">
                  <a:moveTo>
                    <a:pt x="5230496" y="205740"/>
                  </a:moveTo>
                  <a:lnTo>
                    <a:pt x="5230496" y="372110"/>
                  </a:lnTo>
                </a:path>
                <a:path w="6611620" h="3614420">
                  <a:moveTo>
                    <a:pt x="5230496" y="372110"/>
                  </a:moveTo>
                  <a:lnTo>
                    <a:pt x="5230496" y="1406525"/>
                  </a:lnTo>
                </a:path>
                <a:path w="6611620" h="3614420">
                  <a:moveTo>
                    <a:pt x="5230496" y="1406525"/>
                  </a:moveTo>
                  <a:lnTo>
                    <a:pt x="5230496" y="3614089"/>
                  </a:lnTo>
                </a:path>
                <a:path w="6611620" h="3614420">
                  <a:moveTo>
                    <a:pt x="5505451" y="205740"/>
                  </a:moveTo>
                  <a:lnTo>
                    <a:pt x="5505451" y="372110"/>
                  </a:lnTo>
                </a:path>
                <a:path w="6611620" h="3614420">
                  <a:moveTo>
                    <a:pt x="5505451" y="372110"/>
                  </a:moveTo>
                  <a:lnTo>
                    <a:pt x="5505451" y="1406525"/>
                  </a:lnTo>
                </a:path>
                <a:path w="6611620" h="3614420">
                  <a:moveTo>
                    <a:pt x="5505451" y="1406525"/>
                  </a:moveTo>
                  <a:lnTo>
                    <a:pt x="5505451" y="3614089"/>
                  </a:lnTo>
                </a:path>
                <a:path w="6611620" h="3614420">
                  <a:moveTo>
                    <a:pt x="5780406" y="205740"/>
                  </a:moveTo>
                  <a:lnTo>
                    <a:pt x="5780406" y="372110"/>
                  </a:lnTo>
                </a:path>
                <a:path w="6611620" h="3614420">
                  <a:moveTo>
                    <a:pt x="5780406" y="372110"/>
                  </a:moveTo>
                  <a:lnTo>
                    <a:pt x="5780406" y="1406525"/>
                  </a:lnTo>
                </a:path>
                <a:path w="6611620" h="3614420">
                  <a:moveTo>
                    <a:pt x="5780406" y="1406525"/>
                  </a:moveTo>
                  <a:lnTo>
                    <a:pt x="5780406" y="3614089"/>
                  </a:lnTo>
                </a:path>
                <a:path w="6611620" h="3614420">
                  <a:moveTo>
                    <a:pt x="6055361" y="205740"/>
                  </a:moveTo>
                  <a:lnTo>
                    <a:pt x="6055361" y="372110"/>
                  </a:lnTo>
                </a:path>
                <a:path w="6611620" h="3614420">
                  <a:moveTo>
                    <a:pt x="6055361" y="372110"/>
                  </a:moveTo>
                  <a:lnTo>
                    <a:pt x="6055361" y="1406525"/>
                  </a:lnTo>
                </a:path>
                <a:path w="6611620" h="3614420">
                  <a:moveTo>
                    <a:pt x="6055361" y="1406525"/>
                  </a:moveTo>
                  <a:lnTo>
                    <a:pt x="6055361" y="3614089"/>
                  </a:lnTo>
                </a:path>
                <a:path w="6611620" h="3614420">
                  <a:moveTo>
                    <a:pt x="6330316" y="205740"/>
                  </a:moveTo>
                  <a:lnTo>
                    <a:pt x="6330316" y="372110"/>
                  </a:lnTo>
                </a:path>
                <a:path w="6611620" h="3614420">
                  <a:moveTo>
                    <a:pt x="6330316" y="372110"/>
                  </a:moveTo>
                  <a:lnTo>
                    <a:pt x="6330316" y="1406525"/>
                  </a:lnTo>
                </a:path>
                <a:path w="6611620" h="3614420">
                  <a:moveTo>
                    <a:pt x="6330316" y="1406525"/>
                  </a:moveTo>
                  <a:lnTo>
                    <a:pt x="6330316" y="3614089"/>
                  </a:lnTo>
                </a:path>
                <a:path w="6611620" h="3614420">
                  <a:moveTo>
                    <a:pt x="0" y="212090"/>
                  </a:moveTo>
                  <a:lnTo>
                    <a:pt x="6611621" y="212090"/>
                  </a:lnTo>
                </a:path>
                <a:path w="6611620" h="3614420">
                  <a:moveTo>
                    <a:pt x="0" y="372110"/>
                  </a:moveTo>
                  <a:lnTo>
                    <a:pt x="6611621" y="372110"/>
                  </a:lnTo>
                </a:path>
                <a:path w="6611620" h="3614420">
                  <a:moveTo>
                    <a:pt x="0" y="1406525"/>
                  </a:moveTo>
                  <a:lnTo>
                    <a:pt x="6611621" y="1406525"/>
                  </a:lnTo>
                </a:path>
                <a:path w="6611620" h="3614420">
                  <a:moveTo>
                    <a:pt x="0" y="2390267"/>
                  </a:moveTo>
                  <a:lnTo>
                    <a:pt x="6611621" y="2390267"/>
                  </a:lnTo>
                </a:path>
                <a:path w="6611620" h="3614420">
                  <a:moveTo>
                    <a:pt x="6350" y="0"/>
                  </a:moveTo>
                  <a:lnTo>
                    <a:pt x="6350" y="212090"/>
                  </a:lnTo>
                </a:path>
                <a:path w="6611620" h="3614420">
                  <a:moveTo>
                    <a:pt x="6350" y="212090"/>
                  </a:moveTo>
                  <a:lnTo>
                    <a:pt x="6350" y="372110"/>
                  </a:lnTo>
                </a:path>
                <a:path w="6611620" h="3614420">
                  <a:moveTo>
                    <a:pt x="6350" y="372110"/>
                  </a:moveTo>
                  <a:lnTo>
                    <a:pt x="6350" y="1406525"/>
                  </a:lnTo>
                </a:path>
                <a:path w="6611620" h="3614420">
                  <a:moveTo>
                    <a:pt x="6350" y="1406525"/>
                  </a:moveTo>
                  <a:lnTo>
                    <a:pt x="6350" y="3614089"/>
                  </a:lnTo>
                </a:path>
                <a:path w="6611620" h="3614420">
                  <a:moveTo>
                    <a:pt x="6605271" y="0"/>
                  </a:moveTo>
                  <a:lnTo>
                    <a:pt x="6605271" y="3614089"/>
                  </a:lnTo>
                </a:path>
                <a:path w="6611620" h="3614420">
                  <a:moveTo>
                    <a:pt x="0" y="6350"/>
                  </a:moveTo>
                  <a:lnTo>
                    <a:pt x="3305811" y="6350"/>
                  </a:lnTo>
                </a:path>
                <a:path w="6611620" h="3614420">
                  <a:moveTo>
                    <a:pt x="3305811" y="6350"/>
                  </a:moveTo>
                  <a:lnTo>
                    <a:pt x="6611621" y="6350"/>
                  </a:lnTo>
                </a:path>
                <a:path w="6611620" h="3614420">
                  <a:moveTo>
                    <a:pt x="0" y="3607739"/>
                  </a:moveTo>
                  <a:lnTo>
                    <a:pt x="6611621" y="3607739"/>
                  </a:lnTo>
                </a:path>
              </a:pathLst>
            </a:custGeom>
            <a:ln w="12700">
              <a:solidFill>
                <a:srgbClr val="E1CCBB"/>
              </a:solidFill>
            </a:ln>
          </p:spPr>
          <p:txBody>
            <a:bodyPr wrap="square" lIns="0" tIns="0" rIns="0" bIns="0" rtlCol="0"/>
            <a:lstStyle/>
            <a:p>
              <a:endParaRPr sz="2400"/>
            </a:p>
          </p:txBody>
        </p:sp>
      </p:grpSp>
      <p:sp>
        <p:nvSpPr>
          <p:cNvPr id="10" name="object 10"/>
          <p:cNvSpPr txBox="1">
            <a:spLocks noGrp="1"/>
          </p:cNvSpPr>
          <p:nvPr>
            <p:ph type="title"/>
          </p:nvPr>
        </p:nvSpPr>
        <p:spPr>
          <a:xfrm>
            <a:off x="2421583" y="412908"/>
            <a:ext cx="7332575" cy="571951"/>
          </a:xfrm>
          <a:prstGeom prst="rect">
            <a:avLst/>
          </a:prstGeom>
        </p:spPr>
        <p:txBody>
          <a:bodyPr vert="horz" wrap="square" lIns="0" tIns="17780" rIns="0" bIns="0" rtlCol="0" anchor="ctr">
            <a:spAutoFit/>
          </a:bodyPr>
          <a:lstStyle/>
          <a:p>
            <a:pPr marL="16933" algn="ctr">
              <a:lnSpc>
                <a:spcPct val="100000"/>
              </a:lnSpc>
              <a:spcBef>
                <a:spcPts val="140"/>
              </a:spcBef>
            </a:pPr>
            <a:r>
              <a:rPr lang="en-US" altLang="ja-JP" sz="3600" spc="-27" dirty="0">
                <a:latin typeface="UD デジタル 教科書体 NK-B" panose="02020700000000000000" pitchFamily="18" charset="-128"/>
                <a:ea typeface="UD デジタル 教科書体 NK-B" panose="02020700000000000000" pitchFamily="18" charset="-128"/>
              </a:rPr>
              <a:t>m</a:t>
            </a:r>
            <a:r>
              <a:rPr lang="ja-JP" altLang="en-US" sz="3600" spc="-27" dirty="0">
                <a:latin typeface="UD デジタル 教科書体 NK-B" panose="02020700000000000000" pitchFamily="18" charset="-128"/>
                <a:ea typeface="UD デジタル 教科書体 NK-B" panose="02020700000000000000" pitchFamily="18" charset="-128"/>
              </a:rPr>
              <a:t>ＲＮＡ遺伝子治療薬</a:t>
            </a:r>
            <a:r>
              <a:rPr sz="3600" spc="-27" dirty="0" err="1">
                <a:latin typeface="UD デジタル 教科書体 NK-B" panose="02020700000000000000" pitchFamily="18" charset="-128"/>
                <a:ea typeface="UD デジタル 教科書体 NK-B" panose="02020700000000000000" pitchFamily="18" charset="-128"/>
              </a:rPr>
              <a:t>の開発</a:t>
            </a:r>
            <a:endParaRPr sz="3600" dirty="0">
              <a:latin typeface="UD デジタル 教科書体 NK-B" panose="02020700000000000000" pitchFamily="18" charset="-128"/>
              <a:ea typeface="UD デジタル 教科書体 NK-B" panose="02020700000000000000" pitchFamily="18" charset="-128"/>
            </a:endParaRPr>
          </a:p>
        </p:txBody>
      </p:sp>
      <p:sp>
        <p:nvSpPr>
          <p:cNvPr id="11" name="object 11"/>
          <p:cNvSpPr txBox="1"/>
          <p:nvPr/>
        </p:nvSpPr>
        <p:spPr>
          <a:xfrm>
            <a:off x="8100569" y="1367704"/>
            <a:ext cx="383540" cy="201764"/>
          </a:xfrm>
          <a:prstGeom prst="rect">
            <a:avLst/>
          </a:prstGeom>
        </p:spPr>
        <p:txBody>
          <a:bodyPr vert="horz" wrap="square" lIns="0" tIns="16933" rIns="0" bIns="0" rtlCol="0">
            <a:spAutoFit/>
          </a:bodyPr>
          <a:lstStyle/>
          <a:p>
            <a:pPr marL="16933">
              <a:spcBef>
                <a:spcPts val="133"/>
              </a:spcBef>
            </a:pPr>
            <a:r>
              <a:rPr sz="1200" b="1" spc="-27" dirty="0">
                <a:latin typeface="Segoe UI"/>
                <a:cs typeface="Segoe UI"/>
              </a:rPr>
              <a:t>2021</a:t>
            </a:r>
            <a:endParaRPr sz="1200">
              <a:latin typeface="Segoe UI"/>
              <a:cs typeface="Segoe UI"/>
            </a:endParaRPr>
          </a:p>
        </p:txBody>
      </p:sp>
      <p:sp>
        <p:nvSpPr>
          <p:cNvPr id="12" name="object 12"/>
          <p:cNvSpPr txBox="1"/>
          <p:nvPr/>
        </p:nvSpPr>
        <p:spPr>
          <a:xfrm>
            <a:off x="2930279"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4</a:t>
            </a:r>
            <a:endParaRPr sz="800">
              <a:latin typeface="Segoe UI"/>
              <a:cs typeface="Segoe UI"/>
            </a:endParaRPr>
          </a:p>
        </p:txBody>
      </p:sp>
      <p:sp>
        <p:nvSpPr>
          <p:cNvPr id="13" name="object 13"/>
          <p:cNvSpPr txBox="1"/>
          <p:nvPr/>
        </p:nvSpPr>
        <p:spPr>
          <a:xfrm>
            <a:off x="3296919"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5</a:t>
            </a:r>
            <a:endParaRPr sz="800">
              <a:latin typeface="Segoe UI"/>
              <a:cs typeface="Segoe UI"/>
            </a:endParaRPr>
          </a:p>
        </p:txBody>
      </p:sp>
      <p:sp>
        <p:nvSpPr>
          <p:cNvPr id="14" name="object 14"/>
          <p:cNvSpPr txBox="1"/>
          <p:nvPr/>
        </p:nvSpPr>
        <p:spPr>
          <a:xfrm>
            <a:off x="4396910"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8</a:t>
            </a:r>
            <a:endParaRPr sz="800">
              <a:latin typeface="Segoe UI"/>
              <a:cs typeface="Segoe UI"/>
            </a:endParaRPr>
          </a:p>
        </p:txBody>
      </p:sp>
      <p:sp>
        <p:nvSpPr>
          <p:cNvPr id="15" name="object 15"/>
          <p:cNvSpPr txBox="1"/>
          <p:nvPr/>
        </p:nvSpPr>
        <p:spPr>
          <a:xfrm>
            <a:off x="4763515"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9</a:t>
            </a:r>
            <a:endParaRPr sz="800">
              <a:latin typeface="Segoe UI"/>
              <a:cs typeface="Segoe UI"/>
            </a:endParaRPr>
          </a:p>
        </p:txBody>
      </p:sp>
      <p:sp>
        <p:nvSpPr>
          <p:cNvPr id="16" name="object 16"/>
          <p:cNvSpPr txBox="1"/>
          <p:nvPr/>
        </p:nvSpPr>
        <p:spPr>
          <a:xfrm>
            <a:off x="5103706" y="1644057"/>
            <a:ext cx="143933" cy="140209"/>
          </a:xfrm>
          <a:prstGeom prst="rect">
            <a:avLst/>
          </a:prstGeom>
        </p:spPr>
        <p:txBody>
          <a:bodyPr vert="horz" wrap="square" lIns="0" tIns="16933" rIns="0" bIns="0" rtlCol="0">
            <a:spAutoFit/>
          </a:bodyPr>
          <a:lstStyle/>
          <a:p>
            <a:pPr marL="16933">
              <a:spcBef>
                <a:spcPts val="133"/>
              </a:spcBef>
            </a:pPr>
            <a:r>
              <a:rPr sz="800" spc="-33" dirty="0">
                <a:latin typeface="Segoe UI"/>
                <a:cs typeface="Segoe UI"/>
              </a:rPr>
              <a:t>10</a:t>
            </a:r>
            <a:endParaRPr sz="800">
              <a:latin typeface="Segoe UI"/>
              <a:cs typeface="Segoe UI"/>
            </a:endParaRPr>
          </a:p>
        </p:txBody>
      </p:sp>
      <p:sp>
        <p:nvSpPr>
          <p:cNvPr id="17" name="object 17"/>
          <p:cNvSpPr txBox="1"/>
          <p:nvPr/>
        </p:nvSpPr>
        <p:spPr>
          <a:xfrm>
            <a:off x="5470652" y="1644057"/>
            <a:ext cx="143933" cy="140209"/>
          </a:xfrm>
          <a:prstGeom prst="rect">
            <a:avLst/>
          </a:prstGeom>
        </p:spPr>
        <p:txBody>
          <a:bodyPr vert="horz" wrap="square" lIns="0" tIns="16933" rIns="0" bIns="0" rtlCol="0">
            <a:spAutoFit/>
          </a:bodyPr>
          <a:lstStyle/>
          <a:p>
            <a:pPr marL="16933">
              <a:spcBef>
                <a:spcPts val="133"/>
              </a:spcBef>
            </a:pPr>
            <a:r>
              <a:rPr sz="800" spc="-33" dirty="0">
                <a:latin typeface="Segoe UI"/>
                <a:cs typeface="Segoe UI"/>
              </a:rPr>
              <a:t>11</a:t>
            </a:r>
            <a:endParaRPr sz="800">
              <a:latin typeface="Segoe UI"/>
              <a:cs typeface="Segoe UI"/>
            </a:endParaRPr>
          </a:p>
        </p:txBody>
      </p:sp>
      <p:sp>
        <p:nvSpPr>
          <p:cNvPr id="18" name="object 18"/>
          <p:cNvSpPr txBox="1"/>
          <p:nvPr/>
        </p:nvSpPr>
        <p:spPr>
          <a:xfrm>
            <a:off x="5837259" y="1644057"/>
            <a:ext cx="143933" cy="140209"/>
          </a:xfrm>
          <a:prstGeom prst="rect">
            <a:avLst/>
          </a:prstGeom>
        </p:spPr>
        <p:txBody>
          <a:bodyPr vert="horz" wrap="square" lIns="0" tIns="16933" rIns="0" bIns="0" rtlCol="0">
            <a:spAutoFit/>
          </a:bodyPr>
          <a:lstStyle/>
          <a:p>
            <a:pPr marL="16933">
              <a:spcBef>
                <a:spcPts val="133"/>
              </a:spcBef>
            </a:pPr>
            <a:r>
              <a:rPr sz="800" spc="-33" dirty="0">
                <a:latin typeface="Segoe UI"/>
                <a:cs typeface="Segoe UI"/>
              </a:rPr>
              <a:t>12</a:t>
            </a:r>
            <a:endParaRPr sz="800">
              <a:latin typeface="Segoe UI"/>
              <a:cs typeface="Segoe UI"/>
            </a:endParaRPr>
          </a:p>
        </p:txBody>
      </p:sp>
      <p:sp>
        <p:nvSpPr>
          <p:cNvPr id="19" name="object 19"/>
          <p:cNvSpPr txBox="1"/>
          <p:nvPr/>
        </p:nvSpPr>
        <p:spPr>
          <a:xfrm>
            <a:off x="6230281"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1</a:t>
            </a:r>
            <a:endParaRPr sz="800">
              <a:latin typeface="Segoe UI"/>
              <a:cs typeface="Segoe UI"/>
            </a:endParaRPr>
          </a:p>
        </p:txBody>
      </p:sp>
      <p:sp>
        <p:nvSpPr>
          <p:cNvPr id="20" name="object 20"/>
          <p:cNvSpPr txBox="1"/>
          <p:nvPr/>
        </p:nvSpPr>
        <p:spPr>
          <a:xfrm>
            <a:off x="6596887"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2</a:t>
            </a:r>
            <a:endParaRPr sz="800">
              <a:latin typeface="Segoe UI"/>
              <a:cs typeface="Segoe UI"/>
            </a:endParaRPr>
          </a:p>
        </p:txBody>
      </p:sp>
      <p:sp>
        <p:nvSpPr>
          <p:cNvPr id="21" name="object 21"/>
          <p:cNvSpPr txBox="1"/>
          <p:nvPr/>
        </p:nvSpPr>
        <p:spPr>
          <a:xfrm>
            <a:off x="6963834"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3</a:t>
            </a:r>
            <a:endParaRPr sz="800">
              <a:latin typeface="Segoe UI"/>
              <a:cs typeface="Segoe UI"/>
            </a:endParaRPr>
          </a:p>
        </p:txBody>
      </p:sp>
      <p:sp>
        <p:nvSpPr>
          <p:cNvPr id="22" name="object 22"/>
          <p:cNvSpPr txBox="1"/>
          <p:nvPr/>
        </p:nvSpPr>
        <p:spPr>
          <a:xfrm>
            <a:off x="7330439"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4</a:t>
            </a:r>
            <a:endParaRPr sz="800">
              <a:latin typeface="Segoe UI"/>
              <a:cs typeface="Segoe UI"/>
            </a:endParaRPr>
          </a:p>
        </p:txBody>
      </p:sp>
      <p:sp>
        <p:nvSpPr>
          <p:cNvPr id="23" name="object 23"/>
          <p:cNvSpPr txBox="1"/>
          <p:nvPr/>
        </p:nvSpPr>
        <p:spPr>
          <a:xfrm>
            <a:off x="7696878"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5</a:t>
            </a:r>
            <a:endParaRPr sz="800">
              <a:latin typeface="Segoe UI"/>
              <a:cs typeface="Segoe UI"/>
            </a:endParaRPr>
          </a:p>
        </p:txBody>
      </p:sp>
      <p:sp>
        <p:nvSpPr>
          <p:cNvPr id="24" name="object 24"/>
          <p:cNvSpPr txBox="1"/>
          <p:nvPr/>
        </p:nvSpPr>
        <p:spPr>
          <a:xfrm>
            <a:off x="8063993"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6</a:t>
            </a:r>
            <a:endParaRPr sz="800">
              <a:latin typeface="Segoe UI"/>
              <a:cs typeface="Segoe UI"/>
            </a:endParaRPr>
          </a:p>
        </p:txBody>
      </p:sp>
      <p:sp>
        <p:nvSpPr>
          <p:cNvPr id="25" name="object 25"/>
          <p:cNvSpPr txBox="1"/>
          <p:nvPr/>
        </p:nvSpPr>
        <p:spPr>
          <a:xfrm>
            <a:off x="8430429"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7</a:t>
            </a:r>
            <a:endParaRPr sz="800">
              <a:latin typeface="Segoe UI"/>
              <a:cs typeface="Segoe UI"/>
            </a:endParaRPr>
          </a:p>
        </p:txBody>
      </p:sp>
      <p:sp>
        <p:nvSpPr>
          <p:cNvPr id="26" name="object 26"/>
          <p:cNvSpPr txBox="1"/>
          <p:nvPr/>
        </p:nvSpPr>
        <p:spPr>
          <a:xfrm>
            <a:off x="8797037"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8</a:t>
            </a:r>
            <a:endParaRPr sz="800">
              <a:latin typeface="Segoe UI"/>
              <a:cs typeface="Segoe UI"/>
            </a:endParaRPr>
          </a:p>
        </p:txBody>
      </p:sp>
      <p:sp>
        <p:nvSpPr>
          <p:cNvPr id="27" name="object 27"/>
          <p:cNvSpPr txBox="1"/>
          <p:nvPr/>
        </p:nvSpPr>
        <p:spPr>
          <a:xfrm>
            <a:off x="9163643"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9</a:t>
            </a:r>
            <a:endParaRPr sz="800">
              <a:latin typeface="Segoe UI"/>
              <a:cs typeface="Segoe UI"/>
            </a:endParaRPr>
          </a:p>
        </p:txBody>
      </p:sp>
      <p:sp>
        <p:nvSpPr>
          <p:cNvPr id="28" name="object 28"/>
          <p:cNvSpPr txBox="1"/>
          <p:nvPr/>
        </p:nvSpPr>
        <p:spPr>
          <a:xfrm>
            <a:off x="9504171" y="1644057"/>
            <a:ext cx="143933" cy="140209"/>
          </a:xfrm>
          <a:prstGeom prst="rect">
            <a:avLst/>
          </a:prstGeom>
        </p:spPr>
        <p:txBody>
          <a:bodyPr vert="horz" wrap="square" lIns="0" tIns="16933" rIns="0" bIns="0" rtlCol="0">
            <a:spAutoFit/>
          </a:bodyPr>
          <a:lstStyle/>
          <a:p>
            <a:pPr marL="16933">
              <a:spcBef>
                <a:spcPts val="133"/>
              </a:spcBef>
            </a:pPr>
            <a:r>
              <a:rPr sz="800" spc="-33" dirty="0">
                <a:latin typeface="Segoe UI"/>
                <a:cs typeface="Segoe UI"/>
              </a:rPr>
              <a:t>10</a:t>
            </a:r>
            <a:endParaRPr sz="800">
              <a:latin typeface="Segoe UI"/>
              <a:cs typeface="Segoe UI"/>
            </a:endParaRPr>
          </a:p>
        </p:txBody>
      </p:sp>
      <p:sp>
        <p:nvSpPr>
          <p:cNvPr id="29" name="object 29"/>
          <p:cNvSpPr txBox="1"/>
          <p:nvPr/>
        </p:nvSpPr>
        <p:spPr>
          <a:xfrm>
            <a:off x="9870779" y="1644057"/>
            <a:ext cx="143933" cy="140209"/>
          </a:xfrm>
          <a:prstGeom prst="rect">
            <a:avLst/>
          </a:prstGeom>
        </p:spPr>
        <p:txBody>
          <a:bodyPr vert="horz" wrap="square" lIns="0" tIns="16933" rIns="0" bIns="0" rtlCol="0">
            <a:spAutoFit/>
          </a:bodyPr>
          <a:lstStyle/>
          <a:p>
            <a:pPr marL="16933">
              <a:spcBef>
                <a:spcPts val="133"/>
              </a:spcBef>
            </a:pPr>
            <a:r>
              <a:rPr sz="800" spc="-33" dirty="0">
                <a:latin typeface="Segoe UI"/>
                <a:cs typeface="Segoe UI"/>
              </a:rPr>
              <a:t>11</a:t>
            </a:r>
            <a:endParaRPr sz="800">
              <a:latin typeface="Segoe UI"/>
              <a:cs typeface="Segoe UI"/>
            </a:endParaRPr>
          </a:p>
        </p:txBody>
      </p:sp>
      <p:sp>
        <p:nvSpPr>
          <p:cNvPr id="30" name="object 30"/>
          <p:cNvSpPr txBox="1"/>
          <p:nvPr/>
        </p:nvSpPr>
        <p:spPr>
          <a:xfrm>
            <a:off x="10237386" y="1644057"/>
            <a:ext cx="143933" cy="140209"/>
          </a:xfrm>
          <a:prstGeom prst="rect">
            <a:avLst/>
          </a:prstGeom>
        </p:spPr>
        <p:txBody>
          <a:bodyPr vert="horz" wrap="square" lIns="0" tIns="16933" rIns="0" bIns="0" rtlCol="0">
            <a:spAutoFit/>
          </a:bodyPr>
          <a:lstStyle/>
          <a:p>
            <a:pPr marL="16933">
              <a:spcBef>
                <a:spcPts val="133"/>
              </a:spcBef>
            </a:pPr>
            <a:r>
              <a:rPr sz="800" spc="-33" dirty="0">
                <a:latin typeface="Segoe UI"/>
                <a:cs typeface="Segoe UI"/>
              </a:rPr>
              <a:t>12</a:t>
            </a:r>
            <a:endParaRPr sz="800">
              <a:latin typeface="Segoe UI"/>
              <a:cs typeface="Segoe UI"/>
            </a:endParaRPr>
          </a:p>
        </p:txBody>
      </p:sp>
      <p:sp>
        <p:nvSpPr>
          <p:cNvPr id="31" name="object 31"/>
          <p:cNvSpPr txBox="1"/>
          <p:nvPr/>
        </p:nvSpPr>
        <p:spPr>
          <a:xfrm>
            <a:off x="3023751" y="2037757"/>
            <a:ext cx="1881293" cy="263320"/>
          </a:xfrm>
          <a:prstGeom prst="rect">
            <a:avLst/>
          </a:prstGeom>
        </p:spPr>
        <p:txBody>
          <a:bodyPr vert="horz" wrap="square" lIns="0" tIns="16933" rIns="0" bIns="0" rtlCol="0">
            <a:spAutoFit/>
          </a:bodyPr>
          <a:lstStyle/>
          <a:p>
            <a:pPr marL="16933">
              <a:spcBef>
                <a:spcPts val="133"/>
              </a:spcBef>
            </a:pPr>
            <a:r>
              <a:rPr sz="1600" dirty="0">
                <a:latin typeface="Segoe UI"/>
                <a:cs typeface="Segoe UI"/>
              </a:rPr>
              <a:t>Ph1/2</a:t>
            </a:r>
            <a:r>
              <a:rPr sz="1600" spc="-87" dirty="0">
                <a:latin typeface="Segoe UI"/>
                <a:cs typeface="Segoe UI"/>
              </a:rPr>
              <a:t> </a:t>
            </a:r>
            <a:r>
              <a:rPr sz="1600" dirty="0">
                <a:latin typeface="Segoe UI"/>
                <a:cs typeface="Segoe UI"/>
              </a:rPr>
              <a:t>(Germany,</a:t>
            </a:r>
            <a:r>
              <a:rPr sz="1600" spc="-67" dirty="0">
                <a:latin typeface="Segoe UI"/>
                <a:cs typeface="Segoe UI"/>
              </a:rPr>
              <a:t> </a:t>
            </a:r>
            <a:r>
              <a:rPr sz="1600" spc="-33" dirty="0">
                <a:latin typeface="Segoe UI"/>
                <a:cs typeface="Segoe UI"/>
              </a:rPr>
              <a:t>US)</a:t>
            </a:r>
            <a:endParaRPr sz="1600">
              <a:latin typeface="Segoe UI"/>
              <a:cs typeface="Segoe UI"/>
            </a:endParaRPr>
          </a:p>
        </p:txBody>
      </p:sp>
      <p:sp>
        <p:nvSpPr>
          <p:cNvPr id="32" name="object 32"/>
          <p:cNvSpPr txBox="1"/>
          <p:nvPr/>
        </p:nvSpPr>
        <p:spPr>
          <a:xfrm>
            <a:off x="4371339" y="5407694"/>
            <a:ext cx="1922780" cy="263320"/>
          </a:xfrm>
          <a:prstGeom prst="rect">
            <a:avLst/>
          </a:prstGeom>
        </p:spPr>
        <p:txBody>
          <a:bodyPr vert="horz" wrap="square" lIns="0" tIns="16933" rIns="0" bIns="0" rtlCol="0">
            <a:spAutoFit/>
          </a:bodyPr>
          <a:lstStyle/>
          <a:p>
            <a:pPr marL="16933">
              <a:spcBef>
                <a:spcPts val="133"/>
              </a:spcBef>
            </a:pPr>
            <a:r>
              <a:rPr sz="1600" spc="-13" dirty="0">
                <a:latin typeface="Segoe UI"/>
                <a:cs typeface="Segoe UI"/>
              </a:rPr>
              <a:t>Ph3(US,</a:t>
            </a:r>
            <a:r>
              <a:rPr sz="1600" spc="-7" dirty="0">
                <a:latin typeface="Meiryo UI"/>
                <a:cs typeface="Meiryo UI"/>
              </a:rPr>
              <a:t>他、</a:t>
            </a:r>
            <a:r>
              <a:rPr sz="1600" spc="-13" dirty="0">
                <a:latin typeface="Segoe UI"/>
                <a:cs typeface="Segoe UI"/>
              </a:rPr>
              <a:t>30,000</a:t>
            </a:r>
            <a:r>
              <a:rPr sz="1600" dirty="0">
                <a:latin typeface="Meiryo UI"/>
                <a:cs typeface="Meiryo UI"/>
              </a:rPr>
              <a:t>人</a:t>
            </a:r>
            <a:r>
              <a:rPr sz="1600" spc="-67" dirty="0">
                <a:latin typeface="Segoe UI"/>
                <a:cs typeface="Segoe UI"/>
              </a:rPr>
              <a:t>)</a:t>
            </a:r>
            <a:endParaRPr sz="1600">
              <a:latin typeface="Segoe UI"/>
              <a:cs typeface="Segoe UI"/>
            </a:endParaRPr>
          </a:p>
        </p:txBody>
      </p:sp>
      <p:grpSp>
        <p:nvGrpSpPr>
          <p:cNvPr id="33" name="object 33"/>
          <p:cNvGrpSpPr/>
          <p:nvPr/>
        </p:nvGrpSpPr>
        <p:grpSpPr>
          <a:xfrm>
            <a:off x="1733042" y="1863090"/>
            <a:ext cx="896620" cy="443653"/>
            <a:chOff x="156781" y="1397317"/>
            <a:chExt cx="672465" cy="332740"/>
          </a:xfrm>
        </p:grpSpPr>
        <p:sp>
          <p:nvSpPr>
            <p:cNvPr id="34" name="object 34"/>
            <p:cNvSpPr/>
            <p:nvPr/>
          </p:nvSpPr>
          <p:spPr>
            <a:xfrm>
              <a:off x="161544" y="1402080"/>
              <a:ext cx="662940" cy="323215"/>
            </a:xfrm>
            <a:custGeom>
              <a:avLst/>
              <a:gdLst/>
              <a:ahLst/>
              <a:cxnLst/>
              <a:rect l="l" t="t" r="r" b="b"/>
              <a:pathLst>
                <a:path w="662940" h="323214">
                  <a:moveTo>
                    <a:pt x="662940" y="0"/>
                  </a:moveTo>
                  <a:lnTo>
                    <a:pt x="0" y="0"/>
                  </a:lnTo>
                  <a:lnTo>
                    <a:pt x="0" y="323088"/>
                  </a:lnTo>
                  <a:lnTo>
                    <a:pt x="662940" y="323088"/>
                  </a:lnTo>
                  <a:lnTo>
                    <a:pt x="662940" y="0"/>
                  </a:lnTo>
                  <a:close/>
                </a:path>
              </a:pathLst>
            </a:custGeom>
            <a:solidFill>
              <a:srgbClr val="FFFFFF"/>
            </a:solidFill>
          </p:spPr>
          <p:txBody>
            <a:bodyPr wrap="square" lIns="0" tIns="0" rIns="0" bIns="0" rtlCol="0"/>
            <a:lstStyle/>
            <a:p>
              <a:endParaRPr sz="2400"/>
            </a:p>
          </p:txBody>
        </p:sp>
        <p:sp>
          <p:nvSpPr>
            <p:cNvPr id="35" name="object 35"/>
            <p:cNvSpPr/>
            <p:nvPr/>
          </p:nvSpPr>
          <p:spPr>
            <a:xfrm>
              <a:off x="161544" y="1402080"/>
              <a:ext cx="662940" cy="323215"/>
            </a:xfrm>
            <a:custGeom>
              <a:avLst/>
              <a:gdLst/>
              <a:ahLst/>
              <a:cxnLst/>
              <a:rect l="l" t="t" r="r" b="b"/>
              <a:pathLst>
                <a:path w="662940" h="323214">
                  <a:moveTo>
                    <a:pt x="0" y="323088"/>
                  </a:moveTo>
                  <a:lnTo>
                    <a:pt x="662940" y="323088"/>
                  </a:lnTo>
                  <a:lnTo>
                    <a:pt x="662940" y="0"/>
                  </a:lnTo>
                  <a:lnTo>
                    <a:pt x="0" y="0"/>
                  </a:lnTo>
                  <a:lnTo>
                    <a:pt x="0" y="323088"/>
                  </a:lnTo>
                  <a:close/>
                </a:path>
              </a:pathLst>
            </a:custGeom>
            <a:ln w="9144">
              <a:solidFill>
                <a:srgbClr val="000000"/>
              </a:solidFill>
            </a:ln>
          </p:spPr>
          <p:txBody>
            <a:bodyPr wrap="square" lIns="0" tIns="0" rIns="0" bIns="0" rtlCol="0"/>
            <a:lstStyle/>
            <a:p>
              <a:endParaRPr sz="2400"/>
            </a:p>
          </p:txBody>
        </p:sp>
      </p:grpSp>
      <p:sp>
        <p:nvSpPr>
          <p:cNvPr id="36" name="object 36"/>
          <p:cNvSpPr txBox="1"/>
          <p:nvPr/>
        </p:nvSpPr>
        <p:spPr>
          <a:xfrm>
            <a:off x="1758222" y="1597684"/>
            <a:ext cx="894927" cy="707031"/>
          </a:xfrm>
          <a:prstGeom prst="rect">
            <a:avLst/>
          </a:prstGeom>
        </p:spPr>
        <p:txBody>
          <a:bodyPr vert="horz" wrap="square" lIns="0" tIns="62653" rIns="0" bIns="0" rtlCol="0">
            <a:spAutoFit/>
          </a:bodyPr>
          <a:lstStyle/>
          <a:p>
            <a:pPr marL="88051">
              <a:spcBef>
                <a:spcPts val="493"/>
              </a:spcBef>
              <a:tabLst>
                <a:tab pos="454649" algn="l"/>
                <a:tab pos="822093" algn="l"/>
              </a:tabLst>
            </a:pPr>
            <a:r>
              <a:rPr sz="800" spc="-67" dirty="0">
                <a:latin typeface="Segoe UI"/>
                <a:cs typeface="Segoe UI"/>
              </a:rPr>
              <a:t>1</a:t>
            </a:r>
            <a:r>
              <a:rPr sz="800" dirty="0">
                <a:latin typeface="Segoe UI"/>
                <a:cs typeface="Segoe UI"/>
              </a:rPr>
              <a:t>	</a:t>
            </a:r>
            <a:r>
              <a:rPr sz="800" spc="-67" dirty="0">
                <a:latin typeface="Segoe UI"/>
                <a:cs typeface="Segoe UI"/>
              </a:rPr>
              <a:t>2</a:t>
            </a:r>
            <a:r>
              <a:rPr sz="800" dirty="0">
                <a:latin typeface="Segoe UI"/>
                <a:cs typeface="Segoe UI"/>
              </a:rPr>
              <a:t>	</a:t>
            </a:r>
            <a:r>
              <a:rPr sz="800" spc="-67" dirty="0">
                <a:latin typeface="Segoe UI"/>
                <a:cs typeface="Segoe UI"/>
              </a:rPr>
              <a:t>3</a:t>
            </a:r>
            <a:endParaRPr sz="800" dirty="0">
              <a:latin typeface="Segoe UI"/>
              <a:cs typeface="Segoe UI"/>
            </a:endParaRPr>
          </a:p>
          <a:p>
            <a:pPr marL="16933" marR="55879">
              <a:spcBef>
                <a:spcPts val="653"/>
              </a:spcBef>
            </a:pPr>
            <a:r>
              <a:rPr sz="1400" b="1" spc="-13" dirty="0">
                <a:latin typeface="Segoe UI"/>
                <a:cs typeface="Segoe UI"/>
              </a:rPr>
              <a:t>Pfizer BioNTech</a:t>
            </a:r>
            <a:endParaRPr sz="1400" dirty="0">
              <a:latin typeface="Segoe UI"/>
              <a:cs typeface="Segoe UI"/>
            </a:endParaRPr>
          </a:p>
        </p:txBody>
      </p:sp>
      <p:sp>
        <p:nvSpPr>
          <p:cNvPr id="37" name="object 37"/>
          <p:cNvSpPr/>
          <p:nvPr/>
        </p:nvSpPr>
        <p:spPr>
          <a:xfrm>
            <a:off x="3483863" y="5011615"/>
            <a:ext cx="4788747" cy="228600"/>
          </a:xfrm>
          <a:custGeom>
            <a:avLst/>
            <a:gdLst/>
            <a:ahLst/>
            <a:cxnLst/>
            <a:rect l="l" t="t" r="r" b="b"/>
            <a:pathLst>
              <a:path w="3591560" h="171450">
                <a:moveTo>
                  <a:pt x="3515388" y="85584"/>
                </a:moveTo>
                <a:lnTo>
                  <a:pt x="3429380" y="135793"/>
                </a:lnTo>
                <a:lnTo>
                  <a:pt x="3423701" y="140826"/>
                </a:lnTo>
                <a:lnTo>
                  <a:pt x="3420522" y="147404"/>
                </a:lnTo>
                <a:lnTo>
                  <a:pt x="3420058" y="154692"/>
                </a:lnTo>
                <a:lnTo>
                  <a:pt x="3422523" y="161854"/>
                </a:lnTo>
                <a:lnTo>
                  <a:pt x="3427573" y="167501"/>
                </a:lnTo>
                <a:lnTo>
                  <a:pt x="3434159" y="170674"/>
                </a:lnTo>
                <a:lnTo>
                  <a:pt x="3441436" y="171151"/>
                </a:lnTo>
                <a:lnTo>
                  <a:pt x="3448557" y="168712"/>
                </a:lnTo>
                <a:lnTo>
                  <a:pt x="3558399" y="104628"/>
                </a:lnTo>
                <a:lnTo>
                  <a:pt x="3553332" y="104628"/>
                </a:lnTo>
                <a:lnTo>
                  <a:pt x="3553332" y="102088"/>
                </a:lnTo>
                <a:lnTo>
                  <a:pt x="3543680" y="102088"/>
                </a:lnTo>
                <a:lnTo>
                  <a:pt x="3515388" y="85584"/>
                </a:lnTo>
                <a:close/>
              </a:path>
              <a:path w="3591560" h="171450">
                <a:moveTo>
                  <a:pt x="3482720" y="66528"/>
                </a:moveTo>
                <a:lnTo>
                  <a:pt x="0" y="66528"/>
                </a:lnTo>
                <a:lnTo>
                  <a:pt x="0" y="104628"/>
                </a:lnTo>
                <a:lnTo>
                  <a:pt x="3482767" y="104628"/>
                </a:lnTo>
                <a:lnTo>
                  <a:pt x="3515388" y="85584"/>
                </a:lnTo>
                <a:lnTo>
                  <a:pt x="3482720" y="66528"/>
                </a:lnTo>
                <a:close/>
              </a:path>
              <a:path w="3591560" h="171450">
                <a:moveTo>
                  <a:pt x="3558419" y="66528"/>
                </a:moveTo>
                <a:lnTo>
                  <a:pt x="3553332" y="66528"/>
                </a:lnTo>
                <a:lnTo>
                  <a:pt x="3553332" y="104628"/>
                </a:lnTo>
                <a:lnTo>
                  <a:pt x="3558399" y="104628"/>
                </a:lnTo>
                <a:lnTo>
                  <a:pt x="3591052" y="85578"/>
                </a:lnTo>
                <a:lnTo>
                  <a:pt x="3558419" y="66528"/>
                </a:lnTo>
                <a:close/>
              </a:path>
              <a:path w="3591560" h="171450">
                <a:moveTo>
                  <a:pt x="3543680" y="69068"/>
                </a:moveTo>
                <a:lnTo>
                  <a:pt x="3515388" y="85584"/>
                </a:lnTo>
                <a:lnTo>
                  <a:pt x="3543680" y="102088"/>
                </a:lnTo>
                <a:lnTo>
                  <a:pt x="3543680" y="69068"/>
                </a:lnTo>
                <a:close/>
              </a:path>
              <a:path w="3591560" h="171450">
                <a:moveTo>
                  <a:pt x="3553332" y="69068"/>
                </a:moveTo>
                <a:lnTo>
                  <a:pt x="3543680" y="69068"/>
                </a:lnTo>
                <a:lnTo>
                  <a:pt x="3543680" y="102088"/>
                </a:lnTo>
                <a:lnTo>
                  <a:pt x="3553332" y="102088"/>
                </a:lnTo>
                <a:lnTo>
                  <a:pt x="3553332" y="69068"/>
                </a:lnTo>
                <a:close/>
              </a:path>
              <a:path w="3591560" h="171450">
                <a:moveTo>
                  <a:pt x="3441436" y="0"/>
                </a:moveTo>
                <a:lnTo>
                  <a:pt x="3434159" y="488"/>
                </a:lnTo>
                <a:lnTo>
                  <a:pt x="3427573" y="3643"/>
                </a:lnTo>
                <a:lnTo>
                  <a:pt x="3422523" y="9251"/>
                </a:lnTo>
                <a:lnTo>
                  <a:pt x="3420058" y="16446"/>
                </a:lnTo>
                <a:lnTo>
                  <a:pt x="3420522" y="23760"/>
                </a:lnTo>
                <a:lnTo>
                  <a:pt x="3423701" y="30360"/>
                </a:lnTo>
                <a:lnTo>
                  <a:pt x="3429380" y="35413"/>
                </a:lnTo>
                <a:lnTo>
                  <a:pt x="3515399" y="85578"/>
                </a:lnTo>
                <a:lnTo>
                  <a:pt x="3543680" y="69068"/>
                </a:lnTo>
                <a:lnTo>
                  <a:pt x="3553332" y="69068"/>
                </a:lnTo>
                <a:lnTo>
                  <a:pt x="3553332" y="66528"/>
                </a:lnTo>
                <a:lnTo>
                  <a:pt x="3558419" y="66528"/>
                </a:lnTo>
                <a:lnTo>
                  <a:pt x="3448557" y="2393"/>
                </a:lnTo>
                <a:lnTo>
                  <a:pt x="3441436" y="0"/>
                </a:lnTo>
                <a:close/>
              </a:path>
            </a:pathLst>
          </a:custGeom>
          <a:solidFill>
            <a:srgbClr val="006FC0"/>
          </a:solidFill>
        </p:spPr>
        <p:txBody>
          <a:bodyPr wrap="square" lIns="0" tIns="0" rIns="0" bIns="0" rtlCol="0"/>
          <a:lstStyle/>
          <a:p>
            <a:endParaRPr sz="2400"/>
          </a:p>
        </p:txBody>
      </p:sp>
      <p:sp>
        <p:nvSpPr>
          <p:cNvPr id="38" name="object 38"/>
          <p:cNvSpPr txBox="1"/>
          <p:nvPr/>
        </p:nvSpPr>
        <p:spPr>
          <a:xfrm>
            <a:off x="2970919" y="5208558"/>
            <a:ext cx="1046480" cy="263320"/>
          </a:xfrm>
          <a:prstGeom prst="rect">
            <a:avLst/>
          </a:prstGeom>
        </p:spPr>
        <p:txBody>
          <a:bodyPr vert="horz" wrap="square" lIns="0" tIns="16933" rIns="0" bIns="0" rtlCol="0">
            <a:spAutoFit/>
          </a:bodyPr>
          <a:lstStyle/>
          <a:p>
            <a:pPr marL="16933">
              <a:spcBef>
                <a:spcPts val="133"/>
              </a:spcBef>
            </a:pPr>
            <a:r>
              <a:rPr sz="1600" dirty="0">
                <a:latin typeface="Segoe UI"/>
                <a:cs typeface="Segoe UI"/>
              </a:rPr>
              <a:t>Ph2</a:t>
            </a:r>
            <a:r>
              <a:rPr sz="1600" spc="7" dirty="0">
                <a:latin typeface="Segoe UI"/>
                <a:cs typeface="Segoe UI"/>
              </a:rPr>
              <a:t> (</a:t>
            </a:r>
            <a:r>
              <a:rPr sz="1600" spc="-13" dirty="0">
                <a:latin typeface="Segoe UI"/>
                <a:cs typeface="Segoe UI"/>
              </a:rPr>
              <a:t>US,</a:t>
            </a:r>
            <a:r>
              <a:rPr sz="1600" dirty="0">
                <a:latin typeface="Meiryo UI"/>
                <a:cs typeface="Meiryo UI"/>
              </a:rPr>
              <a:t>他</a:t>
            </a:r>
            <a:r>
              <a:rPr sz="1600" spc="-67" dirty="0">
                <a:latin typeface="Segoe UI"/>
                <a:cs typeface="Segoe UI"/>
              </a:rPr>
              <a:t>)</a:t>
            </a:r>
            <a:endParaRPr sz="1600">
              <a:latin typeface="Segoe UI"/>
              <a:cs typeface="Segoe UI"/>
            </a:endParaRPr>
          </a:p>
        </p:txBody>
      </p:sp>
      <p:grpSp>
        <p:nvGrpSpPr>
          <p:cNvPr id="39" name="object 39"/>
          <p:cNvGrpSpPr/>
          <p:nvPr/>
        </p:nvGrpSpPr>
        <p:grpSpPr>
          <a:xfrm>
            <a:off x="3040889" y="1935057"/>
            <a:ext cx="3216487" cy="988060"/>
            <a:chOff x="1137666" y="1451292"/>
            <a:chExt cx="2412365" cy="741045"/>
          </a:xfrm>
        </p:grpSpPr>
        <p:sp>
          <p:nvSpPr>
            <p:cNvPr id="40" name="object 40"/>
            <p:cNvSpPr/>
            <p:nvPr/>
          </p:nvSpPr>
          <p:spPr>
            <a:xfrm>
              <a:off x="1137666" y="1451292"/>
              <a:ext cx="1885314" cy="171450"/>
            </a:xfrm>
            <a:custGeom>
              <a:avLst/>
              <a:gdLst/>
              <a:ahLst/>
              <a:cxnLst/>
              <a:rect l="l" t="t" r="r" b="b"/>
              <a:pathLst>
                <a:path w="1885314" h="171450">
                  <a:moveTo>
                    <a:pt x="1827511" y="85661"/>
                  </a:moveTo>
                  <a:lnTo>
                    <a:pt x="1767713" y="137985"/>
                  </a:lnTo>
                  <a:lnTo>
                    <a:pt x="1763077" y="144014"/>
                  </a:lnTo>
                  <a:lnTo>
                    <a:pt x="1761204" y="151066"/>
                  </a:lnTo>
                  <a:lnTo>
                    <a:pt x="1762140" y="158309"/>
                  </a:lnTo>
                  <a:lnTo>
                    <a:pt x="1765935" y="164909"/>
                  </a:lnTo>
                  <a:lnTo>
                    <a:pt x="1771907" y="169473"/>
                  </a:lnTo>
                  <a:lnTo>
                    <a:pt x="1778952" y="171322"/>
                  </a:lnTo>
                  <a:lnTo>
                    <a:pt x="1786187" y="170410"/>
                  </a:lnTo>
                  <a:lnTo>
                    <a:pt x="1792732" y="166687"/>
                  </a:lnTo>
                  <a:lnTo>
                    <a:pt x="1863547" y="104711"/>
                  </a:lnTo>
                  <a:lnTo>
                    <a:pt x="1856486" y="104711"/>
                  </a:lnTo>
                  <a:lnTo>
                    <a:pt x="1856486" y="100012"/>
                  </a:lnTo>
                  <a:lnTo>
                    <a:pt x="1843913" y="100012"/>
                  </a:lnTo>
                  <a:lnTo>
                    <a:pt x="1827511" y="85661"/>
                  </a:lnTo>
                  <a:close/>
                </a:path>
                <a:path w="1885314" h="171450">
                  <a:moveTo>
                    <a:pt x="1805740" y="66611"/>
                  </a:moveTo>
                  <a:lnTo>
                    <a:pt x="0" y="66611"/>
                  </a:lnTo>
                  <a:lnTo>
                    <a:pt x="0" y="104711"/>
                  </a:lnTo>
                  <a:lnTo>
                    <a:pt x="1805740" y="104711"/>
                  </a:lnTo>
                  <a:lnTo>
                    <a:pt x="1827511" y="85661"/>
                  </a:lnTo>
                  <a:lnTo>
                    <a:pt x="1805740" y="66611"/>
                  </a:lnTo>
                  <a:close/>
                </a:path>
                <a:path w="1885314" h="171450">
                  <a:moveTo>
                    <a:pt x="1863547" y="66611"/>
                  </a:moveTo>
                  <a:lnTo>
                    <a:pt x="1856486" y="66611"/>
                  </a:lnTo>
                  <a:lnTo>
                    <a:pt x="1856486" y="104711"/>
                  </a:lnTo>
                  <a:lnTo>
                    <a:pt x="1863547" y="104711"/>
                  </a:lnTo>
                  <a:lnTo>
                    <a:pt x="1885314" y="85661"/>
                  </a:lnTo>
                  <a:lnTo>
                    <a:pt x="1863547" y="66611"/>
                  </a:lnTo>
                  <a:close/>
                </a:path>
                <a:path w="1885314" h="171450">
                  <a:moveTo>
                    <a:pt x="1843913" y="71310"/>
                  </a:moveTo>
                  <a:lnTo>
                    <a:pt x="1827511" y="85661"/>
                  </a:lnTo>
                  <a:lnTo>
                    <a:pt x="1843913" y="100012"/>
                  </a:lnTo>
                  <a:lnTo>
                    <a:pt x="1843913" y="71310"/>
                  </a:lnTo>
                  <a:close/>
                </a:path>
                <a:path w="1885314" h="171450">
                  <a:moveTo>
                    <a:pt x="1856486" y="71310"/>
                  </a:moveTo>
                  <a:lnTo>
                    <a:pt x="1843913" y="71310"/>
                  </a:lnTo>
                  <a:lnTo>
                    <a:pt x="1843913" y="100012"/>
                  </a:lnTo>
                  <a:lnTo>
                    <a:pt x="1856486" y="100012"/>
                  </a:lnTo>
                  <a:lnTo>
                    <a:pt x="1856486" y="71310"/>
                  </a:lnTo>
                  <a:close/>
                </a:path>
                <a:path w="1885314" h="171450">
                  <a:moveTo>
                    <a:pt x="1778952" y="0"/>
                  </a:moveTo>
                  <a:lnTo>
                    <a:pt x="1771907" y="1849"/>
                  </a:lnTo>
                  <a:lnTo>
                    <a:pt x="1765935" y="6413"/>
                  </a:lnTo>
                  <a:lnTo>
                    <a:pt x="1762140" y="13013"/>
                  </a:lnTo>
                  <a:lnTo>
                    <a:pt x="1761204" y="20256"/>
                  </a:lnTo>
                  <a:lnTo>
                    <a:pt x="1763077" y="27308"/>
                  </a:lnTo>
                  <a:lnTo>
                    <a:pt x="1767713" y="33337"/>
                  </a:lnTo>
                  <a:lnTo>
                    <a:pt x="1827511" y="85661"/>
                  </a:lnTo>
                  <a:lnTo>
                    <a:pt x="1843913" y="71310"/>
                  </a:lnTo>
                  <a:lnTo>
                    <a:pt x="1856486" y="71310"/>
                  </a:lnTo>
                  <a:lnTo>
                    <a:pt x="1856486" y="66611"/>
                  </a:lnTo>
                  <a:lnTo>
                    <a:pt x="1863547" y="66611"/>
                  </a:lnTo>
                  <a:lnTo>
                    <a:pt x="1792732" y="4635"/>
                  </a:lnTo>
                  <a:lnTo>
                    <a:pt x="1786187" y="912"/>
                  </a:lnTo>
                  <a:lnTo>
                    <a:pt x="1778952" y="0"/>
                  </a:lnTo>
                  <a:close/>
                </a:path>
              </a:pathLst>
            </a:custGeom>
            <a:solidFill>
              <a:srgbClr val="00AF50"/>
            </a:solidFill>
          </p:spPr>
          <p:txBody>
            <a:bodyPr wrap="square" lIns="0" tIns="0" rIns="0" bIns="0" rtlCol="0"/>
            <a:lstStyle/>
            <a:p>
              <a:endParaRPr sz="2400"/>
            </a:p>
          </p:txBody>
        </p:sp>
        <p:pic>
          <p:nvPicPr>
            <p:cNvPr id="41" name="object 41"/>
            <p:cNvPicPr/>
            <p:nvPr/>
          </p:nvPicPr>
          <p:blipFill>
            <a:blip r:embed="rId3" cstate="print"/>
            <a:stretch>
              <a:fillRect/>
            </a:stretch>
          </p:blipFill>
          <p:spPr>
            <a:xfrm>
              <a:off x="1714500" y="1475232"/>
              <a:ext cx="92963" cy="92964"/>
            </a:xfrm>
            <a:prstGeom prst="rect">
              <a:avLst/>
            </a:prstGeom>
          </p:spPr>
        </p:pic>
        <p:sp>
          <p:nvSpPr>
            <p:cNvPr id="42" name="object 42"/>
            <p:cNvSpPr/>
            <p:nvPr/>
          </p:nvSpPr>
          <p:spPr>
            <a:xfrm>
              <a:off x="3080004" y="2034540"/>
              <a:ext cx="463550" cy="151130"/>
            </a:xfrm>
            <a:custGeom>
              <a:avLst/>
              <a:gdLst/>
              <a:ahLst/>
              <a:cxnLst/>
              <a:rect l="l" t="t" r="r" b="b"/>
              <a:pathLst>
                <a:path w="463550" h="151130">
                  <a:moveTo>
                    <a:pt x="387857" y="0"/>
                  </a:moveTo>
                  <a:lnTo>
                    <a:pt x="0" y="0"/>
                  </a:lnTo>
                  <a:lnTo>
                    <a:pt x="0" y="150876"/>
                  </a:lnTo>
                  <a:lnTo>
                    <a:pt x="387857" y="150876"/>
                  </a:lnTo>
                  <a:lnTo>
                    <a:pt x="463295" y="75437"/>
                  </a:lnTo>
                  <a:lnTo>
                    <a:pt x="387857" y="0"/>
                  </a:lnTo>
                  <a:close/>
                </a:path>
              </a:pathLst>
            </a:custGeom>
            <a:solidFill>
              <a:srgbClr val="FF0000"/>
            </a:solidFill>
          </p:spPr>
          <p:txBody>
            <a:bodyPr wrap="square" lIns="0" tIns="0" rIns="0" bIns="0" rtlCol="0"/>
            <a:lstStyle/>
            <a:p>
              <a:endParaRPr sz="2400"/>
            </a:p>
          </p:txBody>
        </p:sp>
        <p:sp>
          <p:nvSpPr>
            <p:cNvPr id="43" name="object 43"/>
            <p:cNvSpPr/>
            <p:nvPr/>
          </p:nvSpPr>
          <p:spPr>
            <a:xfrm>
              <a:off x="3080004" y="2034540"/>
              <a:ext cx="463550" cy="151130"/>
            </a:xfrm>
            <a:custGeom>
              <a:avLst/>
              <a:gdLst/>
              <a:ahLst/>
              <a:cxnLst/>
              <a:rect l="l" t="t" r="r" b="b"/>
              <a:pathLst>
                <a:path w="463550" h="151130">
                  <a:moveTo>
                    <a:pt x="0" y="0"/>
                  </a:moveTo>
                  <a:lnTo>
                    <a:pt x="387857" y="0"/>
                  </a:lnTo>
                  <a:lnTo>
                    <a:pt x="463295" y="75437"/>
                  </a:lnTo>
                  <a:lnTo>
                    <a:pt x="387857" y="150876"/>
                  </a:lnTo>
                  <a:lnTo>
                    <a:pt x="0" y="150876"/>
                  </a:lnTo>
                  <a:lnTo>
                    <a:pt x="0" y="0"/>
                  </a:lnTo>
                  <a:close/>
                </a:path>
              </a:pathLst>
            </a:custGeom>
            <a:ln w="12192">
              <a:solidFill>
                <a:srgbClr val="2E528F"/>
              </a:solidFill>
            </a:ln>
          </p:spPr>
          <p:txBody>
            <a:bodyPr wrap="square" lIns="0" tIns="0" rIns="0" bIns="0" rtlCol="0"/>
            <a:lstStyle/>
            <a:p>
              <a:endParaRPr sz="2400"/>
            </a:p>
          </p:txBody>
        </p:sp>
      </p:grpSp>
      <p:sp>
        <p:nvSpPr>
          <p:cNvPr id="44" name="object 44"/>
          <p:cNvSpPr txBox="1"/>
          <p:nvPr/>
        </p:nvSpPr>
        <p:spPr>
          <a:xfrm>
            <a:off x="4189644" y="2259401"/>
            <a:ext cx="2120053" cy="640411"/>
          </a:xfrm>
          <a:prstGeom prst="rect">
            <a:avLst/>
          </a:prstGeom>
        </p:spPr>
        <p:txBody>
          <a:bodyPr vert="horz" wrap="square" lIns="0" tIns="138853" rIns="0" bIns="0" rtlCol="0">
            <a:spAutoFit/>
          </a:bodyPr>
          <a:lstStyle/>
          <a:p>
            <a:pPr marL="16933">
              <a:spcBef>
                <a:spcPts val="1093"/>
              </a:spcBef>
            </a:pPr>
            <a:r>
              <a:rPr sz="1600" dirty="0">
                <a:latin typeface="Segoe UI"/>
                <a:cs typeface="Segoe UI"/>
              </a:rPr>
              <a:t>Ph2/3</a:t>
            </a:r>
            <a:r>
              <a:rPr sz="1600" spc="27" dirty="0">
                <a:latin typeface="Segoe UI"/>
                <a:cs typeface="Segoe UI"/>
              </a:rPr>
              <a:t> </a:t>
            </a:r>
            <a:r>
              <a:rPr sz="1600" dirty="0">
                <a:latin typeface="Segoe UI"/>
                <a:cs typeface="Segoe UI"/>
              </a:rPr>
              <a:t>(US</a:t>
            </a:r>
            <a:r>
              <a:rPr sz="1600" spc="-7" dirty="0">
                <a:latin typeface="Meiryo UI"/>
                <a:cs typeface="Meiryo UI"/>
              </a:rPr>
              <a:t>他、</a:t>
            </a:r>
            <a:r>
              <a:rPr sz="1600" spc="-13" dirty="0">
                <a:latin typeface="Segoe UI"/>
                <a:cs typeface="Segoe UI"/>
              </a:rPr>
              <a:t>44,000</a:t>
            </a:r>
            <a:r>
              <a:rPr sz="1600" dirty="0">
                <a:latin typeface="Meiryo UI"/>
                <a:cs typeface="Meiryo UI"/>
              </a:rPr>
              <a:t>人</a:t>
            </a:r>
            <a:r>
              <a:rPr sz="1600" spc="-67" dirty="0">
                <a:latin typeface="Segoe UI"/>
                <a:cs typeface="Segoe UI"/>
              </a:rPr>
              <a:t>)</a:t>
            </a:r>
            <a:endParaRPr sz="1600">
              <a:latin typeface="Segoe UI"/>
              <a:cs typeface="Segoe UI"/>
            </a:endParaRPr>
          </a:p>
          <a:p>
            <a:pPr marR="244681" algn="r">
              <a:spcBef>
                <a:spcPts val="700"/>
              </a:spcBef>
            </a:pPr>
            <a:r>
              <a:rPr sz="1067" dirty="0">
                <a:solidFill>
                  <a:srgbClr val="FFFFFF"/>
                </a:solidFill>
                <a:latin typeface="Meiryo UI"/>
                <a:cs typeface="Meiryo UI"/>
              </a:rPr>
              <a:t>申</a:t>
            </a:r>
            <a:r>
              <a:rPr sz="1067" spc="-80" dirty="0">
                <a:solidFill>
                  <a:srgbClr val="FFFFFF"/>
                </a:solidFill>
                <a:latin typeface="Meiryo UI"/>
                <a:cs typeface="Meiryo UI"/>
              </a:rPr>
              <a:t>請</a:t>
            </a:r>
            <a:endParaRPr sz="1067">
              <a:latin typeface="Meiryo UI"/>
              <a:cs typeface="Meiryo UI"/>
            </a:endParaRPr>
          </a:p>
        </p:txBody>
      </p:sp>
      <p:sp>
        <p:nvSpPr>
          <p:cNvPr id="45" name="object 45"/>
          <p:cNvSpPr/>
          <p:nvPr/>
        </p:nvSpPr>
        <p:spPr>
          <a:xfrm>
            <a:off x="5431535" y="2300223"/>
            <a:ext cx="108373" cy="108373"/>
          </a:xfrm>
          <a:custGeom>
            <a:avLst/>
            <a:gdLst/>
            <a:ahLst/>
            <a:cxnLst/>
            <a:rect l="l" t="t" r="r" b="b"/>
            <a:pathLst>
              <a:path w="81280" h="81280">
                <a:moveTo>
                  <a:pt x="40386" y="0"/>
                </a:moveTo>
                <a:lnTo>
                  <a:pt x="0" y="40386"/>
                </a:lnTo>
                <a:lnTo>
                  <a:pt x="40386" y="80772"/>
                </a:lnTo>
                <a:lnTo>
                  <a:pt x="80772" y="40386"/>
                </a:lnTo>
                <a:lnTo>
                  <a:pt x="40386" y="0"/>
                </a:lnTo>
                <a:close/>
              </a:path>
            </a:pathLst>
          </a:custGeom>
          <a:solidFill>
            <a:srgbClr val="FF0000"/>
          </a:solidFill>
        </p:spPr>
        <p:txBody>
          <a:bodyPr wrap="square" lIns="0" tIns="0" rIns="0" bIns="0" rtlCol="0"/>
          <a:lstStyle/>
          <a:p>
            <a:endParaRPr sz="2400"/>
          </a:p>
        </p:txBody>
      </p:sp>
      <p:sp>
        <p:nvSpPr>
          <p:cNvPr id="46" name="object 46"/>
          <p:cNvSpPr txBox="1"/>
          <p:nvPr/>
        </p:nvSpPr>
        <p:spPr>
          <a:xfrm>
            <a:off x="3037569" y="3368312"/>
            <a:ext cx="996527" cy="263320"/>
          </a:xfrm>
          <a:prstGeom prst="rect">
            <a:avLst/>
          </a:prstGeom>
        </p:spPr>
        <p:txBody>
          <a:bodyPr vert="horz" wrap="square" lIns="0" tIns="16933" rIns="0" bIns="0" rtlCol="0">
            <a:spAutoFit/>
          </a:bodyPr>
          <a:lstStyle/>
          <a:p>
            <a:pPr marL="16933">
              <a:spcBef>
                <a:spcPts val="133"/>
              </a:spcBef>
            </a:pPr>
            <a:r>
              <a:rPr sz="1600" dirty="0">
                <a:latin typeface="Segoe UI"/>
                <a:cs typeface="Segoe UI"/>
              </a:rPr>
              <a:t>Ph1/2</a:t>
            </a:r>
            <a:r>
              <a:rPr sz="1600" spc="-53" dirty="0">
                <a:latin typeface="Segoe UI"/>
                <a:cs typeface="Segoe UI"/>
              </a:rPr>
              <a:t> </a:t>
            </a:r>
            <a:r>
              <a:rPr sz="1600" spc="-27" dirty="0">
                <a:latin typeface="Segoe UI"/>
                <a:cs typeface="Segoe UI"/>
              </a:rPr>
              <a:t>(UK)</a:t>
            </a:r>
            <a:endParaRPr sz="1600">
              <a:latin typeface="Segoe UI"/>
              <a:cs typeface="Segoe UI"/>
            </a:endParaRPr>
          </a:p>
        </p:txBody>
      </p:sp>
      <p:sp>
        <p:nvSpPr>
          <p:cNvPr id="47" name="object 47"/>
          <p:cNvSpPr txBox="1"/>
          <p:nvPr/>
        </p:nvSpPr>
        <p:spPr>
          <a:xfrm>
            <a:off x="4450589" y="3953257"/>
            <a:ext cx="1932940" cy="263320"/>
          </a:xfrm>
          <a:prstGeom prst="rect">
            <a:avLst/>
          </a:prstGeom>
        </p:spPr>
        <p:txBody>
          <a:bodyPr vert="horz" wrap="square" lIns="0" tIns="16933" rIns="0" bIns="0" rtlCol="0">
            <a:spAutoFit/>
          </a:bodyPr>
          <a:lstStyle/>
          <a:p>
            <a:pPr marL="16933">
              <a:spcBef>
                <a:spcPts val="133"/>
              </a:spcBef>
            </a:pPr>
            <a:r>
              <a:rPr sz="1600" dirty="0">
                <a:latin typeface="Segoe UI"/>
                <a:cs typeface="Segoe UI"/>
              </a:rPr>
              <a:t>Ph3</a:t>
            </a:r>
            <a:r>
              <a:rPr sz="1600" spc="33" dirty="0">
                <a:latin typeface="Segoe UI"/>
                <a:cs typeface="Segoe UI"/>
              </a:rPr>
              <a:t> (</a:t>
            </a:r>
            <a:r>
              <a:rPr sz="1600" spc="-13" dirty="0">
                <a:latin typeface="Segoe UI"/>
                <a:cs typeface="Segoe UI"/>
              </a:rPr>
              <a:t>US</a:t>
            </a:r>
            <a:r>
              <a:rPr sz="1600" spc="-7" dirty="0">
                <a:latin typeface="Meiryo UI"/>
                <a:cs typeface="Meiryo UI"/>
              </a:rPr>
              <a:t>他、</a:t>
            </a:r>
            <a:r>
              <a:rPr sz="1600" spc="-13" dirty="0">
                <a:latin typeface="Segoe UI"/>
                <a:cs typeface="Segoe UI"/>
              </a:rPr>
              <a:t>30,000</a:t>
            </a:r>
            <a:r>
              <a:rPr sz="1600" dirty="0">
                <a:latin typeface="Meiryo UI"/>
                <a:cs typeface="Meiryo UI"/>
              </a:rPr>
              <a:t>人</a:t>
            </a:r>
            <a:r>
              <a:rPr sz="1600" spc="-67" dirty="0">
                <a:latin typeface="Segoe UI"/>
                <a:cs typeface="Segoe UI"/>
              </a:rPr>
              <a:t>)</a:t>
            </a:r>
            <a:endParaRPr sz="1600">
              <a:latin typeface="Segoe UI"/>
              <a:cs typeface="Segoe UI"/>
            </a:endParaRPr>
          </a:p>
        </p:txBody>
      </p:sp>
      <p:grpSp>
        <p:nvGrpSpPr>
          <p:cNvPr id="48" name="object 48"/>
          <p:cNvGrpSpPr/>
          <p:nvPr/>
        </p:nvGrpSpPr>
        <p:grpSpPr>
          <a:xfrm>
            <a:off x="1745234" y="3269234"/>
            <a:ext cx="1167553" cy="443653"/>
            <a:chOff x="165925" y="2451925"/>
            <a:chExt cx="875665" cy="332740"/>
          </a:xfrm>
        </p:grpSpPr>
        <p:sp>
          <p:nvSpPr>
            <p:cNvPr id="49" name="object 49"/>
            <p:cNvSpPr/>
            <p:nvPr/>
          </p:nvSpPr>
          <p:spPr>
            <a:xfrm>
              <a:off x="170687" y="2456688"/>
              <a:ext cx="866140" cy="323215"/>
            </a:xfrm>
            <a:custGeom>
              <a:avLst/>
              <a:gdLst/>
              <a:ahLst/>
              <a:cxnLst/>
              <a:rect l="l" t="t" r="r" b="b"/>
              <a:pathLst>
                <a:path w="866140" h="323214">
                  <a:moveTo>
                    <a:pt x="865632" y="0"/>
                  </a:moveTo>
                  <a:lnTo>
                    <a:pt x="0" y="0"/>
                  </a:lnTo>
                  <a:lnTo>
                    <a:pt x="0" y="323088"/>
                  </a:lnTo>
                  <a:lnTo>
                    <a:pt x="865632" y="323088"/>
                  </a:lnTo>
                  <a:lnTo>
                    <a:pt x="865632" y="0"/>
                  </a:lnTo>
                  <a:close/>
                </a:path>
              </a:pathLst>
            </a:custGeom>
            <a:solidFill>
              <a:srgbClr val="FFFFFF"/>
            </a:solidFill>
          </p:spPr>
          <p:txBody>
            <a:bodyPr wrap="square" lIns="0" tIns="0" rIns="0" bIns="0" rtlCol="0"/>
            <a:lstStyle/>
            <a:p>
              <a:endParaRPr sz="2400"/>
            </a:p>
          </p:txBody>
        </p:sp>
        <p:sp>
          <p:nvSpPr>
            <p:cNvPr id="50" name="object 50"/>
            <p:cNvSpPr/>
            <p:nvPr/>
          </p:nvSpPr>
          <p:spPr>
            <a:xfrm>
              <a:off x="170687" y="2456688"/>
              <a:ext cx="866140" cy="323215"/>
            </a:xfrm>
            <a:custGeom>
              <a:avLst/>
              <a:gdLst/>
              <a:ahLst/>
              <a:cxnLst/>
              <a:rect l="l" t="t" r="r" b="b"/>
              <a:pathLst>
                <a:path w="866140" h="323214">
                  <a:moveTo>
                    <a:pt x="0" y="323088"/>
                  </a:moveTo>
                  <a:lnTo>
                    <a:pt x="865632" y="323088"/>
                  </a:lnTo>
                  <a:lnTo>
                    <a:pt x="865632" y="0"/>
                  </a:lnTo>
                  <a:lnTo>
                    <a:pt x="0" y="0"/>
                  </a:lnTo>
                  <a:lnTo>
                    <a:pt x="0" y="323088"/>
                  </a:lnTo>
                  <a:close/>
                </a:path>
              </a:pathLst>
            </a:custGeom>
            <a:ln w="9144">
              <a:solidFill>
                <a:srgbClr val="000000"/>
              </a:solidFill>
            </a:ln>
          </p:spPr>
          <p:txBody>
            <a:bodyPr wrap="square" lIns="0" tIns="0" rIns="0" bIns="0" rtlCol="0"/>
            <a:lstStyle/>
            <a:p>
              <a:endParaRPr sz="2400"/>
            </a:p>
          </p:txBody>
        </p:sp>
      </p:grpSp>
      <p:sp>
        <p:nvSpPr>
          <p:cNvPr id="51" name="object 51"/>
          <p:cNvSpPr txBox="1"/>
          <p:nvPr/>
        </p:nvSpPr>
        <p:spPr>
          <a:xfrm>
            <a:off x="1751583" y="3275585"/>
            <a:ext cx="1154853" cy="205184"/>
          </a:xfrm>
          <a:prstGeom prst="rect">
            <a:avLst/>
          </a:prstGeom>
        </p:spPr>
        <p:txBody>
          <a:bodyPr vert="horz" wrap="square" lIns="0" tIns="0" rIns="0" bIns="0" rtlCol="0">
            <a:spAutoFit/>
          </a:bodyPr>
          <a:lstStyle/>
          <a:p>
            <a:pPr marL="36406">
              <a:lnSpc>
                <a:spcPts val="1620"/>
              </a:lnSpc>
            </a:pPr>
            <a:r>
              <a:rPr sz="1400" b="1" spc="-13" dirty="0">
                <a:latin typeface="Segoe UI"/>
                <a:cs typeface="Segoe UI"/>
              </a:rPr>
              <a:t>AstraZeneca</a:t>
            </a:r>
            <a:endParaRPr sz="1400">
              <a:latin typeface="Segoe UI"/>
              <a:cs typeface="Segoe UI"/>
            </a:endParaRPr>
          </a:p>
        </p:txBody>
      </p:sp>
      <p:sp>
        <p:nvSpPr>
          <p:cNvPr id="52" name="object 52"/>
          <p:cNvSpPr txBox="1"/>
          <p:nvPr/>
        </p:nvSpPr>
        <p:spPr>
          <a:xfrm>
            <a:off x="1751583" y="3481164"/>
            <a:ext cx="1154853" cy="218008"/>
          </a:xfrm>
          <a:prstGeom prst="rect">
            <a:avLst/>
          </a:prstGeom>
        </p:spPr>
        <p:txBody>
          <a:bodyPr vert="horz" wrap="square" lIns="0" tIns="2540" rIns="0" bIns="0" rtlCol="0">
            <a:spAutoFit/>
          </a:bodyPr>
          <a:lstStyle/>
          <a:p>
            <a:pPr marL="36406">
              <a:spcBef>
                <a:spcPts val="20"/>
              </a:spcBef>
            </a:pPr>
            <a:r>
              <a:rPr sz="1400" b="1" dirty="0">
                <a:latin typeface="Segoe UI"/>
                <a:cs typeface="Segoe UI"/>
              </a:rPr>
              <a:t>Oxford</a:t>
            </a:r>
            <a:r>
              <a:rPr sz="1400" b="1" spc="-60" dirty="0">
                <a:latin typeface="Segoe UI"/>
                <a:cs typeface="Segoe UI"/>
              </a:rPr>
              <a:t> </a:t>
            </a:r>
            <a:r>
              <a:rPr sz="1400" b="1" spc="-13" dirty="0">
                <a:latin typeface="Segoe UI"/>
                <a:cs typeface="Segoe UI"/>
              </a:rPr>
              <a:t>Univ.</a:t>
            </a:r>
            <a:endParaRPr sz="1400">
              <a:latin typeface="Segoe UI"/>
              <a:cs typeface="Segoe UI"/>
            </a:endParaRPr>
          </a:p>
        </p:txBody>
      </p:sp>
      <p:grpSp>
        <p:nvGrpSpPr>
          <p:cNvPr id="53" name="object 53"/>
          <p:cNvGrpSpPr/>
          <p:nvPr/>
        </p:nvGrpSpPr>
        <p:grpSpPr>
          <a:xfrm>
            <a:off x="3034793" y="3196929"/>
            <a:ext cx="2952327" cy="1282700"/>
            <a:chOff x="1133094" y="2397696"/>
            <a:chExt cx="2214245" cy="962025"/>
          </a:xfrm>
        </p:grpSpPr>
        <p:sp>
          <p:nvSpPr>
            <p:cNvPr id="54" name="object 54"/>
            <p:cNvSpPr/>
            <p:nvPr/>
          </p:nvSpPr>
          <p:spPr>
            <a:xfrm>
              <a:off x="1133094" y="2397696"/>
              <a:ext cx="1745614" cy="171450"/>
            </a:xfrm>
            <a:custGeom>
              <a:avLst/>
              <a:gdLst/>
              <a:ahLst/>
              <a:cxnLst/>
              <a:rect l="l" t="t" r="r" b="b"/>
              <a:pathLst>
                <a:path w="1745614" h="171450">
                  <a:moveTo>
                    <a:pt x="1687684" y="85661"/>
                  </a:moveTo>
                  <a:lnTo>
                    <a:pt x="1627886" y="137985"/>
                  </a:lnTo>
                  <a:lnTo>
                    <a:pt x="1623250" y="144014"/>
                  </a:lnTo>
                  <a:lnTo>
                    <a:pt x="1621377" y="151066"/>
                  </a:lnTo>
                  <a:lnTo>
                    <a:pt x="1622313" y="158309"/>
                  </a:lnTo>
                  <a:lnTo>
                    <a:pt x="1626108" y="164909"/>
                  </a:lnTo>
                  <a:lnTo>
                    <a:pt x="1632080" y="169473"/>
                  </a:lnTo>
                  <a:lnTo>
                    <a:pt x="1639125" y="171322"/>
                  </a:lnTo>
                  <a:lnTo>
                    <a:pt x="1646360" y="170410"/>
                  </a:lnTo>
                  <a:lnTo>
                    <a:pt x="1652905" y="166687"/>
                  </a:lnTo>
                  <a:lnTo>
                    <a:pt x="1723720" y="104711"/>
                  </a:lnTo>
                  <a:lnTo>
                    <a:pt x="1716658" y="104711"/>
                  </a:lnTo>
                  <a:lnTo>
                    <a:pt x="1716658" y="100012"/>
                  </a:lnTo>
                  <a:lnTo>
                    <a:pt x="1704086" y="100012"/>
                  </a:lnTo>
                  <a:lnTo>
                    <a:pt x="1687684" y="85661"/>
                  </a:lnTo>
                  <a:close/>
                </a:path>
                <a:path w="1745614" h="171450">
                  <a:moveTo>
                    <a:pt x="1665913" y="66611"/>
                  </a:moveTo>
                  <a:lnTo>
                    <a:pt x="0" y="66611"/>
                  </a:lnTo>
                  <a:lnTo>
                    <a:pt x="0" y="104711"/>
                  </a:lnTo>
                  <a:lnTo>
                    <a:pt x="1665913" y="104711"/>
                  </a:lnTo>
                  <a:lnTo>
                    <a:pt x="1687684" y="85661"/>
                  </a:lnTo>
                  <a:lnTo>
                    <a:pt x="1665913" y="66611"/>
                  </a:lnTo>
                  <a:close/>
                </a:path>
                <a:path w="1745614" h="171450">
                  <a:moveTo>
                    <a:pt x="1723720" y="66611"/>
                  </a:moveTo>
                  <a:lnTo>
                    <a:pt x="1716658" y="66611"/>
                  </a:lnTo>
                  <a:lnTo>
                    <a:pt x="1716658" y="104711"/>
                  </a:lnTo>
                  <a:lnTo>
                    <a:pt x="1723720" y="104711"/>
                  </a:lnTo>
                  <a:lnTo>
                    <a:pt x="1745488" y="85661"/>
                  </a:lnTo>
                  <a:lnTo>
                    <a:pt x="1723720" y="66611"/>
                  </a:lnTo>
                  <a:close/>
                </a:path>
                <a:path w="1745614" h="171450">
                  <a:moveTo>
                    <a:pt x="1704086" y="71310"/>
                  </a:moveTo>
                  <a:lnTo>
                    <a:pt x="1687684" y="85661"/>
                  </a:lnTo>
                  <a:lnTo>
                    <a:pt x="1704086" y="100012"/>
                  </a:lnTo>
                  <a:lnTo>
                    <a:pt x="1704086" y="71310"/>
                  </a:lnTo>
                  <a:close/>
                </a:path>
                <a:path w="1745614" h="171450">
                  <a:moveTo>
                    <a:pt x="1716658" y="71310"/>
                  </a:moveTo>
                  <a:lnTo>
                    <a:pt x="1704086" y="71310"/>
                  </a:lnTo>
                  <a:lnTo>
                    <a:pt x="1704086" y="100012"/>
                  </a:lnTo>
                  <a:lnTo>
                    <a:pt x="1716658" y="100012"/>
                  </a:lnTo>
                  <a:lnTo>
                    <a:pt x="1716658" y="71310"/>
                  </a:lnTo>
                  <a:close/>
                </a:path>
                <a:path w="1745614" h="171450">
                  <a:moveTo>
                    <a:pt x="1639125" y="0"/>
                  </a:moveTo>
                  <a:lnTo>
                    <a:pt x="1632080" y="1849"/>
                  </a:lnTo>
                  <a:lnTo>
                    <a:pt x="1626108" y="6413"/>
                  </a:lnTo>
                  <a:lnTo>
                    <a:pt x="1622313" y="13013"/>
                  </a:lnTo>
                  <a:lnTo>
                    <a:pt x="1621377" y="20256"/>
                  </a:lnTo>
                  <a:lnTo>
                    <a:pt x="1623250" y="27308"/>
                  </a:lnTo>
                  <a:lnTo>
                    <a:pt x="1627886" y="33337"/>
                  </a:lnTo>
                  <a:lnTo>
                    <a:pt x="1687684" y="85661"/>
                  </a:lnTo>
                  <a:lnTo>
                    <a:pt x="1704086" y="71310"/>
                  </a:lnTo>
                  <a:lnTo>
                    <a:pt x="1716658" y="71310"/>
                  </a:lnTo>
                  <a:lnTo>
                    <a:pt x="1716658" y="66611"/>
                  </a:lnTo>
                  <a:lnTo>
                    <a:pt x="1723720" y="66611"/>
                  </a:lnTo>
                  <a:lnTo>
                    <a:pt x="1652905" y="4635"/>
                  </a:lnTo>
                  <a:lnTo>
                    <a:pt x="1646360" y="912"/>
                  </a:lnTo>
                  <a:lnTo>
                    <a:pt x="1639125" y="0"/>
                  </a:lnTo>
                  <a:close/>
                </a:path>
              </a:pathLst>
            </a:custGeom>
            <a:solidFill>
              <a:srgbClr val="00AF50"/>
            </a:solidFill>
          </p:spPr>
          <p:txBody>
            <a:bodyPr wrap="square" lIns="0" tIns="0" rIns="0" bIns="0" rtlCol="0"/>
            <a:lstStyle/>
            <a:p>
              <a:endParaRPr sz="2400"/>
            </a:p>
          </p:txBody>
        </p:sp>
        <p:pic>
          <p:nvPicPr>
            <p:cNvPr id="55" name="object 55"/>
            <p:cNvPicPr/>
            <p:nvPr/>
          </p:nvPicPr>
          <p:blipFill>
            <a:blip r:embed="rId3" cstate="print"/>
            <a:stretch>
              <a:fillRect/>
            </a:stretch>
          </p:blipFill>
          <p:spPr>
            <a:xfrm>
              <a:off x="1882140" y="2450591"/>
              <a:ext cx="92963" cy="92963"/>
            </a:xfrm>
            <a:prstGeom prst="rect">
              <a:avLst/>
            </a:prstGeom>
          </p:spPr>
        </p:pic>
        <p:sp>
          <p:nvSpPr>
            <p:cNvPr id="56" name="object 56"/>
            <p:cNvSpPr/>
            <p:nvPr/>
          </p:nvSpPr>
          <p:spPr>
            <a:xfrm>
              <a:off x="2871216" y="3215639"/>
              <a:ext cx="469900" cy="137160"/>
            </a:xfrm>
            <a:custGeom>
              <a:avLst/>
              <a:gdLst/>
              <a:ahLst/>
              <a:cxnLst/>
              <a:rect l="l" t="t" r="r" b="b"/>
              <a:pathLst>
                <a:path w="469900" h="137160">
                  <a:moveTo>
                    <a:pt x="400811" y="0"/>
                  </a:moveTo>
                  <a:lnTo>
                    <a:pt x="0" y="0"/>
                  </a:lnTo>
                  <a:lnTo>
                    <a:pt x="0" y="137160"/>
                  </a:lnTo>
                  <a:lnTo>
                    <a:pt x="400811" y="137160"/>
                  </a:lnTo>
                  <a:lnTo>
                    <a:pt x="469392" y="68580"/>
                  </a:lnTo>
                  <a:lnTo>
                    <a:pt x="400811" y="0"/>
                  </a:lnTo>
                  <a:close/>
                </a:path>
              </a:pathLst>
            </a:custGeom>
            <a:solidFill>
              <a:srgbClr val="FF0000"/>
            </a:solidFill>
          </p:spPr>
          <p:txBody>
            <a:bodyPr wrap="square" lIns="0" tIns="0" rIns="0" bIns="0" rtlCol="0"/>
            <a:lstStyle/>
            <a:p>
              <a:endParaRPr sz="2400"/>
            </a:p>
          </p:txBody>
        </p:sp>
        <p:sp>
          <p:nvSpPr>
            <p:cNvPr id="57" name="object 57"/>
            <p:cNvSpPr/>
            <p:nvPr/>
          </p:nvSpPr>
          <p:spPr>
            <a:xfrm>
              <a:off x="2871216" y="3215639"/>
              <a:ext cx="469900" cy="137160"/>
            </a:xfrm>
            <a:custGeom>
              <a:avLst/>
              <a:gdLst/>
              <a:ahLst/>
              <a:cxnLst/>
              <a:rect l="l" t="t" r="r" b="b"/>
              <a:pathLst>
                <a:path w="469900" h="137160">
                  <a:moveTo>
                    <a:pt x="0" y="0"/>
                  </a:moveTo>
                  <a:lnTo>
                    <a:pt x="400811" y="0"/>
                  </a:lnTo>
                  <a:lnTo>
                    <a:pt x="469392" y="68580"/>
                  </a:lnTo>
                  <a:lnTo>
                    <a:pt x="400811" y="137160"/>
                  </a:lnTo>
                  <a:lnTo>
                    <a:pt x="0" y="137160"/>
                  </a:lnTo>
                  <a:lnTo>
                    <a:pt x="0" y="0"/>
                  </a:lnTo>
                  <a:close/>
                </a:path>
              </a:pathLst>
            </a:custGeom>
            <a:ln w="12192">
              <a:solidFill>
                <a:srgbClr val="2E528F"/>
              </a:solidFill>
            </a:ln>
          </p:spPr>
          <p:txBody>
            <a:bodyPr wrap="square" lIns="0" tIns="0" rIns="0" bIns="0" rtlCol="0"/>
            <a:lstStyle/>
            <a:p>
              <a:endParaRPr sz="2400"/>
            </a:p>
          </p:txBody>
        </p:sp>
      </p:grpSp>
      <p:sp>
        <p:nvSpPr>
          <p:cNvPr id="58" name="object 58"/>
          <p:cNvSpPr txBox="1"/>
          <p:nvPr/>
        </p:nvSpPr>
        <p:spPr>
          <a:xfrm>
            <a:off x="5486568" y="4274990"/>
            <a:ext cx="314960" cy="185586"/>
          </a:xfrm>
          <a:prstGeom prst="rect">
            <a:avLst/>
          </a:prstGeom>
        </p:spPr>
        <p:txBody>
          <a:bodyPr vert="horz" wrap="square" lIns="0" tIns="21167" rIns="0" bIns="0" rtlCol="0">
            <a:spAutoFit/>
          </a:bodyPr>
          <a:lstStyle/>
          <a:p>
            <a:pPr marL="16933">
              <a:spcBef>
                <a:spcPts val="167"/>
              </a:spcBef>
            </a:pPr>
            <a:r>
              <a:rPr sz="1067" dirty="0">
                <a:solidFill>
                  <a:srgbClr val="FFFFFF"/>
                </a:solidFill>
                <a:latin typeface="Meiryo UI"/>
                <a:cs typeface="Meiryo UI"/>
              </a:rPr>
              <a:t>申</a:t>
            </a:r>
            <a:r>
              <a:rPr sz="1067" spc="-67" dirty="0">
                <a:solidFill>
                  <a:srgbClr val="FFFFFF"/>
                </a:solidFill>
                <a:latin typeface="Meiryo UI"/>
                <a:cs typeface="Meiryo UI"/>
              </a:rPr>
              <a:t>請</a:t>
            </a:r>
            <a:endParaRPr sz="1067">
              <a:latin typeface="Meiryo UI"/>
              <a:cs typeface="Meiryo UI"/>
            </a:endParaRPr>
          </a:p>
        </p:txBody>
      </p:sp>
      <p:grpSp>
        <p:nvGrpSpPr>
          <p:cNvPr id="59" name="object 59"/>
          <p:cNvGrpSpPr/>
          <p:nvPr/>
        </p:nvGrpSpPr>
        <p:grpSpPr>
          <a:xfrm>
            <a:off x="3465576" y="3509967"/>
            <a:ext cx="5909733" cy="483447"/>
            <a:chOff x="1456182" y="2632475"/>
            <a:chExt cx="4432300" cy="362585"/>
          </a:xfrm>
        </p:grpSpPr>
        <p:sp>
          <p:nvSpPr>
            <p:cNvPr id="60" name="object 60"/>
            <p:cNvSpPr/>
            <p:nvPr/>
          </p:nvSpPr>
          <p:spPr>
            <a:xfrm>
              <a:off x="3017520" y="2913887"/>
              <a:ext cx="81280" cy="81280"/>
            </a:xfrm>
            <a:custGeom>
              <a:avLst/>
              <a:gdLst/>
              <a:ahLst/>
              <a:cxnLst/>
              <a:rect l="l" t="t" r="r" b="b"/>
              <a:pathLst>
                <a:path w="81280" h="81280">
                  <a:moveTo>
                    <a:pt x="40386" y="0"/>
                  </a:moveTo>
                  <a:lnTo>
                    <a:pt x="0" y="40386"/>
                  </a:lnTo>
                  <a:lnTo>
                    <a:pt x="40386" y="80772"/>
                  </a:lnTo>
                  <a:lnTo>
                    <a:pt x="80772" y="40386"/>
                  </a:lnTo>
                  <a:lnTo>
                    <a:pt x="40386" y="0"/>
                  </a:lnTo>
                  <a:close/>
                </a:path>
              </a:pathLst>
            </a:custGeom>
            <a:solidFill>
              <a:srgbClr val="FF0000"/>
            </a:solidFill>
          </p:spPr>
          <p:txBody>
            <a:bodyPr wrap="square" lIns="0" tIns="0" rIns="0" bIns="0" rtlCol="0"/>
            <a:lstStyle/>
            <a:p>
              <a:endParaRPr sz="2400"/>
            </a:p>
          </p:txBody>
        </p:sp>
        <p:sp>
          <p:nvSpPr>
            <p:cNvPr id="61" name="object 61"/>
            <p:cNvSpPr/>
            <p:nvPr/>
          </p:nvSpPr>
          <p:spPr>
            <a:xfrm>
              <a:off x="1456182" y="2632475"/>
              <a:ext cx="4432300" cy="171450"/>
            </a:xfrm>
            <a:custGeom>
              <a:avLst/>
              <a:gdLst/>
              <a:ahLst/>
              <a:cxnLst/>
              <a:rect l="l" t="t" r="r" b="b"/>
              <a:pathLst>
                <a:path w="4432300" h="171450">
                  <a:moveTo>
                    <a:pt x="4356499" y="85578"/>
                  </a:moveTo>
                  <a:lnTo>
                    <a:pt x="4270502" y="135743"/>
                  </a:lnTo>
                  <a:lnTo>
                    <a:pt x="4264894" y="140795"/>
                  </a:lnTo>
                  <a:lnTo>
                    <a:pt x="4261739" y="147395"/>
                  </a:lnTo>
                  <a:lnTo>
                    <a:pt x="4261250" y="154709"/>
                  </a:lnTo>
                  <a:lnTo>
                    <a:pt x="4263644" y="161905"/>
                  </a:lnTo>
                  <a:lnTo>
                    <a:pt x="4268696" y="167513"/>
                  </a:lnTo>
                  <a:lnTo>
                    <a:pt x="4275296" y="170668"/>
                  </a:lnTo>
                  <a:lnTo>
                    <a:pt x="4282610" y="171156"/>
                  </a:lnTo>
                  <a:lnTo>
                    <a:pt x="4289806" y="168763"/>
                  </a:lnTo>
                  <a:lnTo>
                    <a:pt x="4399667" y="104628"/>
                  </a:lnTo>
                  <a:lnTo>
                    <a:pt x="4394454" y="104628"/>
                  </a:lnTo>
                  <a:lnTo>
                    <a:pt x="4394454" y="102088"/>
                  </a:lnTo>
                  <a:lnTo>
                    <a:pt x="4384802" y="102088"/>
                  </a:lnTo>
                  <a:lnTo>
                    <a:pt x="4356499" y="85578"/>
                  </a:lnTo>
                  <a:close/>
                </a:path>
                <a:path w="4432300" h="171450">
                  <a:moveTo>
                    <a:pt x="4323842" y="66528"/>
                  </a:moveTo>
                  <a:lnTo>
                    <a:pt x="0" y="66528"/>
                  </a:lnTo>
                  <a:lnTo>
                    <a:pt x="0" y="104628"/>
                  </a:lnTo>
                  <a:lnTo>
                    <a:pt x="4323842" y="104628"/>
                  </a:lnTo>
                  <a:lnTo>
                    <a:pt x="4356499" y="85578"/>
                  </a:lnTo>
                  <a:lnTo>
                    <a:pt x="4323842" y="66528"/>
                  </a:lnTo>
                  <a:close/>
                </a:path>
                <a:path w="4432300" h="171450">
                  <a:moveTo>
                    <a:pt x="4399667" y="66528"/>
                  </a:moveTo>
                  <a:lnTo>
                    <a:pt x="4394454" y="66528"/>
                  </a:lnTo>
                  <a:lnTo>
                    <a:pt x="4394454" y="104628"/>
                  </a:lnTo>
                  <a:lnTo>
                    <a:pt x="4399667" y="104628"/>
                  </a:lnTo>
                  <a:lnTo>
                    <a:pt x="4432300" y="85578"/>
                  </a:lnTo>
                  <a:lnTo>
                    <a:pt x="4399667" y="66528"/>
                  </a:lnTo>
                  <a:close/>
                </a:path>
                <a:path w="4432300" h="171450">
                  <a:moveTo>
                    <a:pt x="4384802" y="69068"/>
                  </a:moveTo>
                  <a:lnTo>
                    <a:pt x="4356499" y="85578"/>
                  </a:lnTo>
                  <a:lnTo>
                    <a:pt x="4384802" y="102088"/>
                  </a:lnTo>
                  <a:lnTo>
                    <a:pt x="4384802" y="69068"/>
                  </a:lnTo>
                  <a:close/>
                </a:path>
                <a:path w="4432300" h="171450">
                  <a:moveTo>
                    <a:pt x="4394454" y="69068"/>
                  </a:moveTo>
                  <a:lnTo>
                    <a:pt x="4384802" y="69068"/>
                  </a:lnTo>
                  <a:lnTo>
                    <a:pt x="4384802" y="102088"/>
                  </a:lnTo>
                  <a:lnTo>
                    <a:pt x="4394454" y="102088"/>
                  </a:lnTo>
                  <a:lnTo>
                    <a:pt x="4394454" y="69068"/>
                  </a:lnTo>
                  <a:close/>
                </a:path>
                <a:path w="4432300" h="171450">
                  <a:moveTo>
                    <a:pt x="4282610" y="0"/>
                  </a:moveTo>
                  <a:lnTo>
                    <a:pt x="4275296" y="488"/>
                  </a:lnTo>
                  <a:lnTo>
                    <a:pt x="4268696" y="3643"/>
                  </a:lnTo>
                  <a:lnTo>
                    <a:pt x="4263644" y="9251"/>
                  </a:lnTo>
                  <a:lnTo>
                    <a:pt x="4261250" y="16446"/>
                  </a:lnTo>
                  <a:lnTo>
                    <a:pt x="4261738" y="23760"/>
                  </a:lnTo>
                  <a:lnTo>
                    <a:pt x="4264894" y="30360"/>
                  </a:lnTo>
                  <a:lnTo>
                    <a:pt x="4270502" y="35413"/>
                  </a:lnTo>
                  <a:lnTo>
                    <a:pt x="4356499" y="85578"/>
                  </a:lnTo>
                  <a:lnTo>
                    <a:pt x="4384802" y="69068"/>
                  </a:lnTo>
                  <a:lnTo>
                    <a:pt x="4394454" y="69068"/>
                  </a:lnTo>
                  <a:lnTo>
                    <a:pt x="4394454" y="66528"/>
                  </a:lnTo>
                  <a:lnTo>
                    <a:pt x="4399667" y="66528"/>
                  </a:lnTo>
                  <a:lnTo>
                    <a:pt x="4289806" y="2393"/>
                  </a:lnTo>
                  <a:lnTo>
                    <a:pt x="4282610" y="0"/>
                  </a:lnTo>
                  <a:close/>
                </a:path>
              </a:pathLst>
            </a:custGeom>
            <a:solidFill>
              <a:srgbClr val="006FC0"/>
            </a:solidFill>
          </p:spPr>
          <p:txBody>
            <a:bodyPr wrap="square" lIns="0" tIns="0" rIns="0" bIns="0" rtlCol="0"/>
            <a:lstStyle/>
            <a:p>
              <a:endParaRPr sz="2400"/>
            </a:p>
          </p:txBody>
        </p:sp>
      </p:grpSp>
      <p:sp>
        <p:nvSpPr>
          <p:cNvPr id="62" name="object 62"/>
          <p:cNvSpPr txBox="1"/>
          <p:nvPr/>
        </p:nvSpPr>
        <p:spPr>
          <a:xfrm>
            <a:off x="3548041" y="3613845"/>
            <a:ext cx="2002367" cy="263320"/>
          </a:xfrm>
          <a:prstGeom prst="rect">
            <a:avLst/>
          </a:prstGeom>
        </p:spPr>
        <p:txBody>
          <a:bodyPr vert="horz" wrap="square" lIns="0" tIns="16933" rIns="0" bIns="0" rtlCol="0">
            <a:spAutoFit/>
          </a:bodyPr>
          <a:lstStyle/>
          <a:p>
            <a:pPr marL="16933">
              <a:spcBef>
                <a:spcPts val="133"/>
              </a:spcBef>
            </a:pPr>
            <a:r>
              <a:rPr sz="1600" dirty="0">
                <a:latin typeface="Segoe UI"/>
                <a:cs typeface="Segoe UI"/>
              </a:rPr>
              <a:t>Ph2b/3</a:t>
            </a:r>
            <a:r>
              <a:rPr sz="1600" spc="13" dirty="0">
                <a:latin typeface="Segoe UI"/>
                <a:cs typeface="Segoe UI"/>
              </a:rPr>
              <a:t> </a:t>
            </a:r>
            <a:r>
              <a:rPr sz="1600" spc="-13" dirty="0">
                <a:latin typeface="Segoe UI"/>
                <a:cs typeface="Segoe UI"/>
              </a:rPr>
              <a:t>(UK</a:t>
            </a:r>
            <a:r>
              <a:rPr sz="1600" spc="-13" dirty="0">
                <a:latin typeface="Meiryo UI"/>
                <a:cs typeface="Meiryo UI"/>
              </a:rPr>
              <a:t>、</a:t>
            </a:r>
            <a:r>
              <a:rPr sz="1600" spc="-13" dirty="0">
                <a:latin typeface="Segoe UI"/>
                <a:cs typeface="Segoe UI"/>
              </a:rPr>
              <a:t>12390</a:t>
            </a:r>
            <a:r>
              <a:rPr sz="1600" spc="-13" dirty="0">
                <a:latin typeface="Meiryo UI"/>
                <a:cs typeface="Meiryo UI"/>
              </a:rPr>
              <a:t>人</a:t>
            </a:r>
            <a:r>
              <a:rPr sz="1600" spc="-67" dirty="0">
                <a:latin typeface="Segoe UI"/>
                <a:cs typeface="Segoe UI"/>
              </a:rPr>
              <a:t>)</a:t>
            </a:r>
            <a:endParaRPr sz="1600">
              <a:latin typeface="Segoe UI"/>
              <a:cs typeface="Segoe UI"/>
            </a:endParaRPr>
          </a:p>
        </p:txBody>
      </p:sp>
      <p:sp>
        <p:nvSpPr>
          <p:cNvPr id="63" name="object 63"/>
          <p:cNvSpPr txBox="1"/>
          <p:nvPr/>
        </p:nvSpPr>
        <p:spPr>
          <a:xfrm>
            <a:off x="6005577" y="2895364"/>
            <a:ext cx="2715260" cy="263320"/>
          </a:xfrm>
          <a:prstGeom prst="rect">
            <a:avLst/>
          </a:prstGeom>
        </p:spPr>
        <p:txBody>
          <a:bodyPr vert="horz" wrap="square" lIns="0" tIns="16933" rIns="0" bIns="0" rtlCol="0">
            <a:spAutoFit/>
          </a:bodyPr>
          <a:lstStyle/>
          <a:p>
            <a:pPr marL="16933">
              <a:spcBef>
                <a:spcPts val="133"/>
              </a:spcBef>
            </a:pPr>
            <a:r>
              <a:rPr sz="1600" spc="-13" dirty="0">
                <a:latin typeface="Meiryo UI"/>
                <a:cs typeface="Meiryo UI"/>
              </a:rPr>
              <a:t>米国（緊急使用許可：</a:t>
            </a:r>
            <a:r>
              <a:rPr sz="1600" spc="-13" dirty="0">
                <a:latin typeface="Segoe UI"/>
                <a:cs typeface="Segoe UI"/>
              </a:rPr>
              <a:t>EUA*</a:t>
            </a:r>
            <a:r>
              <a:rPr sz="1600" spc="-13" dirty="0">
                <a:latin typeface="Meiryo UI"/>
                <a:cs typeface="Meiryo UI"/>
              </a:rPr>
              <a:t>）</a:t>
            </a:r>
            <a:endParaRPr sz="1600">
              <a:latin typeface="Meiryo UI"/>
              <a:cs typeface="Meiryo UI"/>
            </a:endParaRPr>
          </a:p>
        </p:txBody>
      </p:sp>
      <p:sp>
        <p:nvSpPr>
          <p:cNvPr id="64" name="object 64"/>
          <p:cNvSpPr txBox="1"/>
          <p:nvPr/>
        </p:nvSpPr>
        <p:spPr>
          <a:xfrm>
            <a:off x="6178635" y="4233673"/>
            <a:ext cx="2641600" cy="263320"/>
          </a:xfrm>
          <a:prstGeom prst="rect">
            <a:avLst/>
          </a:prstGeom>
        </p:spPr>
        <p:txBody>
          <a:bodyPr vert="horz" wrap="square" lIns="0" tIns="16933" rIns="0" bIns="0" rtlCol="0">
            <a:spAutoFit/>
          </a:bodyPr>
          <a:lstStyle/>
          <a:p>
            <a:pPr marL="16933">
              <a:spcBef>
                <a:spcPts val="133"/>
              </a:spcBef>
            </a:pPr>
            <a:r>
              <a:rPr sz="1600" dirty="0">
                <a:latin typeface="Meiryo UI"/>
                <a:cs typeface="Meiryo UI"/>
              </a:rPr>
              <a:t>英国（</a:t>
            </a:r>
            <a:r>
              <a:rPr sz="1600" spc="-7" dirty="0">
                <a:latin typeface="Meiryo UI"/>
                <a:cs typeface="Meiryo UI"/>
              </a:rPr>
              <a:t>緊急使用許可：</a:t>
            </a:r>
            <a:r>
              <a:rPr sz="1600" spc="-27" dirty="0">
                <a:latin typeface="Segoe UI"/>
                <a:cs typeface="Segoe UI"/>
              </a:rPr>
              <a:t>EUA</a:t>
            </a:r>
            <a:r>
              <a:rPr sz="1600" spc="-27" dirty="0">
                <a:latin typeface="Meiryo UI"/>
                <a:cs typeface="Meiryo UI"/>
              </a:rPr>
              <a:t>）</a:t>
            </a:r>
            <a:endParaRPr sz="1600">
              <a:latin typeface="Meiryo UI"/>
              <a:cs typeface="Meiryo UI"/>
            </a:endParaRPr>
          </a:p>
        </p:txBody>
      </p:sp>
      <p:grpSp>
        <p:nvGrpSpPr>
          <p:cNvPr id="65" name="object 65"/>
          <p:cNvGrpSpPr/>
          <p:nvPr/>
        </p:nvGrpSpPr>
        <p:grpSpPr>
          <a:xfrm>
            <a:off x="1787905" y="5301233"/>
            <a:ext cx="848360" cy="228600"/>
            <a:chOff x="197929" y="3975925"/>
            <a:chExt cx="636270" cy="171450"/>
          </a:xfrm>
        </p:grpSpPr>
        <p:sp>
          <p:nvSpPr>
            <p:cNvPr id="66" name="object 66"/>
            <p:cNvSpPr/>
            <p:nvPr/>
          </p:nvSpPr>
          <p:spPr>
            <a:xfrm>
              <a:off x="202692" y="3980688"/>
              <a:ext cx="626745" cy="161925"/>
            </a:xfrm>
            <a:custGeom>
              <a:avLst/>
              <a:gdLst/>
              <a:ahLst/>
              <a:cxnLst/>
              <a:rect l="l" t="t" r="r" b="b"/>
              <a:pathLst>
                <a:path w="626744" h="161925">
                  <a:moveTo>
                    <a:pt x="626364" y="0"/>
                  </a:moveTo>
                  <a:lnTo>
                    <a:pt x="0" y="0"/>
                  </a:lnTo>
                  <a:lnTo>
                    <a:pt x="0" y="161544"/>
                  </a:lnTo>
                  <a:lnTo>
                    <a:pt x="626364" y="161544"/>
                  </a:lnTo>
                  <a:lnTo>
                    <a:pt x="626364" y="0"/>
                  </a:lnTo>
                  <a:close/>
                </a:path>
              </a:pathLst>
            </a:custGeom>
            <a:solidFill>
              <a:srgbClr val="FFFFFF"/>
            </a:solidFill>
          </p:spPr>
          <p:txBody>
            <a:bodyPr wrap="square" lIns="0" tIns="0" rIns="0" bIns="0" rtlCol="0"/>
            <a:lstStyle/>
            <a:p>
              <a:endParaRPr sz="2400"/>
            </a:p>
          </p:txBody>
        </p:sp>
        <p:sp>
          <p:nvSpPr>
            <p:cNvPr id="67" name="object 67"/>
            <p:cNvSpPr/>
            <p:nvPr/>
          </p:nvSpPr>
          <p:spPr>
            <a:xfrm>
              <a:off x="202692" y="3980688"/>
              <a:ext cx="626745" cy="161925"/>
            </a:xfrm>
            <a:custGeom>
              <a:avLst/>
              <a:gdLst/>
              <a:ahLst/>
              <a:cxnLst/>
              <a:rect l="l" t="t" r="r" b="b"/>
              <a:pathLst>
                <a:path w="626744" h="161925">
                  <a:moveTo>
                    <a:pt x="0" y="161544"/>
                  </a:moveTo>
                  <a:lnTo>
                    <a:pt x="626364" y="161544"/>
                  </a:lnTo>
                  <a:lnTo>
                    <a:pt x="626364" y="0"/>
                  </a:lnTo>
                  <a:lnTo>
                    <a:pt x="0" y="0"/>
                  </a:lnTo>
                  <a:lnTo>
                    <a:pt x="0" y="161544"/>
                  </a:lnTo>
                  <a:close/>
                </a:path>
              </a:pathLst>
            </a:custGeom>
            <a:ln w="9143">
              <a:solidFill>
                <a:srgbClr val="000000"/>
              </a:solidFill>
            </a:ln>
          </p:spPr>
          <p:txBody>
            <a:bodyPr wrap="square" lIns="0" tIns="0" rIns="0" bIns="0" rtlCol="0"/>
            <a:lstStyle/>
            <a:p>
              <a:endParaRPr sz="2400"/>
            </a:p>
          </p:txBody>
        </p:sp>
      </p:grpSp>
      <p:sp>
        <p:nvSpPr>
          <p:cNvPr id="68" name="object 68"/>
          <p:cNvSpPr txBox="1"/>
          <p:nvPr/>
        </p:nvSpPr>
        <p:spPr>
          <a:xfrm>
            <a:off x="1794257" y="5307585"/>
            <a:ext cx="835660" cy="204158"/>
          </a:xfrm>
          <a:prstGeom prst="rect">
            <a:avLst/>
          </a:prstGeom>
        </p:spPr>
        <p:txBody>
          <a:bodyPr vert="horz" wrap="square" lIns="0" tIns="0" rIns="0" bIns="0" rtlCol="0">
            <a:spAutoFit/>
          </a:bodyPr>
          <a:lstStyle/>
          <a:p>
            <a:pPr marL="35559">
              <a:lnSpc>
                <a:spcPts val="1653"/>
              </a:lnSpc>
            </a:pPr>
            <a:r>
              <a:rPr sz="1400" b="1" spc="-13" dirty="0">
                <a:latin typeface="Segoe UI"/>
                <a:cs typeface="Segoe UI"/>
              </a:rPr>
              <a:t>Moderna</a:t>
            </a:r>
            <a:endParaRPr sz="1400">
              <a:latin typeface="Segoe UI"/>
              <a:cs typeface="Segoe UI"/>
            </a:endParaRPr>
          </a:p>
        </p:txBody>
      </p:sp>
      <p:grpSp>
        <p:nvGrpSpPr>
          <p:cNvPr id="69" name="object 69"/>
          <p:cNvGrpSpPr/>
          <p:nvPr/>
        </p:nvGrpSpPr>
        <p:grpSpPr>
          <a:xfrm>
            <a:off x="2559303" y="4635584"/>
            <a:ext cx="3746500" cy="1422400"/>
            <a:chOff x="776477" y="3476688"/>
            <a:chExt cx="2809875" cy="1066800"/>
          </a:xfrm>
        </p:grpSpPr>
        <p:sp>
          <p:nvSpPr>
            <p:cNvPr id="70" name="object 70"/>
            <p:cNvSpPr/>
            <p:nvPr/>
          </p:nvSpPr>
          <p:spPr>
            <a:xfrm>
              <a:off x="776477" y="3476688"/>
              <a:ext cx="1889760" cy="171450"/>
            </a:xfrm>
            <a:custGeom>
              <a:avLst/>
              <a:gdLst/>
              <a:ahLst/>
              <a:cxnLst/>
              <a:rect l="l" t="t" r="r" b="b"/>
              <a:pathLst>
                <a:path w="1889760" h="171450">
                  <a:moveTo>
                    <a:pt x="1831752" y="85705"/>
                  </a:moveTo>
                  <a:lnTo>
                    <a:pt x="1771903" y="137985"/>
                  </a:lnTo>
                  <a:lnTo>
                    <a:pt x="1767339" y="144014"/>
                  </a:lnTo>
                  <a:lnTo>
                    <a:pt x="1765490" y="151066"/>
                  </a:lnTo>
                  <a:lnTo>
                    <a:pt x="1766403" y="158309"/>
                  </a:lnTo>
                  <a:lnTo>
                    <a:pt x="1770126" y="164909"/>
                  </a:lnTo>
                  <a:lnTo>
                    <a:pt x="1776172" y="169473"/>
                  </a:lnTo>
                  <a:lnTo>
                    <a:pt x="1783254" y="171323"/>
                  </a:lnTo>
                  <a:lnTo>
                    <a:pt x="1790503" y="170410"/>
                  </a:lnTo>
                  <a:lnTo>
                    <a:pt x="1797050" y="166687"/>
                  </a:lnTo>
                  <a:lnTo>
                    <a:pt x="1867865" y="104711"/>
                  </a:lnTo>
                  <a:lnTo>
                    <a:pt x="1860677" y="104711"/>
                  </a:lnTo>
                  <a:lnTo>
                    <a:pt x="1860677" y="100012"/>
                  </a:lnTo>
                  <a:lnTo>
                    <a:pt x="1848103" y="100012"/>
                  </a:lnTo>
                  <a:lnTo>
                    <a:pt x="1831752" y="85705"/>
                  </a:lnTo>
                  <a:close/>
                </a:path>
                <a:path w="1889760" h="171450">
                  <a:moveTo>
                    <a:pt x="1809931" y="66611"/>
                  </a:moveTo>
                  <a:lnTo>
                    <a:pt x="0" y="66611"/>
                  </a:lnTo>
                  <a:lnTo>
                    <a:pt x="0" y="104711"/>
                  </a:lnTo>
                  <a:lnTo>
                    <a:pt x="1809994" y="104711"/>
                  </a:lnTo>
                  <a:lnTo>
                    <a:pt x="1831752" y="85705"/>
                  </a:lnTo>
                  <a:lnTo>
                    <a:pt x="1809931" y="66611"/>
                  </a:lnTo>
                  <a:close/>
                </a:path>
                <a:path w="1889760" h="171450">
                  <a:moveTo>
                    <a:pt x="1867865" y="66611"/>
                  </a:moveTo>
                  <a:lnTo>
                    <a:pt x="1860677" y="66611"/>
                  </a:lnTo>
                  <a:lnTo>
                    <a:pt x="1860677" y="104711"/>
                  </a:lnTo>
                  <a:lnTo>
                    <a:pt x="1867865" y="104711"/>
                  </a:lnTo>
                  <a:lnTo>
                    <a:pt x="1889633" y="85661"/>
                  </a:lnTo>
                  <a:lnTo>
                    <a:pt x="1867865" y="66611"/>
                  </a:lnTo>
                  <a:close/>
                </a:path>
                <a:path w="1889760" h="171450">
                  <a:moveTo>
                    <a:pt x="1848230" y="71310"/>
                  </a:moveTo>
                  <a:lnTo>
                    <a:pt x="1831752" y="85705"/>
                  </a:lnTo>
                  <a:lnTo>
                    <a:pt x="1848103" y="100012"/>
                  </a:lnTo>
                  <a:lnTo>
                    <a:pt x="1848230" y="71310"/>
                  </a:lnTo>
                  <a:close/>
                </a:path>
                <a:path w="1889760" h="171450">
                  <a:moveTo>
                    <a:pt x="1860677" y="71310"/>
                  </a:moveTo>
                  <a:lnTo>
                    <a:pt x="1848230" y="71310"/>
                  </a:lnTo>
                  <a:lnTo>
                    <a:pt x="1848103" y="100012"/>
                  </a:lnTo>
                  <a:lnTo>
                    <a:pt x="1860677" y="100012"/>
                  </a:lnTo>
                  <a:lnTo>
                    <a:pt x="1860677" y="71310"/>
                  </a:lnTo>
                  <a:close/>
                </a:path>
                <a:path w="1889760" h="171450">
                  <a:moveTo>
                    <a:pt x="1783254" y="0"/>
                  </a:moveTo>
                  <a:lnTo>
                    <a:pt x="1776172" y="1849"/>
                  </a:lnTo>
                  <a:lnTo>
                    <a:pt x="1770126" y="6413"/>
                  </a:lnTo>
                  <a:lnTo>
                    <a:pt x="1766403" y="13013"/>
                  </a:lnTo>
                  <a:lnTo>
                    <a:pt x="1765490" y="20256"/>
                  </a:lnTo>
                  <a:lnTo>
                    <a:pt x="1767339" y="27308"/>
                  </a:lnTo>
                  <a:lnTo>
                    <a:pt x="1771903" y="33337"/>
                  </a:lnTo>
                  <a:lnTo>
                    <a:pt x="1831752" y="85705"/>
                  </a:lnTo>
                  <a:lnTo>
                    <a:pt x="1848230" y="71310"/>
                  </a:lnTo>
                  <a:lnTo>
                    <a:pt x="1860677" y="71310"/>
                  </a:lnTo>
                  <a:lnTo>
                    <a:pt x="1860677" y="66611"/>
                  </a:lnTo>
                  <a:lnTo>
                    <a:pt x="1867865" y="66611"/>
                  </a:lnTo>
                  <a:lnTo>
                    <a:pt x="1797050" y="4635"/>
                  </a:lnTo>
                  <a:lnTo>
                    <a:pt x="1790503" y="912"/>
                  </a:lnTo>
                  <a:lnTo>
                    <a:pt x="1783254" y="0"/>
                  </a:lnTo>
                  <a:close/>
                </a:path>
              </a:pathLst>
            </a:custGeom>
            <a:solidFill>
              <a:srgbClr val="00AF50"/>
            </a:solidFill>
          </p:spPr>
          <p:txBody>
            <a:bodyPr wrap="square" lIns="0" tIns="0" rIns="0" bIns="0" rtlCol="0"/>
            <a:lstStyle/>
            <a:p>
              <a:endParaRPr sz="2400"/>
            </a:p>
          </p:txBody>
        </p:sp>
        <p:pic>
          <p:nvPicPr>
            <p:cNvPr id="71" name="object 71"/>
            <p:cNvPicPr/>
            <p:nvPr/>
          </p:nvPicPr>
          <p:blipFill>
            <a:blip r:embed="rId4" cstate="print"/>
            <a:stretch>
              <a:fillRect/>
            </a:stretch>
          </p:blipFill>
          <p:spPr>
            <a:xfrm>
              <a:off x="1328927" y="3526536"/>
              <a:ext cx="92964" cy="94488"/>
            </a:xfrm>
            <a:prstGeom prst="rect">
              <a:avLst/>
            </a:prstGeom>
          </p:spPr>
        </p:pic>
        <p:pic>
          <p:nvPicPr>
            <p:cNvPr id="72" name="object 72"/>
            <p:cNvPicPr/>
            <p:nvPr/>
          </p:nvPicPr>
          <p:blipFill>
            <a:blip r:embed="rId5" cstate="print"/>
            <a:stretch>
              <a:fillRect/>
            </a:stretch>
          </p:blipFill>
          <p:spPr>
            <a:xfrm>
              <a:off x="3246120" y="4395216"/>
              <a:ext cx="146304" cy="147827"/>
            </a:xfrm>
            <a:prstGeom prst="rect">
              <a:avLst/>
            </a:prstGeom>
          </p:spPr>
        </p:pic>
        <p:sp>
          <p:nvSpPr>
            <p:cNvPr id="73" name="object 73"/>
            <p:cNvSpPr/>
            <p:nvPr/>
          </p:nvSpPr>
          <p:spPr>
            <a:xfrm>
              <a:off x="3131820" y="4248912"/>
              <a:ext cx="448309" cy="146685"/>
            </a:xfrm>
            <a:custGeom>
              <a:avLst/>
              <a:gdLst/>
              <a:ahLst/>
              <a:cxnLst/>
              <a:rect l="l" t="t" r="r" b="b"/>
              <a:pathLst>
                <a:path w="448310" h="146685">
                  <a:moveTo>
                    <a:pt x="374904" y="0"/>
                  </a:moveTo>
                  <a:lnTo>
                    <a:pt x="0" y="0"/>
                  </a:lnTo>
                  <a:lnTo>
                    <a:pt x="0" y="146303"/>
                  </a:lnTo>
                  <a:lnTo>
                    <a:pt x="374904" y="146303"/>
                  </a:lnTo>
                  <a:lnTo>
                    <a:pt x="448056" y="73151"/>
                  </a:lnTo>
                  <a:lnTo>
                    <a:pt x="374904" y="0"/>
                  </a:lnTo>
                  <a:close/>
                </a:path>
              </a:pathLst>
            </a:custGeom>
            <a:solidFill>
              <a:srgbClr val="FF0000"/>
            </a:solidFill>
          </p:spPr>
          <p:txBody>
            <a:bodyPr wrap="square" lIns="0" tIns="0" rIns="0" bIns="0" rtlCol="0"/>
            <a:lstStyle/>
            <a:p>
              <a:endParaRPr sz="2400"/>
            </a:p>
          </p:txBody>
        </p:sp>
        <p:sp>
          <p:nvSpPr>
            <p:cNvPr id="74" name="object 74"/>
            <p:cNvSpPr/>
            <p:nvPr/>
          </p:nvSpPr>
          <p:spPr>
            <a:xfrm>
              <a:off x="3131820" y="4248912"/>
              <a:ext cx="448309" cy="146685"/>
            </a:xfrm>
            <a:custGeom>
              <a:avLst/>
              <a:gdLst/>
              <a:ahLst/>
              <a:cxnLst/>
              <a:rect l="l" t="t" r="r" b="b"/>
              <a:pathLst>
                <a:path w="448310" h="146685">
                  <a:moveTo>
                    <a:pt x="0" y="0"/>
                  </a:moveTo>
                  <a:lnTo>
                    <a:pt x="374904" y="0"/>
                  </a:lnTo>
                  <a:lnTo>
                    <a:pt x="448056" y="73151"/>
                  </a:lnTo>
                  <a:lnTo>
                    <a:pt x="374904" y="146303"/>
                  </a:lnTo>
                  <a:lnTo>
                    <a:pt x="0" y="146303"/>
                  </a:lnTo>
                  <a:lnTo>
                    <a:pt x="0" y="0"/>
                  </a:lnTo>
                  <a:close/>
                </a:path>
              </a:pathLst>
            </a:custGeom>
            <a:ln w="12192">
              <a:solidFill>
                <a:srgbClr val="2E528F"/>
              </a:solidFill>
            </a:ln>
          </p:spPr>
          <p:txBody>
            <a:bodyPr wrap="square" lIns="0" tIns="0" rIns="0" bIns="0" rtlCol="0"/>
            <a:lstStyle/>
            <a:p>
              <a:endParaRPr sz="2400"/>
            </a:p>
          </p:txBody>
        </p:sp>
      </p:grpSp>
      <p:sp>
        <p:nvSpPr>
          <p:cNvPr id="75" name="object 75"/>
          <p:cNvSpPr txBox="1"/>
          <p:nvPr/>
        </p:nvSpPr>
        <p:spPr>
          <a:xfrm>
            <a:off x="5816600" y="5649721"/>
            <a:ext cx="2936240" cy="454890"/>
          </a:xfrm>
          <a:prstGeom prst="rect">
            <a:avLst/>
          </a:prstGeom>
        </p:spPr>
        <p:txBody>
          <a:bodyPr vert="horz" wrap="square" lIns="0" tIns="31327" rIns="0" bIns="0" rtlCol="0">
            <a:spAutoFit/>
          </a:bodyPr>
          <a:lstStyle/>
          <a:p>
            <a:pPr marL="16933">
              <a:spcBef>
                <a:spcPts val="247"/>
              </a:spcBef>
            </a:pPr>
            <a:r>
              <a:rPr sz="1067" dirty="0">
                <a:solidFill>
                  <a:srgbClr val="FFFFFF"/>
                </a:solidFill>
                <a:latin typeface="Meiryo UI"/>
                <a:cs typeface="Meiryo UI"/>
              </a:rPr>
              <a:t>申</a:t>
            </a:r>
            <a:r>
              <a:rPr sz="1067" spc="-67" dirty="0">
                <a:solidFill>
                  <a:srgbClr val="FFFFFF"/>
                </a:solidFill>
                <a:latin typeface="Meiryo UI"/>
                <a:cs typeface="Meiryo UI"/>
              </a:rPr>
              <a:t>請</a:t>
            </a:r>
            <a:endParaRPr sz="1067">
              <a:latin typeface="Meiryo UI"/>
              <a:cs typeface="Meiryo UI"/>
            </a:endParaRPr>
          </a:p>
          <a:p>
            <a:pPr marL="311564">
              <a:spcBef>
                <a:spcPts val="113"/>
              </a:spcBef>
            </a:pPr>
            <a:r>
              <a:rPr sz="1600" dirty="0">
                <a:latin typeface="Meiryo UI"/>
                <a:cs typeface="Meiryo UI"/>
              </a:rPr>
              <a:t>米国（</a:t>
            </a:r>
            <a:r>
              <a:rPr sz="1600" spc="-7" dirty="0">
                <a:latin typeface="Meiryo UI"/>
                <a:cs typeface="Meiryo UI"/>
              </a:rPr>
              <a:t>緊急使用許可：</a:t>
            </a:r>
            <a:r>
              <a:rPr sz="1600" spc="-27" dirty="0">
                <a:latin typeface="Segoe UI"/>
                <a:cs typeface="Segoe UI"/>
              </a:rPr>
              <a:t>EUA</a:t>
            </a:r>
            <a:r>
              <a:rPr sz="1600" spc="-27" dirty="0">
                <a:latin typeface="Meiryo UI"/>
                <a:cs typeface="Meiryo UI"/>
              </a:rPr>
              <a:t>）</a:t>
            </a:r>
            <a:endParaRPr sz="1600">
              <a:latin typeface="Meiryo UI"/>
              <a:cs typeface="Meiryo UI"/>
            </a:endParaRPr>
          </a:p>
        </p:txBody>
      </p:sp>
      <p:grpSp>
        <p:nvGrpSpPr>
          <p:cNvPr id="76" name="object 76"/>
          <p:cNvGrpSpPr/>
          <p:nvPr/>
        </p:nvGrpSpPr>
        <p:grpSpPr>
          <a:xfrm>
            <a:off x="4235703" y="2334768"/>
            <a:ext cx="6256020" cy="3088640"/>
            <a:chOff x="2033777" y="1751076"/>
            <a:chExt cx="4692015" cy="2316480"/>
          </a:xfrm>
        </p:grpSpPr>
        <p:sp>
          <p:nvSpPr>
            <p:cNvPr id="77" name="object 77"/>
            <p:cNvSpPr/>
            <p:nvPr/>
          </p:nvSpPr>
          <p:spPr>
            <a:xfrm>
              <a:off x="3112008" y="3986783"/>
              <a:ext cx="81280" cy="81280"/>
            </a:xfrm>
            <a:custGeom>
              <a:avLst/>
              <a:gdLst/>
              <a:ahLst/>
              <a:cxnLst/>
              <a:rect l="l" t="t" r="r" b="b"/>
              <a:pathLst>
                <a:path w="81280" h="81279">
                  <a:moveTo>
                    <a:pt x="40386" y="0"/>
                  </a:moveTo>
                  <a:lnTo>
                    <a:pt x="0" y="40385"/>
                  </a:lnTo>
                  <a:lnTo>
                    <a:pt x="40386" y="80771"/>
                  </a:lnTo>
                  <a:lnTo>
                    <a:pt x="80772" y="40385"/>
                  </a:lnTo>
                  <a:lnTo>
                    <a:pt x="40386" y="0"/>
                  </a:lnTo>
                  <a:close/>
                </a:path>
              </a:pathLst>
            </a:custGeom>
            <a:solidFill>
              <a:srgbClr val="FF0000"/>
            </a:solidFill>
          </p:spPr>
          <p:txBody>
            <a:bodyPr wrap="square" lIns="0" tIns="0" rIns="0" bIns="0" rtlCol="0"/>
            <a:lstStyle/>
            <a:p>
              <a:endParaRPr sz="2400"/>
            </a:p>
          </p:txBody>
        </p:sp>
        <p:pic>
          <p:nvPicPr>
            <p:cNvPr id="78" name="object 78"/>
            <p:cNvPicPr/>
            <p:nvPr/>
          </p:nvPicPr>
          <p:blipFill>
            <a:blip r:embed="rId6" cstate="print"/>
            <a:stretch>
              <a:fillRect/>
            </a:stretch>
          </p:blipFill>
          <p:spPr>
            <a:xfrm>
              <a:off x="3275075" y="3197352"/>
              <a:ext cx="147828" cy="146303"/>
            </a:xfrm>
            <a:prstGeom prst="rect">
              <a:avLst/>
            </a:prstGeom>
          </p:spPr>
        </p:pic>
        <p:pic>
          <p:nvPicPr>
            <p:cNvPr id="79" name="object 79"/>
            <p:cNvPicPr/>
            <p:nvPr/>
          </p:nvPicPr>
          <p:blipFill>
            <a:blip r:embed="rId7" cstate="print"/>
            <a:stretch>
              <a:fillRect/>
            </a:stretch>
          </p:blipFill>
          <p:spPr>
            <a:xfrm>
              <a:off x="3169919" y="2174748"/>
              <a:ext cx="147827" cy="147827"/>
            </a:xfrm>
            <a:prstGeom prst="rect">
              <a:avLst/>
            </a:prstGeom>
          </p:spPr>
        </p:pic>
        <p:sp>
          <p:nvSpPr>
            <p:cNvPr id="80" name="object 80"/>
            <p:cNvSpPr/>
            <p:nvPr/>
          </p:nvSpPr>
          <p:spPr>
            <a:xfrm>
              <a:off x="2033777" y="1770126"/>
              <a:ext cx="4692015" cy="2273935"/>
            </a:xfrm>
            <a:custGeom>
              <a:avLst/>
              <a:gdLst/>
              <a:ahLst/>
              <a:cxnLst/>
              <a:rect l="l" t="t" r="r" b="b"/>
              <a:pathLst>
                <a:path w="4692015" h="2273935">
                  <a:moveTo>
                    <a:pt x="7620" y="2273808"/>
                  </a:moveTo>
                  <a:lnTo>
                    <a:pt x="4691888" y="2273808"/>
                  </a:lnTo>
                </a:path>
                <a:path w="4692015" h="2273935">
                  <a:moveTo>
                    <a:pt x="224028" y="1199388"/>
                  </a:moveTo>
                  <a:lnTo>
                    <a:pt x="4691888" y="1199388"/>
                  </a:lnTo>
                </a:path>
                <a:path w="4692015" h="2273935">
                  <a:moveTo>
                    <a:pt x="0" y="0"/>
                  </a:moveTo>
                  <a:lnTo>
                    <a:pt x="4684268" y="0"/>
                  </a:lnTo>
                </a:path>
              </a:pathLst>
            </a:custGeom>
            <a:ln w="38100">
              <a:solidFill>
                <a:srgbClr val="FF0000"/>
              </a:solidFill>
            </a:ln>
          </p:spPr>
          <p:txBody>
            <a:bodyPr wrap="square" lIns="0" tIns="0" rIns="0" bIns="0" rtlCol="0"/>
            <a:lstStyle/>
            <a:p>
              <a:endParaRPr sz="2400"/>
            </a:p>
          </p:txBody>
        </p:sp>
      </p:grpSp>
      <p:sp>
        <p:nvSpPr>
          <p:cNvPr id="81" name="object 81"/>
          <p:cNvSpPr txBox="1"/>
          <p:nvPr/>
        </p:nvSpPr>
        <p:spPr>
          <a:xfrm>
            <a:off x="3597655" y="1367704"/>
            <a:ext cx="643467" cy="624957"/>
          </a:xfrm>
          <a:prstGeom prst="rect">
            <a:avLst/>
          </a:prstGeom>
        </p:spPr>
        <p:txBody>
          <a:bodyPr vert="horz" wrap="square" lIns="0" tIns="16933" rIns="0" bIns="0" rtlCol="0">
            <a:spAutoFit/>
          </a:bodyPr>
          <a:lstStyle/>
          <a:p>
            <a:pPr marR="44872" algn="ctr">
              <a:spcBef>
                <a:spcPts val="133"/>
              </a:spcBef>
            </a:pPr>
            <a:r>
              <a:rPr sz="1200" b="1" spc="-27" dirty="0">
                <a:latin typeface="Segoe UI"/>
                <a:cs typeface="Segoe UI"/>
              </a:rPr>
              <a:t>2020</a:t>
            </a:r>
            <a:endParaRPr sz="1200">
              <a:latin typeface="Segoe UI"/>
              <a:cs typeface="Segoe UI"/>
            </a:endParaRPr>
          </a:p>
          <a:p>
            <a:pPr marL="82123">
              <a:spcBef>
                <a:spcPts val="733"/>
              </a:spcBef>
              <a:tabLst>
                <a:tab pos="449569" algn="l"/>
              </a:tabLst>
            </a:pPr>
            <a:r>
              <a:rPr sz="800" spc="-67" dirty="0">
                <a:latin typeface="Segoe UI"/>
                <a:cs typeface="Segoe UI"/>
              </a:rPr>
              <a:t>6</a:t>
            </a:r>
            <a:r>
              <a:rPr sz="800" dirty="0">
                <a:latin typeface="Segoe UI"/>
                <a:cs typeface="Segoe UI"/>
              </a:rPr>
              <a:t>	</a:t>
            </a:r>
            <a:r>
              <a:rPr sz="800" spc="-67" dirty="0">
                <a:latin typeface="Segoe UI"/>
                <a:cs typeface="Segoe UI"/>
              </a:rPr>
              <a:t>7</a:t>
            </a:r>
            <a:endParaRPr sz="800">
              <a:latin typeface="Segoe UI"/>
              <a:cs typeface="Segoe UI"/>
            </a:endParaRPr>
          </a:p>
          <a:p>
            <a:pPr algn="ctr">
              <a:spcBef>
                <a:spcPts val="193"/>
              </a:spcBef>
            </a:pPr>
            <a:r>
              <a:rPr sz="1200" spc="-20" dirty="0">
                <a:latin typeface="Meiryo UI"/>
                <a:cs typeface="Meiryo UI"/>
              </a:rPr>
              <a:t>中間発表</a:t>
            </a:r>
            <a:endParaRPr sz="1200">
              <a:latin typeface="Meiryo UI"/>
              <a:cs typeface="Meiryo UI"/>
            </a:endParaRPr>
          </a:p>
        </p:txBody>
      </p:sp>
      <p:sp>
        <p:nvSpPr>
          <p:cNvPr id="82" name="object 82"/>
          <p:cNvSpPr txBox="1"/>
          <p:nvPr/>
        </p:nvSpPr>
        <p:spPr>
          <a:xfrm>
            <a:off x="3801533" y="3024564"/>
            <a:ext cx="643467" cy="201764"/>
          </a:xfrm>
          <a:prstGeom prst="rect">
            <a:avLst/>
          </a:prstGeom>
        </p:spPr>
        <p:txBody>
          <a:bodyPr vert="horz" wrap="square" lIns="0" tIns="16933" rIns="0" bIns="0" rtlCol="0">
            <a:spAutoFit/>
          </a:bodyPr>
          <a:lstStyle/>
          <a:p>
            <a:pPr marL="16933">
              <a:spcBef>
                <a:spcPts val="133"/>
              </a:spcBef>
            </a:pPr>
            <a:r>
              <a:rPr sz="1200" spc="-27" dirty="0">
                <a:latin typeface="Meiryo UI"/>
                <a:cs typeface="Meiryo UI"/>
              </a:rPr>
              <a:t>中間発表</a:t>
            </a:r>
            <a:endParaRPr sz="1200">
              <a:latin typeface="Meiryo UI"/>
              <a:cs typeface="Meiryo UI"/>
            </a:endParaRPr>
          </a:p>
        </p:txBody>
      </p:sp>
      <p:sp>
        <p:nvSpPr>
          <p:cNvPr id="83" name="object 83"/>
          <p:cNvSpPr txBox="1"/>
          <p:nvPr/>
        </p:nvSpPr>
        <p:spPr>
          <a:xfrm>
            <a:off x="2614100" y="4407705"/>
            <a:ext cx="1106592" cy="671979"/>
          </a:xfrm>
          <a:prstGeom prst="rect">
            <a:avLst/>
          </a:prstGeom>
        </p:spPr>
        <p:txBody>
          <a:bodyPr vert="horz" wrap="square" lIns="0" tIns="111760" rIns="0" bIns="0" rtlCol="0">
            <a:spAutoFit/>
          </a:bodyPr>
          <a:lstStyle/>
          <a:p>
            <a:pPr marL="479201">
              <a:spcBef>
                <a:spcPts val="880"/>
              </a:spcBef>
            </a:pPr>
            <a:r>
              <a:rPr sz="1200" spc="-20" dirty="0">
                <a:latin typeface="Meiryo UI"/>
                <a:cs typeface="Meiryo UI"/>
              </a:rPr>
              <a:t>中間発表</a:t>
            </a:r>
            <a:endParaRPr sz="1200">
              <a:latin typeface="Meiryo UI"/>
              <a:cs typeface="Meiryo UI"/>
            </a:endParaRPr>
          </a:p>
          <a:p>
            <a:pPr marL="16933">
              <a:spcBef>
                <a:spcPts val="993"/>
              </a:spcBef>
            </a:pPr>
            <a:r>
              <a:rPr sz="1600" dirty="0">
                <a:latin typeface="Segoe UI"/>
                <a:cs typeface="Segoe UI"/>
              </a:rPr>
              <a:t>Ph1/2</a:t>
            </a:r>
            <a:r>
              <a:rPr sz="1600" spc="-40" dirty="0">
                <a:latin typeface="Segoe UI"/>
                <a:cs typeface="Segoe UI"/>
              </a:rPr>
              <a:t> </a:t>
            </a:r>
            <a:r>
              <a:rPr sz="1600" spc="-27" dirty="0">
                <a:latin typeface="Segoe UI"/>
                <a:cs typeface="Segoe UI"/>
              </a:rPr>
              <a:t>(US)</a:t>
            </a:r>
            <a:endParaRPr sz="1600">
              <a:latin typeface="Segoe UI"/>
              <a:cs typeface="Segoe UI"/>
            </a:endParaRPr>
          </a:p>
        </p:txBody>
      </p:sp>
      <p:sp>
        <p:nvSpPr>
          <p:cNvPr id="84" name="object 84"/>
          <p:cNvSpPr txBox="1"/>
          <p:nvPr/>
        </p:nvSpPr>
        <p:spPr>
          <a:xfrm>
            <a:off x="5670972" y="2123610"/>
            <a:ext cx="643467" cy="201764"/>
          </a:xfrm>
          <a:prstGeom prst="rect">
            <a:avLst/>
          </a:prstGeom>
        </p:spPr>
        <p:txBody>
          <a:bodyPr vert="horz" wrap="square" lIns="0" tIns="16933" rIns="0" bIns="0" rtlCol="0">
            <a:spAutoFit/>
          </a:bodyPr>
          <a:lstStyle/>
          <a:p>
            <a:pPr marL="16933">
              <a:spcBef>
                <a:spcPts val="133"/>
              </a:spcBef>
            </a:pPr>
            <a:r>
              <a:rPr sz="1200" spc="-20" dirty="0">
                <a:latin typeface="Meiryo UI"/>
                <a:cs typeface="Meiryo UI"/>
              </a:rPr>
              <a:t>中間発表</a:t>
            </a:r>
            <a:endParaRPr sz="1200">
              <a:latin typeface="Meiryo UI"/>
              <a:cs typeface="Meiryo UI"/>
            </a:endParaRPr>
          </a:p>
        </p:txBody>
      </p:sp>
      <p:sp>
        <p:nvSpPr>
          <p:cNvPr id="85" name="object 85"/>
          <p:cNvSpPr txBox="1"/>
          <p:nvPr/>
        </p:nvSpPr>
        <p:spPr>
          <a:xfrm>
            <a:off x="5780363" y="3717543"/>
            <a:ext cx="643467" cy="201764"/>
          </a:xfrm>
          <a:prstGeom prst="rect">
            <a:avLst/>
          </a:prstGeom>
        </p:spPr>
        <p:txBody>
          <a:bodyPr vert="horz" wrap="square" lIns="0" tIns="16933" rIns="0" bIns="0" rtlCol="0">
            <a:spAutoFit/>
          </a:bodyPr>
          <a:lstStyle/>
          <a:p>
            <a:pPr marL="16933">
              <a:spcBef>
                <a:spcPts val="133"/>
              </a:spcBef>
            </a:pPr>
            <a:r>
              <a:rPr sz="1200" spc="-20" dirty="0">
                <a:latin typeface="Meiryo UI"/>
                <a:cs typeface="Meiryo UI"/>
              </a:rPr>
              <a:t>中間発表</a:t>
            </a:r>
            <a:endParaRPr sz="1200">
              <a:latin typeface="Meiryo UI"/>
              <a:cs typeface="Meiryo UI"/>
            </a:endParaRPr>
          </a:p>
        </p:txBody>
      </p:sp>
      <p:sp>
        <p:nvSpPr>
          <p:cNvPr id="86" name="object 86"/>
          <p:cNvSpPr txBox="1"/>
          <p:nvPr/>
        </p:nvSpPr>
        <p:spPr>
          <a:xfrm>
            <a:off x="5897371" y="5125246"/>
            <a:ext cx="643467" cy="201764"/>
          </a:xfrm>
          <a:prstGeom prst="rect">
            <a:avLst/>
          </a:prstGeom>
        </p:spPr>
        <p:txBody>
          <a:bodyPr vert="horz" wrap="square" lIns="0" tIns="16933" rIns="0" bIns="0" rtlCol="0">
            <a:spAutoFit/>
          </a:bodyPr>
          <a:lstStyle/>
          <a:p>
            <a:pPr marL="16933">
              <a:spcBef>
                <a:spcPts val="133"/>
              </a:spcBef>
            </a:pPr>
            <a:r>
              <a:rPr sz="1200" spc="-20" dirty="0">
                <a:latin typeface="Meiryo UI"/>
                <a:cs typeface="Meiryo UI"/>
              </a:rPr>
              <a:t>中間発表</a:t>
            </a:r>
            <a:endParaRPr sz="1200">
              <a:latin typeface="Meiryo UI"/>
              <a:cs typeface="Meiryo UI"/>
            </a:endParaRPr>
          </a:p>
        </p:txBody>
      </p:sp>
      <p:sp>
        <p:nvSpPr>
          <p:cNvPr id="87" name="object 87"/>
          <p:cNvSpPr txBox="1"/>
          <p:nvPr/>
        </p:nvSpPr>
        <p:spPr>
          <a:xfrm>
            <a:off x="9971956" y="6555145"/>
            <a:ext cx="997373" cy="181310"/>
          </a:xfrm>
          <a:prstGeom prst="rect">
            <a:avLst/>
          </a:prstGeom>
        </p:spPr>
        <p:txBody>
          <a:bodyPr vert="horz" wrap="square" lIns="0" tIns="16933" rIns="0" bIns="0" rtlCol="0">
            <a:spAutoFit/>
          </a:bodyPr>
          <a:lstStyle/>
          <a:p>
            <a:pPr marL="16933">
              <a:spcBef>
                <a:spcPts val="133"/>
              </a:spcBef>
            </a:pPr>
            <a:r>
              <a:rPr sz="1067" u="sng" spc="-13" dirty="0">
                <a:solidFill>
                  <a:srgbClr val="0462C1"/>
                </a:solidFill>
                <a:uFill>
                  <a:solidFill>
                    <a:srgbClr val="0462C1"/>
                  </a:solidFill>
                </a:uFill>
                <a:latin typeface="Segoe UI"/>
                <a:cs typeface="Segoe UI"/>
                <a:hlinkClick r:id="rId8"/>
              </a:rPr>
              <a:t>Clinicaltrials.gov</a:t>
            </a:r>
            <a:endParaRPr sz="1067" dirty="0">
              <a:latin typeface="Segoe UI"/>
              <a:cs typeface="Segoe UI"/>
            </a:endParaRPr>
          </a:p>
        </p:txBody>
      </p:sp>
      <p:sp>
        <p:nvSpPr>
          <p:cNvPr id="88" name="object 88"/>
          <p:cNvSpPr txBox="1"/>
          <p:nvPr/>
        </p:nvSpPr>
        <p:spPr>
          <a:xfrm>
            <a:off x="320582" y="6430792"/>
            <a:ext cx="2875280" cy="242866"/>
          </a:xfrm>
          <a:prstGeom prst="rect">
            <a:avLst/>
          </a:prstGeom>
        </p:spPr>
        <p:txBody>
          <a:bodyPr vert="horz" wrap="square" lIns="0" tIns="16933" rIns="0" bIns="0" rtlCol="0">
            <a:spAutoFit/>
          </a:bodyPr>
          <a:lstStyle/>
          <a:p>
            <a:pPr marL="16933">
              <a:spcBef>
                <a:spcPts val="133"/>
              </a:spcBef>
            </a:pPr>
            <a:r>
              <a:rPr sz="1467" dirty="0">
                <a:latin typeface="Calibri"/>
                <a:cs typeface="Calibri"/>
              </a:rPr>
              <a:t>*EUA</a:t>
            </a:r>
            <a:r>
              <a:rPr sz="1467" dirty="0">
                <a:latin typeface="游ゴシック"/>
                <a:cs typeface="游ゴシック"/>
              </a:rPr>
              <a:t>：</a:t>
            </a:r>
            <a:r>
              <a:rPr sz="1467" dirty="0">
                <a:latin typeface="Calibri"/>
                <a:cs typeface="Calibri"/>
              </a:rPr>
              <a:t>Emergency</a:t>
            </a:r>
            <a:r>
              <a:rPr sz="1467" spc="-67" dirty="0">
                <a:latin typeface="Calibri"/>
                <a:cs typeface="Calibri"/>
              </a:rPr>
              <a:t> </a:t>
            </a:r>
            <a:r>
              <a:rPr sz="1467" dirty="0">
                <a:latin typeface="Calibri"/>
                <a:cs typeface="Calibri"/>
              </a:rPr>
              <a:t>Use</a:t>
            </a:r>
            <a:r>
              <a:rPr sz="1467" spc="-33" dirty="0">
                <a:latin typeface="Calibri"/>
                <a:cs typeface="Calibri"/>
              </a:rPr>
              <a:t> </a:t>
            </a:r>
            <a:r>
              <a:rPr sz="1467" spc="-13" dirty="0">
                <a:latin typeface="Calibri"/>
                <a:cs typeface="Calibri"/>
              </a:rPr>
              <a:t>Authorization</a:t>
            </a:r>
            <a:endParaRPr sz="1467" dirty="0">
              <a:latin typeface="Calibri"/>
              <a:cs typeface="Calibri"/>
            </a:endParaRPr>
          </a:p>
        </p:txBody>
      </p:sp>
      <p:sp>
        <p:nvSpPr>
          <p:cNvPr id="89" name="object 89"/>
          <p:cNvSpPr txBox="1"/>
          <p:nvPr/>
        </p:nvSpPr>
        <p:spPr>
          <a:xfrm>
            <a:off x="8972889" y="6347063"/>
            <a:ext cx="3272367" cy="201764"/>
          </a:xfrm>
          <a:prstGeom prst="rect">
            <a:avLst/>
          </a:prstGeom>
        </p:spPr>
        <p:txBody>
          <a:bodyPr vert="horz" wrap="square" lIns="0" tIns="16933" rIns="0" bIns="0" rtlCol="0">
            <a:spAutoFit/>
          </a:bodyPr>
          <a:lstStyle/>
          <a:p>
            <a:pPr marL="50799">
              <a:spcBef>
                <a:spcPts val="133"/>
              </a:spcBef>
            </a:pPr>
            <a:r>
              <a:rPr sz="1200" spc="-13" dirty="0">
                <a:latin typeface="Calibri"/>
                <a:cs typeface="Calibri"/>
              </a:rPr>
              <a:t>BioNTech</a:t>
            </a:r>
            <a:r>
              <a:rPr sz="1200" spc="-40" dirty="0">
                <a:latin typeface="游ゴシック"/>
                <a:cs typeface="游ゴシック"/>
              </a:rPr>
              <a:t>資料 </a:t>
            </a:r>
            <a:r>
              <a:rPr sz="1200" u="sng" dirty="0">
                <a:solidFill>
                  <a:srgbClr val="0462C1"/>
                </a:solidFill>
                <a:uFill>
                  <a:solidFill>
                    <a:srgbClr val="0462C1"/>
                  </a:solidFill>
                </a:uFill>
                <a:latin typeface="Calibri"/>
                <a:cs typeface="Calibri"/>
                <a:hlinkClick r:id="rId9"/>
              </a:rPr>
              <a:t>Next</a:t>
            </a:r>
            <a:r>
              <a:rPr sz="1200" u="sng" spc="-27" dirty="0">
                <a:solidFill>
                  <a:srgbClr val="0462C1"/>
                </a:solidFill>
                <a:uFill>
                  <a:solidFill>
                    <a:srgbClr val="0462C1"/>
                  </a:solidFill>
                </a:uFill>
                <a:latin typeface="Calibri"/>
                <a:cs typeface="Calibri"/>
                <a:hlinkClick r:id="rId9"/>
              </a:rPr>
              <a:t> </a:t>
            </a:r>
            <a:r>
              <a:rPr sz="1200" u="sng" dirty="0">
                <a:solidFill>
                  <a:srgbClr val="0462C1"/>
                </a:solidFill>
                <a:uFill>
                  <a:solidFill>
                    <a:srgbClr val="0462C1"/>
                  </a:solidFill>
                </a:uFill>
                <a:latin typeface="Calibri"/>
                <a:cs typeface="Calibri"/>
                <a:hlinkClick r:id="rId9"/>
              </a:rPr>
              <a:t>Generation</a:t>
            </a:r>
            <a:r>
              <a:rPr sz="1200" u="sng" spc="-7" dirty="0">
                <a:solidFill>
                  <a:srgbClr val="0462C1"/>
                </a:solidFill>
                <a:uFill>
                  <a:solidFill>
                    <a:srgbClr val="0462C1"/>
                  </a:solidFill>
                </a:uFill>
                <a:latin typeface="Calibri"/>
                <a:cs typeface="Calibri"/>
                <a:hlinkClick r:id="rId9"/>
              </a:rPr>
              <a:t> </a:t>
            </a:r>
            <a:r>
              <a:rPr sz="1200" u="sng" dirty="0">
                <a:solidFill>
                  <a:srgbClr val="0462C1"/>
                </a:solidFill>
                <a:uFill>
                  <a:solidFill>
                    <a:srgbClr val="0462C1"/>
                  </a:solidFill>
                </a:uFill>
                <a:latin typeface="Calibri"/>
                <a:cs typeface="Calibri"/>
                <a:hlinkClick r:id="rId9"/>
              </a:rPr>
              <a:t>Immunotherapy</a:t>
            </a:r>
            <a:r>
              <a:rPr sz="1200" spc="173" dirty="0">
                <a:solidFill>
                  <a:srgbClr val="0462C1"/>
                </a:solidFill>
                <a:latin typeface="Calibri"/>
                <a:cs typeface="Calibri"/>
              </a:rPr>
              <a:t> </a:t>
            </a:r>
            <a:endParaRPr sz="2800" baseline="-27777"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en-US" altLang="ja-JP" sz="41200" b="1" dirty="0">
                <a:solidFill>
                  <a:schemeClr val="bg1">
                    <a:lumMod val="85000"/>
                  </a:schemeClr>
                </a:solidFill>
                <a:latin typeface="Meiryo UI" panose="020B0604030504040204" pitchFamily="50" charset="-128"/>
                <a:ea typeface="Meiryo UI" panose="020B0604030504040204" pitchFamily="50" charset="-128"/>
              </a:rPr>
              <a:t>0</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dirty="0">
                <a:latin typeface="Yet R" panose="02030504000101010101" pitchFamily="18" charset="-127"/>
                <a:ea typeface="Yet R" panose="02030504000101010101" pitchFamily="18" charset="-127"/>
              </a:rPr>
              <a:t>はじめに</a:t>
            </a:r>
            <a:endParaRPr kumimoji="1" lang="en-US" altLang="ja-JP" sz="32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3599355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4747" y="365917"/>
            <a:ext cx="7994264" cy="570242"/>
          </a:xfrm>
          <a:prstGeom prst="rect">
            <a:avLst/>
          </a:prstGeom>
        </p:spPr>
        <p:txBody>
          <a:bodyPr vert="horz" wrap="square" lIns="0" tIns="16087" rIns="0" bIns="0" rtlCol="0" anchor="ctr">
            <a:spAutoFit/>
          </a:bodyPr>
          <a:lstStyle/>
          <a:p>
            <a:pPr marL="16933" algn="ctr">
              <a:lnSpc>
                <a:spcPct val="100000"/>
              </a:lnSpc>
              <a:spcBef>
                <a:spcPts val="127"/>
              </a:spcBef>
            </a:pPr>
            <a:r>
              <a:rPr sz="3600" spc="-47" dirty="0" err="1">
                <a:latin typeface="UD デジタル 教科書体 NK-B" panose="02020700000000000000" pitchFamily="18" charset="-128"/>
                <a:ea typeface="UD デジタル 教科書体 NK-B" panose="02020700000000000000" pitchFamily="18" charset="-128"/>
              </a:rPr>
              <a:t>薬剤耐性</a:t>
            </a:r>
            <a:r>
              <a:rPr sz="3600" spc="-40" dirty="0" err="1">
                <a:latin typeface="UD デジタル 教科書体 NK-B" panose="02020700000000000000" pitchFamily="18" charset="-128"/>
                <a:ea typeface="UD デジタル 教科書体 NK-B" panose="02020700000000000000" pitchFamily="18" charset="-128"/>
              </a:rPr>
              <a:t>（AMR</a:t>
            </a:r>
            <a:r>
              <a:rPr sz="3600" spc="-40" dirty="0">
                <a:latin typeface="UD デジタル 教科書体 NK-B" panose="02020700000000000000" pitchFamily="18" charset="-128"/>
                <a:ea typeface="UD デジタル 教科書体 NK-B" panose="02020700000000000000" pitchFamily="18" charset="-128"/>
              </a:rPr>
              <a:t>*）</a:t>
            </a:r>
            <a:r>
              <a:rPr sz="3600" spc="-40" dirty="0" err="1">
                <a:latin typeface="UD デジタル 教科書体 NK-B" panose="02020700000000000000" pitchFamily="18" charset="-128"/>
                <a:ea typeface="UD デジタル 教科書体 NK-B" panose="02020700000000000000" pitchFamily="18" charset="-128"/>
              </a:rPr>
              <a:t>による</a:t>
            </a:r>
            <a:r>
              <a:rPr sz="3600" spc="-47" dirty="0" err="1">
                <a:latin typeface="UD デジタル 教科書体 NK-B" panose="02020700000000000000" pitchFamily="18" charset="-128"/>
                <a:ea typeface="UD デジタル 教科書体 NK-B" panose="02020700000000000000" pitchFamily="18" charset="-128"/>
              </a:rPr>
              <a:t>影</a:t>
            </a:r>
            <a:r>
              <a:rPr sz="3600" spc="-67" dirty="0" err="1">
                <a:latin typeface="UD デジタル 教科書体 NK-B" panose="02020700000000000000" pitchFamily="18" charset="-128"/>
                <a:ea typeface="UD デジタル 教科書体 NK-B" panose="02020700000000000000" pitchFamily="18" charset="-128"/>
              </a:rPr>
              <a:t>響</a:t>
            </a:r>
            <a:r>
              <a:rPr lang="ja-JP" altLang="en-US" sz="3600" spc="-67" dirty="0">
                <a:latin typeface="UD デジタル 教科書体 NK-B" panose="02020700000000000000" pitchFamily="18" charset="-128"/>
                <a:ea typeface="UD デジタル 教科書体 NK-B" panose="02020700000000000000" pitchFamily="18" charset="-128"/>
              </a:rPr>
              <a:t>に注意</a:t>
            </a:r>
            <a:endParaRPr sz="3600" spc="-67" dirty="0">
              <a:latin typeface="UD デジタル 教科書体 NK-B" panose="02020700000000000000" pitchFamily="18" charset="-128"/>
              <a:ea typeface="UD デジタル 教科書体 NK-B" panose="02020700000000000000" pitchFamily="18" charset="-128"/>
            </a:endParaRPr>
          </a:p>
        </p:txBody>
      </p:sp>
      <p:sp>
        <p:nvSpPr>
          <p:cNvPr id="3" name="object 3"/>
          <p:cNvSpPr txBox="1"/>
          <p:nvPr/>
        </p:nvSpPr>
        <p:spPr>
          <a:xfrm>
            <a:off x="935422" y="629951"/>
            <a:ext cx="10888718" cy="523220"/>
          </a:xfrm>
          <a:prstGeom prst="rect">
            <a:avLst/>
          </a:prstGeom>
        </p:spPr>
        <p:txBody>
          <a:bodyPr vert="horz" wrap="square" lIns="0" tIns="17780" rIns="0" bIns="0" rtlCol="0">
            <a:spAutoFit/>
          </a:bodyPr>
          <a:lstStyle/>
          <a:p>
            <a:pPr marR="6773" algn="r">
              <a:spcBef>
                <a:spcPts val="140"/>
              </a:spcBef>
            </a:pPr>
            <a:r>
              <a:rPr sz="1400" dirty="0">
                <a:latin typeface="Calibri"/>
                <a:cs typeface="Calibri"/>
              </a:rPr>
              <a:t>*</a:t>
            </a:r>
            <a:r>
              <a:rPr sz="1400" spc="60" dirty="0">
                <a:latin typeface="Calibri"/>
                <a:cs typeface="Calibri"/>
              </a:rPr>
              <a:t> </a:t>
            </a:r>
            <a:r>
              <a:rPr sz="1400" spc="-13" dirty="0">
                <a:latin typeface="Calibri"/>
                <a:cs typeface="Calibri"/>
              </a:rPr>
              <a:t>Antimicrobial</a:t>
            </a:r>
            <a:r>
              <a:rPr sz="1400" dirty="0">
                <a:latin typeface="Calibri"/>
                <a:cs typeface="Calibri"/>
              </a:rPr>
              <a:t> </a:t>
            </a:r>
            <a:r>
              <a:rPr sz="1400" spc="-13" dirty="0">
                <a:latin typeface="Calibri"/>
                <a:cs typeface="Calibri"/>
              </a:rPr>
              <a:t>Resistance</a:t>
            </a:r>
            <a:endParaRPr sz="1400" dirty="0">
              <a:latin typeface="Calibri"/>
              <a:cs typeface="Calibri"/>
            </a:endParaRPr>
          </a:p>
          <a:p>
            <a:pPr>
              <a:spcBef>
                <a:spcPts val="53"/>
              </a:spcBef>
            </a:pPr>
            <a:endParaRPr dirty="0">
              <a:latin typeface="Calibri"/>
              <a:cs typeface="Calibri"/>
            </a:endParaRPr>
          </a:p>
        </p:txBody>
      </p:sp>
      <p:pic>
        <p:nvPicPr>
          <p:cNvPr id="4" name="object 4"/>
          <p:cNvPicPr/>
          <p:nvPr/>
        </p:nvPicPr>
        <p:blipFill>
          <a:blip r:embed="rId2" cstate="print"/>
          <a:stretch>
            <a:fillRect/>
          </a:stretch>
        </p:blipFill>
        <p:spPr>
          <a:xfrm>
            <a:off x="1576901" y="1153171"/>
            <a:ext cx="3562656" cy="3013318"/>
          </a:xfrm>
          <a:prstGeom prst="rect">
            <a:avLst/>
          </a:prstGeom>
        </p:spPr>
      </p:pic>
      <p:pic>
        <p:nvPicPr>
          <p:cNvPr id="5" name="object 5"/>
          <p:cNvPicPr/>
          <p:nvPr/>
        </p:nvPicPr>
        <p:blipFill>
          <a:blip r:embed="rId3" cstate="print"/>
          <a:stretch>
            <a:fillRect/>
          </a:stretch>
        </p:blipFill>
        <p:spPr>
          <a:xfrm>
            <a:off x="5842529" y="1122505"/>
            <a:ext cx="5009460" cy="2919848"/>
          </a:xfrm>
          <a:prstGeom prst="rect">
            <a:avLst/>
          </a:prstGeom>
        </p:spPr>
      </p:pic>
      <p:sp>
        <p:nvSpPr>
          <p:cNvPr id="6" name="object 6"/>
          <p:cNvSpPr txBox="1"/>
          <p:nvPr/>
        </p:nvSpPr>
        <p:spPr>
          <a:xfrm>
            <a:off x="1287519" y="4208145"/>
            <a:ext cx="10184523" cy="361766"/>
          </a:xfrm>
          <a:prstGeom prst="rect">
            <a:avLst/>
          </a:prstGeom>
        </p:spPr>
        <p:txBody>
          <a:bodyPr vert="horz" wrap="square" lIns="0" tIns="20320" rIns="0" bIns="0" rtlCol="0">
            <a:spAutoFit/>
          </a:bodyPr>
          <a:lstStyle/>
          <a:p>
            <a:pPr marL="50799">
              <a:spcBef>
                <a:spcPts val="160"/>
              </a:spcBef>
              <a:tabLst>
                <a:tab pos="4406790" algn="l"/>
              </a:tabLst>
            </a:pPr>
            <a:r>
              <a:rPr sz="867" dirty="0">
                <a:latin typeface="メイリオ"/>
                <a:cs typeface="メイリオ"/>
              </a:rPr>
              <a:t>Antimicrobial</a:t>
            </a:r>
            <a:r>
              <a:rPr sz="867" spc="93" dirty="0">
                <a:latin typeface="メイリオ"/>
                <a:cs typeface="メイリオ"/>
              </a:rPr>
              <a:t> </a:t>
            </a:r>
            <a:r>
              <a:rPr sz="867" dirty="0">
                <a:latin typeface="メイリオ"/>
                <a:cs typeface="メイリオ"/>
              </a:rPr>
              <a:t>Resistance:</a:t>
            </a:r>
            <a:r>
              <a:rPr sz="867" spc="73" dirty="0">
                <a:latin typeface="メイリオ"/>
                <a:cs typeface="メイリオ"/>
              </a:rPr>
              <a:t> </a:t>
            </a:r>
            <a:r>
              <a:rPr sz="867" dirty="0">
                <a:latin typeface="メイリオ"/>
                <a:cs typeface="メイリオ"/>
              </a:rPr>
              <a:t>Tackling</a:t>
            </a:r>
            <a:r>
              <a:rPr sz="867" spc="67" dirty="0">
                <a:latin typeface="メイリオ"/>
                <a:cs typeface="メイリオ"/>
              </a:rPr>
              <a:t> </a:t>
            </a:r>
            <a:r>
              <a:rPr sz="867" dirty="0">
                <a:latin typeface="メイリオ"/>
                <a:cs typeface="メイリオ"/>
              </a:rPr>
              <a:t>a</a:t>
            </a:r>
            <a:r>
              <a:rPr sz="867" spc="47" dirty="0">
                <a:latin typeface="メイリオ"/>
                <a:cs typeface="メイリオ"/>
              </a:rPr>
              <a:t> </a:t>
            </a:r>
            <a:r>
              <a:rPr sz="867" dirty="0">
                <a:latin typeface="メイリオ"/>
                <a:cs typeface="メイリオ"/>
              </a:rPr>
              <a:t>crisis</a:t>
            </a:r>
            <a:r>
              <a:rPr sz="867" spc="67" dirty="0">
                <a:latin typeface="メイリオ"/>
                <a:cs typeface="メイリオ"/>
              </a:rPr>
              <a:t> </a:t>
            </a:r>
            <a:r>
              <a:rPr sz="867" dirty="0">
                <a:latin typeface="メイリオ"/>
                <a:cs typeface="メイリオ"/>
              </a:rPr>
              <a:t>for</a:t>
            </a:r>
            <a:r>
              <a:rPr sz="867" spc="53" dirty="0">
                <a:latin typeface="メイリオ"/>
                <a:cs typeface="メイリオ"/>
              </a:rPr>
              <a:t> </a:t>
            </a:r>
            <a:r>
              <a:rPr sz="867" dirty="0">
                <a:latin typeface="メイリオ"/>
                <a:cs typeface="メイリオ"/>
              </a:rPr>
              <a:t>health</a:t>
            </a:r>
            <a:r>
              <a:rPr sz="867" spc="60" dirty="0">
                <a:latin typeface="メイリオ"/>
                <a:cs typeface="メイリオ"/>
              </a:rPr>
              <a:t> </a:t>
            </a:r>
            <a:r>
              <a:rPr sz="867" dirty="0">
                <a:latin typeface="メイリオ"/>
                <a:cs typeface="メイリオ"/>
              </a:rPr>
              <a:t>and</a:t>
            </a:r>
            <a:r>
              <a:rPr sz="867" spc="33" dirty="0">
                <a:latin typeface="メイリオ"/>
                <a:cs typeface="メイリオ"/>
              </a:rPr>
              <a:t> </a:t>
            </a:r>
            <a:r>
              <a:rPr sz="867" dirty="0">
                <a:latin typeface="メイリオ"/>
                <a:cs typeface="メイリオ"/>
              </a:rPr>
              <a:t>wealth</a:t>
            </a:r>
            <a:r>
              <a:rPr sz="867" spc="60" dirty="0">
                <a:latin typeface="メイリオ"/>
                <a:cs typeface="メイリオ"/>
              </a:rPr>
              <a:t> </a:t>
            </a:r>
            <a:r>
              <a:rPr sz="867" dirty="0">
                <a:latin typeface="メイリオ"/>
                <a:cs typeface="メイリオ"/>
              </a:rPr>
              <a:t>of</a:t>
            </a:r>
            <a:r>
              <a:rPr sz="867" spc="53" dirty="0">
                <a:latin typeface="メイリオ"/>
                <a:cs typeface="メイリオ"/>
              </a:rPr>
              <a:t> </a:t>
            </a:r>
            <a:r>
              <a:rPr sz="867" spc="-13" dirty="0">
                <a:latin typeface="メイリオ"/>
                <a:cs typeface="メイリオ"/>
              </a:rPr>
              <a:t>nations,</a:t>
            </a:r>
            <a:r>
              <a:rPr sz="867" dirty="0">
                <a:latin typeface="メイリオ"/>
                <a:cs typeface="メイリオ"/>
              </a:rPr>
              <a:t>	</a:t>
            </a:r>
            <a:r>
              <a:rPr sz="1300" baseline="4273" dirty="0">
                <a:latin typeface="メイリオ"/>
                <a:cs typeface="メイリオ"/>
              </a:rPr>
              <a:t>Antimicrobial</a:t>
            </a:r>
            <a:r>
              <a:rPr sz="1300" spc="139" baseline="4273" dirty="0">
                <a:latin typeface="メイリオ"/>
                <a:cs typeface="メイリオ"/>
              </a:rPr>
              <a:t> </a:t>
            </a:r>
            <a:r>
              <a:rPr sz="1300" baseline="4273" dirty="0">
                <a:latin typeface="メイリオ"/>
                <a:cs typeface="メイリオ"/>
              </a:rPr>
              <a:t>Resistance:</a:t>
            </a:r>
            <a:r>
              <a:rPr sz="1300" spc="109" baseline="4273" dirty="0">
                <a:latin typeface="メイリオ"/>
                <a:cs typeface="メイリオ"/>
              </a:rPr>
              <a:t> </a:t>
            </a:r>
            <a:r>
              <a:rPr sz="1300" baseline="4273" dirty="0">
                <a:latin typeface="メイリオ"/>
                <a:cs typeface="メイリオ"/>
              </a:rPr>
              <a:t>Tackling</a:t>
            </a:r>
            <a:r>
              <a:rPr sz="1300" spc="100" baseline="4273" dirty="0">
                <a:latin typeface="メイリオ"/>
                <a:cs typeface="メイリオ"/>
              </a:rPr>
              <a:t> </a:t>
            </a:r>
            <a:r>
              <a:rPr sz="1300" baseline="4273" dirty="0">
                <a:latin typeface="メイリオ"/>
                <a:cs typeface="メイリオ"/>
              </a:rPr>
              <a:t>a</a:t>
            </a:r>
            <a:r>
              <a:rPr sz="1300" spc="69" baseline="4273" dirty="0">
                <a:latin typeface="メイリオ"/>
                <a:cs typeface="メイリオ"/>
              </a:rPr>
              <a:t> </a:t>
            </a:r>
            <a:r>
              <a:rPr sz="1300" baseline="4273" dirty="0">
                <a:latin typeface="メイリオ"/>
                <a:cs typeface="メイリオ"/>
              </a:rPr>
              <a:t>crisis</a:t>
            </a:r>
            <a:r>
              <a:rPr sz="1300" spc="100" baseline="4273" dirty="0">
                <a:latin typeface="メイリオ"/>
                <a:cs typeface="メイリオ"/>
              </a:rPr>
              <a:t> </a:t>
            </a:r>
            <a:r>
              <a:rPr sz="1300" baseline="4273" dirty="0">
                <a:latin typeface="メイリオ"/>
                <a:cs typeface="メイリオ"/>
              </a:rPr>
              <a:t>for</a:t>
            </a:r>
            <a:r>
              <a:rPr sz="1300" spc="80" baseline="4273" dirty="0">
                <a:latin typeface="メイリオ"/>
                <a:cs typeface="メイリオ"/>
              </a:rPr>
              <a:t> </a:t>
            </a:r>
            <a:r>
              <a:rPr sz="1300" baseline="4273" dirty="0">
                <a:latin typeface="メイリオ"/>
                <a:cs typeface="メイリオ"/>
              </a:rPr>
              <a:t>health</a:t>
            </a:r>
            <a:r>
              <a:rPr sz="1300" spc="89" baseline="4273" dirty="0">
                <a:latin typeface="メイリオ"/>
                <a:cs typeface="メイリオ"/>
              </a:rPr>
              <a:t> </a:t>
            </a:r>
            <a:r>
              <a:rPr sz="1300" baseline="4273" dirty="0">
                <a:latin typeface="メイリオ"/>
                <a:cs typeface="メイリオ"/>
              </a:rPr>
              <a:t>and</a:t>
            </a:r>
            <a:r>
              <a:rPr sz="1300" spc="49" baseline="4273" dirty="0">
                <a:latin typeface="メイリオ"/>
                <a:cs typeface="メイリオ"/>
              </a:rPr>
              <a:t> </a:t>
            </a:r>
            <a:r>
              <a:rPr sz="1300" baseline="4273" dirty="0">
                <a:latin typeface="メイリオ"/>
                <a:cs typeface="メイリオ"/>
              </a:rPr>
              <a:t>wealth</a:t>
            </a:r>
            <a:r>
              <a:rPr sz="1300" spc="89" baseline="4273" dirty="0">
                <a:latin typeface="メイリオ"/>
                <a:cs typeface="メイリオ"/>
              </a:rPr>
              <a:t> </a:t>
            </a:r>
            <a:r>
              <a:rPr sz="1300" baseline="4273" dirty="0">
                <a:latin typeface="メイリオ"/>
                <a:cs typeface="メイリオ"/>
              </a:rPr>
              <a:t>of</a:t>
            </a:r>
            <a:r>
              <a:rPr sz="1300" spc="80" baseline="4273" dirty="0">
                <a:latin typeface="メイリオ"/>
                <a:cs typeface="メイリオ"/>
              </a:rPr>
              <a:t> </a:t>
            </a:r>
            <a:r>
              <a:rPr sz="1300" spc="-20" baseline="4273" dirty="0">
                <a:latin typeface="メイリオ"/>
                <a:cs typeface="メイリオ"/>
              </a:rPr>
              <a:t>nations,</a:t>
            </a:r>
            <a:endParaRPr sz="1300" baseline="4273" dirty="0">
              <a:latin typeface="メイリオ"/>
              <a:cs typeface="メイリオ"/>
            </a:endParaRPr>
          </a:p>
          <a:p>
            <a:pPr marL="50799">
              <a:spcBef>
                <a:spcPts val="33"/>
              </a:spcBef>
              <a:tabLst>
                <a:tab pos="4406790" algn="l"/>
              </a:tabLst>
            </a:pPr>
            <a:r>
              <a:rPr sz="867" dirty="0">
                <a:latin typeface="メイリオ"/>
                <a:cs typeface="メイリオ"/>
              </a:rPr>
              <a:t>the</a:t>
            </a:r>
            <a:r>
              <a:rPr sz="867" spc="53" dirty="0">
                <a:latin typeface="メイリオ"/>
                <a:cs typeface="メイリオ"/>
              </a:rPr>
              <a:t> </a:t>
            </a:r>
            <a:r>
              <a:rPr sz="867" dirty="0">
                <a:latin typeface="メイリオ"/>
                <a:cs typeface="メイリオ"/>
              </a:rPr>
              <a:t>O’Neill</a:t>
            </a:r>
            <a:r>
              <a:rPr sz="867" spc="107" dirty="0">
                <a:latin typeface="メイリオ"/>
                <a:cs typeface="メイリオ"/>
              </a:rPr>
              <a:t> </a:t>
            </a:r>
            <a:r>
              <a:rPr sz="867" dirty="0">
                <a:latin typeface="メイリオ"/>
                <a:cs typeface="メイリオ"/>
              </a:rPr>
              <a:t>Commission,</a:t>
            </a:r>
            <a:r>
              <a:rPr sz="867" spc="107" dirty="0">
                <a:latin typeface="メイリオ"/>
                <a:cs typeface="メイリオ"/>
              </a:rPr>
              <a:t> </a:t>
            </a:r>
            <a:r>
              <a:rPr sz="867" dirty="0">
                <a:latin typeface="メイリオ"/>
                <a:cs typeface="メイリオ"/>
              </a:rPr>
              <a:t>UK,</a:t>
            </a:r>
            <a:r>
              <a:rPr sz="867" spc="60" dirty="0">
                <a:latin typeface="メイリオ"/>
                <a:cs typeface="メイリオ"/>
              </a:rPr>
              <a:t> </a:t>
            </a:r>
            <a:r>
              <a:rPr sz="867" dirty="0">
                <a:latin typeface="メイリオ"/>
                <a:cs typeface="メイリオ"/>
              </a:rPr>
              <a:t>December</a:t>
            </a:r>
            <a:r>
              <a:rPr sz="867" spc="93" dirty="0">
                <a:latin typeface="メイリオ"/>
                <a:cs typeface="メイリオ"/>
              </a:rPr>
              <a:t> </a:t>
            </a:r>
            <a:r>
              <a:rPr sz="867" spc="-27" dirty="0">
                <a:latin typeface="メイリオ"/>
                <a:cs typeface="メイリオ"/>
              </a:rPr>
              <a:t>2014</a:t>
            </a:r>
            <a:r>
              <a:rPr sz="867" dirty="0">
                <a:latin typeface="メイリオ"/>
                <a:cs typeface="メイリオ"/>
              </a:rPr>
              <a:t>	</a:t>
            </a:r>
            <a:r>
              <a:rPr sz="1300" baseline="4273" dirty="0">
                <a:latin typeface="メイリオ"/>
                <a:cs typeface="メイリオ"/>
              </a:rPr>
              <a:t>the</a:t>
            </a:r>
            <a:r>
              <a:rPr sz="1300" spc="80" baseline="4273" dirty="0">
                <a:latin typeface="メイリオ"/>
                <a:cs typeface="メイリオ"/>
              </a:rPr>
              <a:t> </a:t>
            </a:r>
            <a:r>
              <a:rPr sz="1300" baseline="4273" dirty="0">
                <a:latin typeface="メイリオ"/>
                <a:cs typeface="メイリオ"/>
              </a:rPr>
              <a:t>O’Neill</a:t>
            </a:r>
            <a:r>
              <a:rPr sz="1300" spc="160" baseline="4273" dirty="0">
                <a:latin typeface="メイリオ"/>
                <a:cs typeface="メイリオ"/>
              </a:rPr>
              <a:t> </a:t>
            </a:r>
            <a:r>
              <a:rPr sz="1300" baseline="4273" dirty="0">
                <a:latin typeface="メイリオ"/>
                <a:cs typeface="メイリオ"/>
              </a:rPr>
              <a:t>Commission,</a:t>
            </a:r>
            <a:r>
              <a:rPr sz="1300" spc="160" baseline="4273" dirty="0">
                <a:latin typeface="メイリオ"/>
                <a:cs typeface="メイリオ"/>
              </a:rPr>
              <a:t> </a:t>
            </a:r>
            <a:r>
              <a:rPr sz="1300" baseline="4273" dirty="0">
                <a:latin typeface="メイリオ"/>
                <a:cs typeface="メイリオ"/>
              </a:rPr>
              <a:t>UK,</a:t>
            </a:r>
            <a:r>
              <a:rPr sz="1300" spc="89" baseline="4273" dirty="0">
                <a:latin typeface="メイリオ"/>
                <a:cs typeface="メイリオ"/>
              </a:rPr>
              <a:t> </a:t>
            </a:r>
            <a:r>
              <a:rPr sz="1300" baseline="4273" dirty="0">
                <a:latin typeface="メイリオ"/>
                <a:cs typeface="メイリオ"/>
              </a:rPr>
              <a:t>December</a:t>
            </a:r>
            <a:r>
              <a:rPr sz="1300" spc="139" baseline="4273" dirty="0">
                <a:latin typeface="メイリオ"/>
                <a:cs typeface="メイリオ"/>
              </a:rPr>
              <a:t> </a:t>
            </a:r>
            <a:r>
              <a:rPr sz="1300" spc="-40" baseline="4273" dirty="0">
                <a:latin typeface="メイリオ"/>
                <a:cs typeface="メイリオ"/>
              </a:rPr>
              <a:t>2014</a:t>
            </a:r>
            <a:endParaRPr sz="1300" baseline="4273" dirty="0">
              <a:latin typeface="メイリオ"/>
              <a:cs typeface="メイリオ"/>
            </a:endParaRPr>
          </a:p>
          <a:p>
            <a:pPr>
              <a:spcBef>
                <a:spcPts val="113"/>
              </a:spcBef>
            </a:pPr>
            <a:endParaRPr sz="400" dirty="0">
              <a:latin typeface="メイリオ"/>
              <a:cs typeface="メイリオ"/>
            </a:endParaRPr>
          </a:p>
        </p:txBody>
      </p:sp>
      <p:sp>
        <p:nvSpPr>
          <p:cNvPr id="7" name="object 7"/>
          <p:cNvSpPr txBox="1"/>
          <p:nvPr/>
        </p:nvSpPr>
        <p:spPr>
          <a:xfrm>
            <a:off x="7886297" y="5002567"/>
            <a:ext cx="4322417" cy="241484"/>
          </a:xfrm>
          <a:prstGeom prst="rect">
            <a:avLst/>
          </a:prstGeom>
        </p:spPr>
        <p:txBody>
          <a:bodyPr vert="horz" wrap="square" lIns="0" tIns="17780" rIns="0" bIns="0" rtlCol="0">
            <a:spAutoFit/>
          </a:bodyPr>
          <a:lstStyle/>
          <a:p>
            <a:pPr marL="16933">
              <a:spcBef>
                <a:spcPts val="140"/>
              </a:spcBef>
            </a:pPr>
            <a:r>
              <a:rPr sz="700" spc="-13" dirty="0">
                <a:latin typeface="Meiryo UI"/>
                <a:cs typeface="Meiryo UI"/>
              </a:rPr>
              <a:t>*</a:t>
            </a:r>
            <a:r>
              <a:rPr sz="700" spc="-13" dirty="0">
                <a:latin typeface="ＭＳ ゴシック"/>
                <a:cs typeface="ＭＳ ゴシック"/>
              </a:rPr>
              <a:t>：</a:t>
            </a:r>
            <a:r>
              <a:rPr sz="700" spc="-13" dirty="0">
                <a:latin typeface="Calibri"/>
                <a:cs typeface="Calibri"/>
              </a:rPr>
              <a:t>Centers</a:t>
            </a:r>
            <a:r>
              <a:rPr sz="700" spc="-47" dirty="0">
                <a:latin typeface="Calibri"/>
                <a:cs typeface="Calibri"/>
              </a:rPr>
              <a:t> </a:t>
            </a:r>
            <a:r>
              <a:rPr sz="700" dirty="0">
                <a:latin typeface="Calibri"/>
                <a:cs typeface="Calibri"/>
              </a:rPr>
              <a:t>for</a:t>
            </a:r>
            <a:r>
              <a:rPr sz="700" spc="40" dirty="0">
                <a:latin typeface="Calibri"/>
                <a:cs typeface="Calibri"/>
              </a:rPr>
              <a:t> </a:t>
            </a:r>
            <a:r>
              <a:rPr sz="700" dirty="0">
                <a:latin typeface="Calibri"/>
                <a:cs typeface="Calibri"/>
              </a:rPr>
              <a:t>Disease</a:t>
            </a:r>
            <a:r>
              <a:rPr sz="700" spc="-7" dirty="0">
                <a:latin typeface="Calibri"/>
                <a:cs typeface="Calibri"/>
              </a:rPr>
              <a:t> </a:t>
            </a:r>
            <a:r>
              <a:rPr sz="700" dirty="0">
                <a:latin typeface="Calibri"/>
                <a:cs typeface="Calibri"/>
              </a:rPr>
              <a:t>Control</a:t>
            </a:r>
            <a:r>
              <a:rPr sz="700" spc="40" dirty="0">
                <a:latin typeface="Calibri"/>
                <a:cs typeface="Calibri"/>
              </a:rPr>
              <a:t> </a:t>
            </a:r>
            <a:r>
              <a:rPr sz="700" dirty="0">
                <a:latin typeface="Calibri"/>
                <a:cs typeface="Calibri"/>
              </a:rPr>
              <a:t>and</a:t>
            </a:r>
            <a:r>
              <a:rPr sz="700" spc="33" dirty="0">
                <a:latin typeface="Calibri"/>
                <a:cs typeface="Calibri"/>
              </a:rPr>
              <a:t> </a:t>
            </a:r>
            <a:r>
              <a:rPr sz="700" spc="-13" dirty="0">
                <a:latin typeface="Calibri"/>
                <a:cs typeface="Calibri"/>
              </a:rPr>
              <a:t>Prevention</a:t>
            </a:r>
            <a:r>
              <a:rPr sz="700" dirty="0">
                <a:latin typeface="ＭＳ ゴシック"/>
                <a:cs typeface="ＭＳ ゴシック"/>
              </a:rPr>
              <a:t>、</a:t>
            </a:r>
            <a:r>
              <a:rPr sz="700" spc="-13" dirty="0">
                <a:latin typeface="Calibri"/>
                <a:cs typeface="Calibri"/>
              </a:rPr>
              <a:t>“</a:t>
            </a:r>
            <a:r>
              <a:rPr sz="700" u="sng" spc="-13" dirty="0">
                <a:solidFill>
                  <a:srgbClr val="0462C1"/>
                </a:solidFill>
                <a:uFill>
                  <a:solidFill>
                    <a:srgbClr val="0462C1"/>
                  </a:solidFill>
                </a:uFill>
                <a:latin typeface="Calibri"/>
                <a:cs typeface="Calibri"/>
                <a:hlinkClick r:id="rId4"/>
              </a:rPr>
              <a:t>ANTIBIOTIC</a:t>
            </a:r>
            <a:r>
              <a:rPr sz="700" u="sng" spc="-33" dirty="0">
                <a:solidFill>
                  <a:srgbClr val="0462C1"/>
                </a:solidFill>
                <a:uFill>
                  <a:solidFill>
                    <a:srgbClr val="0462C1"/>
                  </a:solidFill>
                </a:uFill>
                <a:latin typeface="Calibri"/>
                <a:cs typeface="Calibri"/>
                <a:hlinkClick r:id="rId4"/>
              </a:rPr>
              <a:t> </a:t>
            </a:r>
            <a:r>
              <a:rPr sz="700" u="sng" spc="-13" dirty="0">
                <a:solidFill>
                  <a:srgbClr val="0462C1"/>
                </a:solidFill>
                <a:uFill>
                  <a:solidFill>
                    <a:srgbClr val="0462C1"/>
                  </a:solidFill>
                </a:uFill>
                <a:latin typeface="Calibri"/>
                <a:cs typeface="Calibri"/>
                <a:hlinkClick r:id="rId4"/>
              </a:rPr>
              <a:t>RESISTANCE </a:t>
            </a:r>
            <a:r>
              <a:rPr sz="700" u="sng" dirty="0">
                <a:solidFill>
                  <a:srgbClr val="0462C1"/>
                </a:solidFill>
                <a:uFill>
                  <a:solidFill>
                    <a:srgbClr val="0462C1"/>
                  </a:solidFill>
                </a:uFill>
                <a:latin typeface="Calibri"/>
                <a:cs typeface="Calibri"/>
                <a:hlinkClick r:id="rId4"/>
              </a:rPr>
              <a:t>THREATS in</a:t>
            </a:r>
            <a:r>
              <a:rPr sz="700" u="sng" spc="27" dirty="0">
                <a:solidFill>
                  <a:srgbClr val="0462C1"/>
                </a:solidFill>
                <a:uFill>
                  <a:solidFill>
                    <a:srgbClr val="0462C1"/>
                  </a:solidFill>
                </a:uFill>
                <a:latin typeface="Calibri"/>
                <a:cs typeface="Calibri"/>
                <a:hlinkClick r:id="rId4"/>
              </a:rPr>
              <a:t> </a:t>
            </a:r>
            <a:r>
              <a:rPr sz="700" u="sng" dirty="0">
                <a:solidFill>
                  <a:srgbClr val="0462C1"/>
                </a:solidFill>
                <a:uFill>
                  <a:solidFill>
                    <a:srgbClr val="0462C1"/>
                  </a:solidFill>
                </a:uFill>
                <a:latin typeface="Calibri"/>
                <a:cs typeface="Calibri"/>
                <a:hlinkClick r:id="rId4"/>
              </a:rPr>
              <a:t>the</a:t>
            </a:r>
            <a:r>
              <a:rPr sz="700" u="sng" spc="27" dirty="0">
                <a:solidFill>
                  <a:srgbClr val="0462C1"/>
                </a:solidFill>
                <a:uFill>
                  <a:solidFill>
                    <a:srgbClr val="0462C1"/>
                  </a:solidFill>
                </a:uFill>
                <a:latin typeface="Calibri"/>
                <a:cs typeface="Calibri"/>
                <a:hlinkClick r:id="rId4"/>
              </a:rPr>
              <a:t> </a:t>
            </a:r>
            <a:r>
              <a:rPr sz="700" u="sng" dirty="0">
                <a:solidFill>
                  <a:srgbClr val="0462C1"/>
                </a:solidFill>
                <a:uFill>
                  <a:solidFill>
                    <a:srgbClr val="0462C1"/>
                  </a:solidFill>
                </a:uFill>
                <a:latin typeface="Calibri"/>
                <a:cs typeface="Calibri"/>
                <a:hlinkClick r:id="rId4"/>
              </a:rPr>
              <a:t>united</a:t>
            </a:r>
            <a:r>
              <a:rPr sz="700" u="sng" spc="67" dirty="0">
                <a:solidFill>
                  <a:srgbClr val="0462C1"/>
                </a:solidFill>
                <a:uFill>
                  <a:solidFill>
                    <a:srgbClr val="0462C1"/>
                  </a:solidFill>
                </a:uFill>
                <a:latin typeface="Calibri"/>
                <a:cs typeface="Calibri"/>
                <a:hlinkClick r:id="rId4"/>
              </a:rPr>
              <a:t> </a:t>
            </a:r>
            <a:r>
              <a:rPr sz="700" u="sng" dirty="0">
                <a:solidFill>
                  <a:srgbClr val="0462C1"/>
                </a:solidFill>
                <a:uFill>
                  <a:solidFill>
                    <a:srgbClr val="0462C1"/>
                  </a:solidFill>
                </a:uFill>
                <a:latin typeface="Calibri"/>
                <a:cs typeface="Calibri"/>
                <a:hlinkClick r:id="rId4"/>
              </a:rPr>
              <a:t>states,</a:t>
            </a:r>
            <a:r>
              <a:rPr sz="700" u="sng" spc="-13" dirty="0">
                <a:solidFill>
                  <a:srgbClr val="0462C1"/>
                </a:solidFill>
                <a:uFill>
                  <a:solidFill>
                    <a:srgbClr val="0462C1"/>
                  </a:solidFill>
                </a:uFill>
                <a:latin typeface="Calibri"/>
                <a:cs typeface="Calibri"/>
                <a:hlinkClick r:id="rId4"/>
              </a:rPr>
              <a:t> 2013</a:t>
            </a:r>
            <a:r>
              <a:rPr sz="700" spc="-13" dirty="0">
                <a:latin typeface="Calibri"/>
                <a:cs typeface="Calibri"/>
              </a:rPr>
              <a:t>”</a:t>
            </a:r>
            <a:endParaRPr sz="700" dirty="0">
              <a:latin typeface="Calibri"/>
              <a:cs typeface="Calibri"/>
            </a:endParaRPr>
          </a:p>
          <a:p>
            <a:pPr marL="16933"/>
            <a:r>
              <a:rPr sz="700" dirty="0">
                <a:latin typeface="Meiryo UI"/>
                <a:cs typeface="Meiryo UI"/>
              </a:rPr>
              <a:t>*</a:t>
            </a:r>
            <a:r>
              <a:rPr sz="700" dirty="0">
                <a:latin typeface="Calibri"/>
                <a:cs typeface="Calibri"/>
              </a:rPr>
              <a:t>*</a:t>
            </a:r>
            <a:r>
              <a:rPr sz="700" spc="-140" dirty="0">
                <a:latin typeface="ＭＳ ゴシック"/>
                <a:cs typeface="ＭＳ ゴシック"/>
              </a:rPr>
              <a:t>： </a:t>
            </a:r>
            <a:r>
              <a:rPr sz="700" dirty="0">
                <a:latin typeface="Calibri"/>
                <a:cs typeface="Calibri"/>
              </a:rPr>
              <a:t>World</a:t>
            </a:r>
            <a:r>
              <a:rPr sz="700" spc="7" dirty="0">
                <a:latin typeface="Calibri"/>
                <a:cs typeface="Calibri"/>
              </a:rPr>
              <a:t> </a:t>
            </a:r>
            <a:r>
              <a:rPr sz="700" dirty="0">
                <a:latin typeface="Calibri"/>
                <a:cs typeface="Calibri"/>
              </a:rPr>
              <a:t>Bank</a:t>
            </a:r>
            <a:r>
              <a:rPr sz="700" dirty="0">
                <a:latin typeface="ＭＳ ゴシック"/>
                <a:cs typeface="ＭＳ ゴシック"/>
              </a:rPr>
              <a:t>、</a:t>
            </a:r>
            <a:r>
              <a:rPr sz="700" dirty="0">
                <a:latin typeface="Calibri"/>
                <a:cs typeface="Calibri"/>
              </a:rPr>
              <a:t>“</a:t>
            </a:r>
            <a:r>
              <a:rPr sz="700" u="sng" dirty="0">
                <a:solidFill>
                  <a:srgbClr val="0462C1"/>
                </a:solidFill>
                <a:uFill>
                  <a:solidFill>
                    <a:srgbClr val="0462C1"/>
                  </a:solidFill>
                </a:uFill>
                <a:latin typeface="Calibri"/>
                <a:cs typeface="Calibri"/>
                <a:hlinkClick r:id="rId5"/>
              </a:rPr>
              <a:t>Final Report</a:t>
            </a:r>
            <a:r>
              <a:rPr sz="700" u="sng" spc="7" dirty="0">
                <a:solidFill>
                  <a:srgbClr val="0462C1"/>
                </a:solidFill>
                <a:uFill>
                  <a:solidFill>
                    <a:srgbClr val="0462C1"/>
                  </a:solidFill>
                </a:uFill>
                <a:latin typeface="Calibri"/>
                <a:cs typeface="Calibri"/>
                <a:hlinkClick r:id="rId5"/>
              </a:rPr>
              <a:t> </a:t>
            </a:r>
            <a:r>
              <a:rPr sz="700" u="sng" dirty="0">
                <a:solidFill>
                  <a:srgbClr val="0462C1"/>
                </a:solidFill>
                <a:uFill>
                  <a:solidFill>
                    <a:srgbClr val="0462C1"/>
                  </a:solidFill>
                </a:uFill>
                <a:latin typeface="Calibri"/>
                <a:cs typeface="Calibri"/>
                <a:hlinkClick r:id="rId5"/>
              </a:rPr>
              <a:t>DRUG-RESISTANT</a:t>
            </a:r>
            <a:r>
              <a:rPr sz="700" u="sng" spc="-27" dirty="0">
                <a:solidFill>
                  <a:srgbClr val="0462C1"/>
                </a:solidFill>
                <a:uFill>
                  <a:solidFill>
                    <a:srgbClr val="0462C1"/>
                  </a:solidFill>
                </a:uFill>
                <a:latin typeface="Calibri"/>
                <a:cs typeface="Calibri"/>
                <a:hlinkClick r:id="rId5"/>
              </a:rPr>
              <a:t> </a:t>
            </a:r>
            <a:r>
              <a:rPr sz="700" u="sng" dirty="0">
                <a:solidFill>
                  <a:srgbClr val="0462C1"/>
                </a:solidFill>
                <a:uFill>
                  <a:solidFill>
                    <a:srgbClr val="0462C1"/>
                  </a:solidFill>
                </a:uFill>
                <a:latin typeface="Calibri"/>
                <a:cs typeface="Calibri"/>
                <a:hlinkClick r:id="rId5"/>
              </a:rPr>
              <a:t>INFECTIONS</a:t>
            </a:r>
            <a:r>
              <a:rPr sz="700" u="sng" spc="-33" dirty="0">
                <a:solidFill>
                  <a:srgbClr val="0462C1"/>
                </a:solidFill>
                <a:uFill>
                  <a:solidFill>
                    <a:srgbClr val="0462C1"/>
                  </a:solidFill>
                </a:uFill>
                <a:latin typeface="Calibri"/>
                <a:cs typeface="Calibri"/>
                <a:hlinkClick r:id="rId5"/>
              </a:rPr>
              <a:t> </a:t>
            </a:r>
            <a:r>
              <a:rPr sz="700" u="sng" dirty="0">
                <a:solidFill>
                  <a:srgbClr val="0462C1"/>
                </a:solidFill>
                <a:uFill>
                  <a:solidFill>
                    <a:srgbClr val="0462C1"/>
                  </a:solidFill>
                </a:uFill>
                <a:latin typeface="Calibri"/>
                <a:cs typeface="Calibri"/>
                <a:hlinkClick r:id="rId5"/>
              </a:rPr>
              <a:t>A threat</a:t>
            </a:r>
            <a:r>
              <a:rPr sz="700" u="sng" spc="7" dirty="0">
                <a:solidFill>
                  <a:srgbClr val="0462C1"/>
                </a:solidFill>
                <a:uFill>
                  <a:solidFill>
                    <a:srgbClr val="0462C1"/>
                  </a:solidFill>
                </a:uFill>
                <a:latin typeface="Calibri"/>
                <a:cs typeface="Calibri"/>
                <a:hlinkClick r:id="rId5"/>
              </a:rPr>
              <a:t> </a:t>
            </a:r>
            <a:r>
              <a:rPr sz="700" u="sng" dirty="0">
                <a:solidFill>
                  <a:srgbClr val="0462C1"/>
                </a:solidFill>
                <a:uFill>
                  <a:solidFill>
                    <a:srgbClr val="0462C1"/>
                  </a:solidFill>
                </a:uFill>
                <a:latin typeface="Calibri"/>
                <a:cs typeface="Calibri"/>
                <a:hlinkClick r:id="rId5"/>
              </a:rPr>
              <a:t>to</a:t>
            </a:r>
            <a:r>
              <a:rPr sz="700" u="sng" spc="-13" dirty="0">
                <a:solidFill>
                  <a:srgbClr val="0462C1"/>
                </a:solidFill>
                <a:uFill>
                  <a:solidFill>
                    <a:srgbClr val="0462C1"/>
                  </a:solidFill>
                </a:uFill>
                <a:latin typeface="Calibri"/>
                <a:cs typeface="Calibri"/>
                <a:hlinkClick r:id="rId5"/>
              </a:rPr>
              <a:t> </a:t>
            </a:r>
            <a:r>
              <a:rPr sz="700" u="sng" dirty="0">
                <a:solidFill>
                  <a:srgbClr val="0462C1"/>
                </a:solidFill>
                <a:uFill>
                  <a:solidFill>
                    <a:srgbClr val="0462C1"/>
                  </a:solidFill>
                </a:uFill>
                <a:latin typeface="Calibri"/>
                <a:cs typeface="Calibri"/>
                <a:hlinkClick r:id="rId5"/>
              </a:rPr>
              <a:t>our</a:t>
            </a:r>
            <a:r>
              <a:rPr sz="700" u="sng" spc="20" dirty="0">
                <a:solidFill>
                  <a:srgbClr val="0462C1"/>
                </a:solidFill>
                <a:uFill>
                  <a:solidFill>
                    <a:srgbClr val="0462C1"/>
                  </a:solidFill>
                </a:uFill>
                <a:latin typeface="Calibri"/>
                <a:cs typeface="Calibri"/>
                <a:hlinkClick r:id="rId5"/>
              </a:rPr>
              <a:t> </a:t>
            </a:r>
            <a:r>
              <a:rPr sz="700" u="sng" dirty="0">
                <a:solidFill>
                  <a:srgbClr val="0462C1"/>
                </a:solidFill>
                <a:uFill>
                  <a:solidFill>
                    <a:srgbClr val="0462C1"/>
                  </a:solidFill>
                </a:uFill>
                <a:latin typeface="Calibri"/>
                <a:cs typeface="Calibri"/>
                <a:hlinkClick r:id="rId5"/>
              </a:rPr>
              <a:t>economic </a:t>
            </a:r>
            <a:r>
              <a:rPr sz="700" u="sng" spc="-13" dirty="0">
                <a:solidFill>
                  <a:srgbClr val="0462C1"/>
                </a:solidFill>
                <a:uFill>
                  <a:solidFill>
                    <a:srgbClr val="0462C1"/>
                  </a:solidFill>
                </a:uFill>
                <a:latin typeface="Calibri"/>
                <a:cs typeface="Calibri"/>
                <a:hlinkClick r:id="rId5"/>
              </a:rPr>
              <a:t>future</a:t>
            </a:r>
            <a:r>
              <a:rPr sz="700" spc="-13" dirty="0">
                <a:latin typeface="Calibri"/>
                <a:cs typeface="Calibri"/>
              </a:rPr>
              <a:t>”</a:t>
            </a:r>
            <a:endParaRPr sz="700" dirty="0">
              <a:latin typeface="Calibri"/>
              <a:cs typeface="Calibri"/>
            </a:endParaRPr>
          </a:p>
        </p:txBody>
      </p:sp>
      <p:sp>
        <p:nvSpPr>
          <p:cNvPr id="8" name="object 4">
            <a:extLst>
              <a:ext uri="{FF2B5EF4-FFF2-40B4-BE49-F238E27FC236}">
                <a16:creationId xmlns:a16="http://schemas.microsoft.com/office/drawing/2014/main" id="{30FF00FE-53BB-4633-950E-EC1A9B2C8A0B}"/>
              </a:ext>
            </a:extLst>
          </p:cNvPr>
          <p:cNvSpPr txBox="1"/>
          <p:nvPr/>
        </p:nvSpPr>
        <p:spPr>
          <a:xfrm>
            <a:off x="8221962" y="5967792"/>
            <a:ext cx="3617581" cy="201764"/>
          </a:xfrm>
          <a:prstGeom prst="rect">
            <a:avLst/>
          </a:prstGeom>
        </p:spPr>
        <p:txBody>
          <a:bodyPr vert="horz" wrap="square" lIns="0" tIns="16933" rIns="0" bIns="0" rtlCol="0">
            <a:spAutoFit/>
          </a:bodyPr>
          <a:lstStyle/>
          <a:p>
            <a:pPr marL="469888" marR="6773" indent="-453802">
              <a:spcBef>
                <a:spcPts val="133"/>
              </a:spcBef>
            </a:pPr>
            <a:r>
              <a:rPr sz="1200" spc="-7" dirty="0">
                <a:latin typeface="Meiryo UI"/>
                <a:cs typeface="Meiryo UI"/>
              </a:rPr>
              <a:t>抗菌薬の</a:t>
            </a:r>
            <a:r>
              <a:rPr sz="1200" spc="-13" dirty="0">
                <a:latin typeface="Meiryo UI"/>
                <a:cs typeface="Meiryo UI"/>
              </a:rPr>
              <a:t>NPV（</a:t>
            </a:r>
            <a:r>
              <a:rPr sz="1200" dirty="0">
                <a:latin typeface="Meiryo UI"/>
                <a:cs typeface="Meiryo UI"/>
              </a:rPr>
              <a:t>正味現在価値</a:t>
            </a:r>
            <a:r>
              <a:rPr sz="1200" spc="-67" dirty="0">
                <a:latin typeface="Meiryo UI"/>
                <a:cs typeface="Meiryo UI"/>
              </a:rPr>
              <a:t>）</a:t>
            </a:r>
            <a:r>
              <a:rPr sz="1200" spc="-13" dirty="0">
                <a:latin typeface="Meiryo UI"/>
                <a:cs typeface="Meiryo UI"/>
              </a:rPr>
              <a:t>はマイナス</a:t>
            </a:r>
            <a:r>
              <a:rPr sz="1200" dirty="0">
                <a:latin typeface="Meiryo UI"/>
                <a:cs typeface="Meiryo UI"/>
              </a:rPr>
              <a:t>（赤字</a:t>
            </a:r>
            <a:r>
              <a:rPr sz="1200" spc="-67" dirty="0">
                <a:latin typeface="Meiryo UI"/>
                <a:cs typeface="Meiryo UI"/>
              </a:rPr>
              <a:t>）</a:t>
            </a:r>
            <a:endParaRPr sz="1200" dirty="0">
              <a:latin typeface="Meiryo UI"/>
              <a:cs typeface="Meiryo UI"/>
            </a:endParaRPr>
          </a:p>
        </p:txBody>
      </p:sp>
      <p:grpSp>
        <p:nvGrpSpPr>
          <p:cNvPr id="9" name="object 5">
            <a:extLst>
              <a:ext uri="{FF2B5EF4-FFF2-40B4-BE49-F238E27FC236}">
                <a16:creationId xmlns:a16="http://schemas.microsoft.com/office/drawing/2014/main" id="{B88EABC7-8A4C-46C3-8B0B-10AAABF4E0A9}"/>
              </a:ext>
            </a:extLst>
          </p:cNvPr>
          <p:cNvGrpSpPr/>
          <p:nvPr/>
        </p:nvGrpSpPr>
        <p:grpSpPr>
          <a:xfrm>
            <a:off x="3471778" y="5264002"/>
            <a:ext cx="4363720" cy="899160"/>
            <a:chOff x="1927860" y="1450847"/>
            <a:chExt cx="3272790" cy="674370"/>
          </a:xfrm>
        </p:grpSpPr>
        <p:sp>
          <p:nvSpPr>
            <p:cNvPr id="10" name="object 6">
              <a:extLst>
                <a:ext uri="{FF2B5EF4-FFF2-40B4-BE49-F238E27FC236}">
                  <a16:creationId xmlns:a16="http://schemas.microsoft.com/office/drawing/2014/main" id="{8EA2937E-D2E9-43D4-9CDE-0C6829748199}"/>
                </a:ext>
              </a:extLst>
            </p:cNvPr>
            <p:cNvSpPr/>
            <p:nvPr/>
          </p:nvSpPr>
          <p:spPr>
            <a:xfrm>
              <a:off x="2119884" y="1450847"/>
              <a:ext cx="281940" cy="596265"/>
            </a:xfrm>
            <a:custGeom>
              <a:avLst/>
              <a:gdLst/>
              <a:ahLst/>
              <a:cxnLst/>
              <a:rect l="l" t="t" r="r" b="b"/>
              <a:pathLst>
                <a:path w="281939" h="596264">
                  <a:moveTo>
                    <a:pt x="281940" y="0"/>
                  </a:moveTo>
                  <a:lnTo>
                    <a:pt x="0" y="0"/>
                  </a:lnTo>
                  <a:lnTo>
                    <a:pt x="0" y="595883"/>
                  </a:lnTo>
                  <a:lnTo>
                    <a:pt x="281940" y="595883"/>
                  </a:lnTo>
                  <a:lnTo>
                    <a:pt x="281940" y="0"/>
                  </a:lnTo>
                  <a:close/>
                </a:path>
              </a:pathLst>
            </a:custGeom>
            <a:solidFill>
              <a:srgbClr val="006FC0"/>
            </a:solidFill>
          </p:spPr>
          <p:txBody>
            <a:bodyPr wrap="square" lIns="0" tIns="0" rIns="0" bIns="0" rtlCol="0"/>
            <a:lstStyle/>
            <a:p>
              <a:endParaRPr sz="2400"/>
            </a:p>
          </p:txBody>
        </p:sp>
        <p:sp>
          <p:nvSpPr>
            <p:cNvPr id="11" name="object 7">
              <a:extLst>
                <a:ext uri="{FF2B5EF4-FFF2-40B4-BE49-F238E27FC236}">
                  <a16:creationId xmlns:a16="http://schemas.microsoft.com/office/drawing/2014/main" id="{DF5E66AB-360C-4CEF-AA3B-5D6F21B5BCA9}"/>
                </a:ext>
              </a:extLst>
            </p:cNvPr>
            <p:cNvSpPr/>
            <p:nvPr/>
          </p:nvSpPr>
          <p:spPr>
            <a:xfrm>
              <a:off x="2119884" y="2046731"/>
              <a:ext cx="281940" cy="32384"/>
            </a:xfrm>
            <a:custGeom>
              <a:avLst/>
              <a:gdLst/>
              <a:ahLst/>
              <a:cxnLst/>
              <a:rect l="l" t="t" r="r" b="b"/>
              <a:pathLst>
                <a:path w="281939" h="32385">
                  <a:moveTo>
                    <a:pt x="281940" y="0"/>
                  </a:moveTo>
                  <a:lnTo>
                    <a:pt x="0" y="0"/>
                  </a:lnTo>
                  <a:lnTo>
                    <a:pt x="0" y="32004"/>
                  </a:lnTo>
                  <a:lnTo>
                    <a:pt x="281940" y="32004"/>
                  </a:lnTo>
                  <a:lnTo>
                    <a:pt x="281940" y="0"/>
                  </a:lnTo>
                  <a:close/>
                </a:path>
              </a:pathLst>
            </a:custGeom>
            <a:solidFill>
              <a:srgbClr val="FF0000"/>
            </a:solidFill>
          </p:spPr>
          <p:txBody>
            <a:bodyPr wrap="square" lIns="0" tIns="0" rIns="0" bIns="0" rtlCol="0"/>
            <a:lstStyle/>
            <a:p>
              <a:endParaRPr sz="2400"/>
            </a:p>
          </p:txBody>
        </p:sp>
        <p:sp>
          <p:nvSpPr>
            <p:cNvPr id="12" name="object 8">
              <a:extLst>
                <a:ext uri="{FF2B5EF4-FFF2-40B4-BE49-F238E27FC236}">
                  <a16:creationId xmlns:a16="http://schemas.microsoft.com/office/drawing/2014/main" id="{DA8BBD6D-DE3A-45C8-BFC2-E4C284EFA956}"/>
                </a:ext>
              </a:extLst>
            </p:cNvPr>
            <p:cNvSpPr/>
            <p:nvPr/>
          </p:nvSpPr>
          <p:spPr>
            <a:xfrm>
              <a:off x="2119884" y="2046731"/>
              <a:ext cx="281940" cy="32384"/>
            </a:xfrm>
            <a:custGeom>
              <a:avLst/>
              <a:gdLst/>
              <a:ahLst/>
              <a:cxnLst/>
              <a:rect l="l" t="t" r="r" b="b"/>
              <a:pathLst>
                <a:path w="281939" h="32385">
                  <a:moveTo>
                    <a:pt x="0" y="32004"/>
                  </a:moveTo>
                  <a:lnTo>
                    <a:pt x="281940" y="32004"/>
                  </a:lnTo>
                  <a:lnTo>
                    <a:pt x="281940" y="0"/>
                  </a:lnTo>
                  <a:lnTo>
                    <a:pt x="0" y="0"/>
                  </a:lnTo>
                  <a:lnTo>
                    <a:pt x="0" y="32004"/>
                  </a:lnTo>
                  <a:close/>
                </a:path>
              </a:pathLst>
            </a:custGeom>
            <a:ln w="9144">
              <a:solidFill>
                <a:srgbClr val="FF0000"/>
              </a:solidFill>
            </a:ln>
          </p:spPr>
          <p:txBody>
            <a:bodyPr wrap="square" lIns="0" tIns="0" rIns="0" bIns="0" rtlCol="0"/>
            <a:lstStyle/>
            <a:p>
              <a:endParaRPr sz="2400"/>
            </a:p>
          </p:txBody>
        </p:sp>
        <p:sp>
          <p:nvSpPr>
            <p:cNvPr id="13" name="object 9">
              <a:extLst>
                <a:ext uri="{FF2B5EF4-FFF2-40B4-BE49-F238E27FC236}">
                  <a16:creationId xmlns:a16="http://schemas.microsoft.com/office/drawing/2014/main" id="{486E9454-11FC-4C2D-B656-A24CFB3B6890}"/>
                </a:ext>
              </a:extLst>
            </p:cNvPr>
            <p:cNvSpPr/>
            <p:nvPr/>
          </p:nvSpPr>
          <p:spPr>
            <a:xfrm>
              <a:off x="2584704" y="1684019"/>
              <a:ext cx="283845" cy="363220"/>
            </a:xfrm>
            <a:custGeom>
              <a:avLst/>
              <a:gdLst/>
              <a:ahLst/>
              <a:cxnLst/>
              <a:rect l="l" t="t" r="r" b="b"/>
              <a:pathLst>
                <a:path w="283844" h="363219">
                  <a:moveTo>
                    <a:pt x="283463" y="0"/>
                  </a:moveTo>
                  <a:lnTo>
                    <a:pt x="0" y="0"/>
                  </a:lnTo>
                  <a:lnTo>
                    <a:pt x="0" y="362711"/>
                  </a:lnTo>
                  <a:lnTo>
                    <a:pt x="283463" y="362711"/>
                  </a:lnTo>
                  <a:lnTo>
                    <a:pt x="283463" y="0"/>
                  </a:lnTo>
                  <a:close/>
                </a:path>
              </a:pathLst>
            </a:custGeom>
            <a:solidFill>
              <a:srgbClr val="006FC0"/>
            </a:solidFill>
          </p:spPr>
          <p:txBody>
            <a:bodyPr wrap="square" lIns="0" tIns="0" rIns="0" bIns="0" rtlCol="0"/>
            <a:lstStyle/>
            <a:p>
              <a:endParaRPr sz="2400"/>
            </a:p>
          </p:txBody>
        </p:sp>
        <p:sp>
          <p:nvSpPr>
            <p:cNvPr id="14" name="object 10">
              <a:extLst>
                <a:ext uri="{FF2B5EF4-FFF2-40B4-BE49-F238E27FC236}">
                  <a16:creationId xmlns:a16="http://schemas.microsoft.com/office/drawing/2014/main" id="{6B208039-9C86-43C4-99EA-7C2C679CC4DD}"/>
                </a:ext>
              </a:extLst>
            </p:cNvPr>
            <p:cNvSpPr/>
            <p:nvPr/>
          </p:nvSpPr>
          <p:spPr>
            <a:xfrm>
              <a:off x="2584704" y="2046731"/>
              <a:ext cx="283845" cy="73660"/>
            </a:xfrm>
            <a:custGeom>
              <a:avLst/>
              <a:gdLst/>
              <a:ahLst/>
              <a:cxnLst/>
              <a:rect l="l" t="t" r="r" b="b"/>
              <a:pathLst>
                <a:path w="283844" h="73660">
                  <a:moveTo>
                    <a:pt x="283463" y="0"/>
                  </a:moveTo>
                  <a:lnTo>
                    <a:pt x="0" y="0"/>
                  </a:lnTo>
                  <a:lnTo>
                    <a:pt x="0" y="73151"/>
                  </a:lnTo>
                  <a:lnTo>
                    <a:pt x="283463" y="73151"/>
                  </a:lnTo>
                  <a:lnTo>
                    <a:pt x="283463" y="0"/>
                  </a:lnTo>
                  <a:close/>
                </a:path>
              </a:pathLst>
            </a:custGeom>
            <a:solidFill>
              <a:srgbClr val="FF0000"/>
            </a:solidFill>
          </p:spPr>
          <p:txBody>
            <a:bodyPr wrap="square" lIns="0" tIns="0" rIns="0" bIns="0" rtlCol="0"/>
            <a:lstStyle/>
            <a:p>
              <a:endParaRPr sz="2400"/>
            </a:p>
          </p:txBody>
        </p:sp>
        <p:sp>
          <p:nvSpPr>
            <p:cNvPr id="15" name="object 11">
              <a:extLst>
                <a:ext uri="{FF2B5EF4-FFF2-40B4-BE49-F238E27FC236}">
                  <a16:creationId xmlns:a16="http://schemas.microsoft.com/office/drawing/2014/main" id="{9A23035E-4129-4E32-85D0-524D3847B17B}"/>
                </a:ext>
              </a:extLst>
            </p:cNvPr>
            <p:cNvSpPr/>
            <p:nvPr/>
          </p:nvSpPr>
          <p:spPr>
            <a:xfrm>
              <a:off x="2584704" y="2046731"/>
              <a:ext cx="283845" cy="73660"/>
            </a:xfrm>
            <a:custGeom>
              <a:avLst/>
              <a:gdLst/>
              <a:ahLst/>
              <a:cxnLst/>
              <a:rect l="l" t="t" r="r" b="b"/>
              <a:pathLst>
                <a:path w="283844" h="73660">
                  <a:moveTo>
                    <a:pt x="0" y="73151"/>
                  </a:moveTo>
                  <a:lnTo>
                    <a:pt x="283463" y="73151"/>
                  </a:lnTo>
                  <a:lnTo>
                    <a:pt x="283463" y="0"/>
                  </a:lnTo>
                  <a:lnTo>
                    <a:pt x="0" y="0"/>
                  </a:lnTo>
                  <a:lnTo>
                    <a:pt x="0" y="73151"/>
                  </a:lnTo>
                  <a:close/>
                </a:path>
              </a:pathLst>
            </a:custGeom>
            <a:ln w="9144">
              <a:solidFill>
                <a:srgbClr val="FF0000"/>
              </a:solidFill>
            </a:ln>
          </p:spPr>
          <p:txBody>
            <a:bodyPr wrap="square" lIns="0" tIns="0" rIns="0" bIns="0" rtlCol="0"/>
            <a:lstStyle/>
            <a:p>
              <a:endParaRPr sz="2400"/>
            </a:p>
          </p:txBody>
        </p:sp>
        <p:pic>
          <p:nvPicPr>
            <p:cNvPr id="16" name="object 12">
              <a:extLst>
                <a:ext uri="{FF2B5EF4-FFF2-40B4-BE49-F238E27FC236}">
                  <a16:creationId xmlns:a16="http://schemas.microsoft.com/office/drawing/2014/main" id="{4D28562F-DC63-4A4C-9CD0-9644FA318568}"/>
                </a:ext>
              </a:extLst>
            </p:cNvPr>
            <p:cNvPicPr/>
            <p:nvPr/>
          </p:nvPicPr>
          <p:blipFill>
            <a:blip r:embed="rId6" cstate="print"/>
            <a:stretch>
              <a:fillRect/>
            </a:stretch>
          </p:blipFill>
          <p:spPr>
            <a:xfrm>
              <a:off x="1927860" y="1542287"/>
              <a:ext cx="662177" cy="464057"/>
            </a:xfrm>
            <a:prstGeom prst="rect">
              <a:avLst/>
            </a:prstGeom>
          </p:spPr>
        </p:pic>
        <p:sp>
          <p:nvSpPr>
            <p:cNvPr id="17" name="object 13">
              <a:extLst>
                <a:ext uri="{FF2B5EF4-FFF2-40B4-BE49-F238E27FC236}">
                  <a16:creationId xmlns:a16="http://schemas.microsoft.com/office/drawing/2014/main" id="{1EFDA23B-D212-4CAF-BF79-6339A7F0202C}"/>
                </a:ext>
              </a:extLst>
            </p:cNvPr>
            <p:cNvSpPr/>
            <p:nvPr/>
          </p:nvSpPr>
          <p:spPr>
            <a:xfrm>
              <a:off x="3051048" y="1792223"/>
              <a:ext cx="281940" cy="254635"/>
            </a:xfrm>
            <a:custGeom>
              <a:avLst/>
              <a:gdLst/>
              <a:ahLst/>
              <a:cxnLst/>
              <a:rect l="l" t="t" r="r" b="b"/>
              <a:pathLst>
                <a:path w="281939" h="254635">
                  <a:moveTo>
                    <a:pt x="281939" y="0"/>
                  </a:moveTo>
                  <a:lnTo>
                    <a:pt x="0" y="0"/>
                  </a:lnTo>
                  <a:lnTo>
                    <a:pt x="0" y="254507"/>
                  </a:lnTo>
                  <a:lnTo>
                    <a:pt x="281939" y="254507"/>
                  </a:lnTo>
                  <a:lnTo>
                    <a:pt x="281939" y="0"/>
                  </a:lnTo>
                  <a:close/>
                </a:path>
              </a:pathLst>
            </a:custGeom>
            <a:solidFill>
              <a:srgbClr val="006FC0"/>
            </a:solidFill>
          </p:spPr>
          <p:txBody>
            <a:bodyPr wrap="square" lIns="0" tIns="0" rIns="0" bIns="0" rtlCol="0"/>
            <a:lstStyle/>
            <a:p>
              <a:endParaRPr sz="2400"/>
            </a:p>
          </p:txBody>
        </p:sp>
        <p:sp>
          <p:nvSpPr>
            <p:cNvPr id="18" name="object 14">
              <a:extLst>
                <a:ext uri="{FF2B5EF4-FFF2-40B4-BE49-F238E27FC236}">
                  <a16:creationId xmlns:a16="http://schemas.microsoft.com/office/drawing/2014/main" id="{F9BFC2E9-0178-4B4E-8A26-A0ADEAB3E971}"/>
                </a:ext>
              </a:extLst>
            </p:cNvPr>
            <p:cNvSpPr/>
            <p:nvPr/>
          </p:nvSpPr>
          <p:spPr>
            <a:xfrm>
              <a:off x="3051048" y="2046731"/>
              <a:ext cx="281940" cy="32384"/>
            </a:xfrm>
            <a:custGeom>
              <a:avLst/>
              <a:gdLst/>
              <a:ahLst/>
              <a:cxnLst/>
              <a:rect l="l" t="t" r="r" b="b"/>
              <a:pathLst>
                <a:path w="281939" h="32385">
                  <a:moveTo>
                    <a:pt x="281939" y="0"/>
                  </a:moveTo>
                  <a:lnTo>
                    <a:pt x="0" y="0"/>
                  </a:lnTo>
                  <a:lnTo>
                    <a:pt x="0" y="32004"/>
                  </a:lnTo>
                  <a:lnTo>
                    <a:pt x="281939" y="32004"/>
                  </a:lnTo>
                  <a:lnTo>
                    <a:pt x="281939" y="0"/>
                  </a:lnTo>
                  <a:close/>
                </a:path>
              </a:pathLst>
            </a:custGeom>
            <a:solidFill>
              <a:srgbClr val="FF0000"/>
            </a:solidFill>
          </p:spPr>
          <p:txBody>
            <a:bodyPr wrap="square" lIns="0" tIns="0" rIns="0" bIns="0" rtlCol="0"/>
            <a:lstStyle/>
            <a:p>
              <a:endParaRPr sz="2400"/>
            </a:p>
          </p:txBody>
        </p:sp>
        <p:sp>
          <p:nvSpPr>
            <p:cNvPr id="19" name="object 15">
              <a:extLst>
                <a:ext uri="{FF2B5EF4-FFF2-40B4-BE49-F238E27FC236}">
                  <a16:creationId xmlns:a16="http://schemas.microsoft.com/office/drawing/2014/main" id="{58C2B42D-A5B2-4C2F-AF8E-996E784EE764}"/>
                </a:ext>
              </a:extLst>
            </p:cNvPr>
            <p:cNvSpPr/>
            <p:nvPr/>
          </p:nvSpPr>
          <p:spPr>
            <a:xfrm>
              <a:off x="3051048" y="2046731"/>
              <a:ext cx="281940" cy="32384"/>
            </a:xfrm>
            <a:custGeom>
              <a:avLst/>
              <a:gdLst/>
              <a:ahLst/>
              <a:cxnLst/>
              <a:rect l="l" t="t" r="r" b="b"/>
              <a:pathLst>
                <a:path w="281939" h="32385">
                  <a:moveTo>
                    <a:pt x="0" y="32004"/>
                  </a:moveTo>
                  <a:lnTo>
                    <a:pt x="281939" y="32004"/>
                  </a:lnTo>
                  <a:lnTo>
                    <a:pt x="281939" y="0"/>
                  </a:lnTo>
                  <a:lnTo>
                    <a:pt x="0" y="0"/>
                  </a:lnTo>
                  <a:lnTo>
                    <a:pt x="0" y="32004"/>
                  </a:lnTo>
                  <a:close/>
                </a:path>
              </a:pathLst>
            </a:custGeom>
            <a:ln w="9144">
              <a:solidFill>
                <a:srgbClr val="FF0000"/>
              </a:solidFill>
            </a:ln>
          </p:spPr>
          <p:txBody>
            <a:bodyPr wrap="square" lIns="0" tIns="0" rIns="0" bIns="0" rtlCol="0"/>
            <a:lstStyle/>
            <a:p>
              <a:endParaRPr sz="2400"/>
            </a:p>
          </p:txBody>
        </p:sp>
        <p:sp>
          <p:nvSpPr>
            <p:cNvPr id="20" name="object 16">
              <a:extLst>
                <a:ext uri="{FF2B5EF4-FFF2-40B4-BE49-F238E27FC236}">
                  <a16:creationId xmlns:a16="http://schemas.microsoft.com/office/drawing/2014/main" id="{C8A0A4EC-24A7-4C16-AF40-52A76DB0C743}"/>
                </a:ext>
              </a:extLst>
            </p:cNvPr>
            <p:cNvSpPr/>
            <p:nvPr/>
          </p:nvSpPr>
          <p:spPr>
            <a:xfrm>
              <a:off x="3517392" y="1813559"/>
              <a:ext cx="281940" cy="233679"/>
            </a:xfrm>
            <a:custGeom>
              <a:avLst/>
              <a:gdLst/>
              <a:ahLst/>
              <a:cxnLst/>
              <a:rect l="l" t="t" r="r" b="b"/>
              <a:pathLst>
                <a:path w="281939" h="233680">
                  <a:moveTo>
                    <a:pt x="281940" y="0"/>
                  </a:moveTo>
                  <a:lnTo>
                    <a:pt x="0" y="0"/>
                  </a:lnTo>
                  <a:lnTo>
                    <a:pt x="0" y="233171"/>
                  </a:lnTo>
                  <a:lnTo>
                    <a:pt x="281940" y="233171"/>
                  </a:lnTo>
                  <a:lnTo>
                    <a:pt x="281940" y="0"/>
                  </a:lnTo>
                  <a:close/>
                </a:path>
              </a:pathLst>
            </a:custGeom>
            <a:solidFill>
              <a:srgbClr val="006FC0"/>
            </a:solidFill>
          </p:spPr>
          <p:txBody>
            <a:bodyPr wrap="square" lIns="0" tIns="0" rIns="0" bIns="0" rtlCol="0"/>
            <a:lstStyle/>
            <a:p>
              <a:endParaRPr sz="2400"/>
            </a:p>
          </p:txBody>
        </p:sp>
        <p:sp>
          <p:nvSpPr>
            <p:cNvPr id="21" name="object 17">
              <a:extLst>
                <a:ext uri="{FF2B5EF4-FFF2-40B4-BE49-F238E27FC236}">
                  <a16:creationId xmlns:a16="http://schemas.microsoft.com/office/drawing/2014/main" id="{5423771F-3D28-4598-9DA4-2959906A2B23}"/>
                </a:ext>
              </a:extLst>
            </p:cNvPr>
            <p:cNvSpPr/>
            <p:nvPr/>
          </p:nvSpPr>
          <p:spPr>
            <a:xfrm>
              <a:off x="3517392" y="2046731"/>
              <a:ext cx="281940" cy="60960"/>
            </a:xfrm>
            <a:custGeom>
              <a:avLst/>
              <a:gdLst/>
              <a:ahLst/>
              <a:cxnLst/>
              <a:rect l="l" t="t" r="r" b="b"/>
              <a:pathLst>
                <a:path w="281939" h="60960">
                  <a:moveTo>
                    <a:pt x="281940" y="0"/>
                  </a:moveTo>
                  <a:lnTo>
                    <a:pt x="0" y="0"/>
                  </a:lnTo>
                  <a:lnTo>
                    <a:pt x="0" y="60960"/>
                  </a:lnTo>
                  <a:lnTo>
                    <a:pt x="281940" y="60960"/>
                  </a:lnTo>
                  <a:lnTo>
                    <a:pt x="281940" y="0"/>
                  </a:lnTo>
                  <a:close/>
                </a:path>
              </a:pathLst>
            </a:custGeom>
            <a:solidFill>
              <a:srgbClr val="FF0000"/>
            </a:solidFill>
          </p:spPr>
          <p:txBody>
            <a:bodyPr wrap="square" lIns="0" tIns="0" rIns="0" bIns="0" rtlCol="0"/>
            <a:lstStyle/>
            <a:p>
              <a:endParaRPr sz="2400"/>
            </a:p>
          </p:txBody>
        </p:sp>
        <p:sp>
          <p:nvSpPr>
            <p:cNvPr id="22" name="object 18">
              <a:extLst>
                <a:ext uri="{FF2B5EF4-FFF2-40B4-BE49-F238E27FC236}">
                  <a16:creationId xmlns:a16="http://schemas.microsoft.com/office/drawing/2014/main" id="{30772012-45F7-43CE-AEB4-D3CA9DB305B7}"/>
                </a:ext>
              </a:extLst>
            </p:cNvPr>
            <p:cNvSpPr/>
            <p:nvPr/>
          </p:nvSpPr>
          <p:spPr>
            <a:xfrm>
              <a:off x="3517392" y="2046731"/>
              <a:ext cx="281940" cy="60960"/>
            </a:xfrm>
            <a:custGeom>
              <a:avLst/>
              <a:gdLst/>
              <a:ahLst/>
              <a:cxnLst/>
              <a:rect l="l" t="t" r="r" b="b"/>
              <a:pathLst>
                <a:path w="281939" h="60960">
                  <a:moveTo>
                    <a:pt x="0" y="60960"/>
                  </a:moveTo>
                  <a:lnTo>
                    <a:pt x="281940" y="60960"/>
                  </a:lnTo>
                  <a:lnTo>
                    <a:pt x="281940" y="0"/>
                  </a:lnTo>
                  <a:lnTo>
                    <a:pt x="0" y="0"/>
                  </a:lnTo>
                  <a:lnTo>
                    <a:pt x="0" y="60960"/>
                  </a:lnTo>
                  <a:close/>
                </a:path>
              </a:pathLst>
            </a:custGeom>
            <a:ln w="9143">
              <a:solidFill>
                <a:srgbClr val="FF0000"/>
              </a:solidFill>
            </a:ln>
          </p:spPr>
          <p:txBody>
            <a:bodyPr wrap="square" lIns="0" tIns="0" rIns="0" bIns="0" rtlCol="0"/>
            <a:lstStyle/>
            <a:p>
              <a:endParaRPr sz="2400"/>
            </a:p>
          </p:txBody>
        </p:sp>
        <p:sp>
          <p:nvSpPr>
            <p:cNvPr id="23" name="object 19">
              <a:extLst>
                <a:ext uri="{FF2B5EF4-FFF2-40B4-BE49-F238E27FC236}">
                  <a16:creationId xmlns:a16="http://schemas.microsoft.com/office/drawing/2014/main" id="{90C5A647-0AE3-448B-A006-5182425B01A8}"/>
                </a:ext>
              </a:extLst>
            </p:cNvPr>
            <p:cNvSpPr/>
            <p:nvPr/>
          </p:nvSpPr>
          <p:spPr>
            <a:xfrm>
              <a:off x="3982211" y="1842515"/>
              <a:ext cx="281940" cy="204470"/>
            </a:xfrm>
            <a:custGeom>
              <a:avLst/>
              <a:gdLst/>
              <a:ahLst/>
              <a:cxnLst/>
              <a:rect l="l" t="t" r="r" b="b"/>
              <a:pathLst>
                <a:path w="281939" h="204469">
                  <a:moveTo>
                    <a:pt x="281939" y="0"/>
                  </a:moveTo>
                  <a:lnTo>
                    <a:pt x="0" y="0"/>
                  </a:lnTo>
                  <a:lnTo>
                    <a:pt x="0" y="204216"/>
                  </a:lnTo>
                  <a:lnTo>
                    <a:pt x="281939" y="204216"/>
                  </a:lnTo>
                  <a:lnTo>
                    <a:pt x="281939" y="0"/>
                  </a:lnTo>
                  <a:close/>
                </a:path>
              </a:pathLst>
            </a:custGeom>
            <a:solidFill>
              <a:srgbClr val="006FC0"/>
            </a:solidFill>
          </p:spPr>
          <p:txBody>
            <a:bodyPr wrap="square" lIns="0" tIns="0" rIns="0" bIns="0" rtlCol="0"/>
            <a:lstStyle/>
            <a:p>
              <a:endParaRPr sz="2400"/>
            </a:p>
          </p:txBody>
        </p:sp>
        <p:sp>
          <p:nvSpPr>
            <p:cNvPr id="24" name="object 20">
              <a:extLst>
                <a:ext uri="{FF2B5EF4-FFF2-40B4-BE49-F238E27FC236}">
                  <a16:creationId xmlns:a16="http://schemas.microsoft.com/office/drawing/2014/main" id="{59683156-00BB-4B48-AF58-7AB0F139C694}"/>
                </a:ext>
              </a:extLst>
            </p:cNvPr>
            <p:cNvSpPr/>
            <p:nvPr/>
          </p:nvSpPr>
          <p:spPr>
            <a:xfrm>
              <a:off x="3982211" y="2046731"/>
              <a:ext cx="281940" cy="36830"/>
            </a:xfrm>
            <a:custGeom>
              <a:avLst/>
              <a:gdLst/>
              <a:ahLst/>
              <a:cxnLst/>
              <a:rect l="l" t="t" r="r" b="b"/>
              <a:pathLst>
                <a:path w="281939" h="36830">
                  <a:moveTo>
                    <a:pt x="281939" y="0"/>
                  </a:moveTo>
                  <a:lnTo>
                    <a:pt x="0" y="0"/>
                  </a:lnTo>
                  <a:lnTo>
                    <a:pt x="0" y="36575"/>
                  </a:lnTo>
                  <a:lnTo>
                    <a:pt x="281939" y="36575"/>
                  </a:lnTo>
                  <a:lnTo>
                    <a:pt x="281939" y="0"/>
                  </a:lnTo>
                  <a:close/>
                </a:path>
              </a:pathLst>
            </a:custGeom>
            <a:solidFill>
              <a:srgbClr val="FF0000"/>
            </a:solidFill>
          </p:spPr>
          <p:txBody>
            <a:bodyPr wrap="square" lIns="0" tIns="0" rIns="0" bIns="0" rtlCol="0"/>
            <a:lstStyle/>
            <a:p>
              <a:endParaRPr sz="2400"/>
            </a:p>
          </p:txBody>
        </p:sp>
        <p:sp>
          <p:nvSpPr>
            <p:cNvPr id="25" name="object 21">
              <a:extLst>
                <a:ext uri="{FF2B5EF4-FFF2-40B4-BE49-F238E27FC236}">
                  <a16:creationId xmlns:a16="http://schemas.microsoft.com/office/drawing/2014/main" id="{AA455C0E-DFF1-4933-88F8-0153895765D5}"/>
                </a:ext>
              </a:extLst>
            </p:cNvPr>
            <p:cNvSpPr/>
            <p:nvPr/>
          </p:nvSpPr>
          <p:spPr>
            <a:xfrm>
              <a:off x="3982211" y="2046731"/>
              <a:ext cx="281940" cy="36830"/>
            </a:xfrm>
            <a:custGeom>
              <a:avLst/>
              <a:gdLst/>
              <a:ahLst/>
              <a:cxnLst/>
              <a:rect l="l" t="t" r="r" b="b"/>
              <a:pathLst>
                <a:path w="281939" h="36830">
                  <a:moveTo>
                    <a:pt x="0" y="36575"/>
                  </a:moveTo>
                  <a:lnTo>
                    <a:pt x="281939" y="36575"/>
                  </a:lnTo>
                  <a:lnTo>
                    <a:pt x="281939" y="0"/>
                  </a:lnTo>
                  <a:lnTo>
                    <a:pt x="0" y="0"/>
                  </a:lnTo>
                  <a:lnTo>
                    <a:pt x="0" y="36575"/>
                  </a:lnTo>
                  <a:close/>
                </a:path>
              </a:pathLst>
            </a:custGeom>
            <a:ln w="9144">
              <a:solidFill>
                <a:srgbClr val="FF0000"/>
              </a:solidFill>
            </a:ln>
          </p:spPr>
          <p:txBody>
            <a:bodyPr wrap="square" lIns="0" tIns="0" rIns="0" bIns="0" rtlCol="0"/>
            <a:lstStyle/>
            <a:p>
              <a:endParaRPr sz="2400"/>
            </a:p>
          </p:txBody>
        </p:sp>
        <p:sp>
          <p:nvSpPr>
            <p:cNvPr id="26" name="object 22">
              <a:extLst>
                <a:ext uri="{FF2B5EF4-FFF2-40B4-BE49-F238E27FC236}">
                  <a16:creationId xmlns:a16="http://schemas.microsoft.com/office/drawing/2014/main" id="{FC95C854-4219-463A-B3E5-471CEB372A4F}"/>
                </a:ext>
              </a:extLst>
            </p:cNvPr>
            <p:cNvSpPr/>
            <p:nvPr/>
          </p:nvSpPr>
          <p:spPr>
            <a:xfrm>
              <a:off x="4448555" y="2036063"/>
              <a:ext cx="281940" cy="10795"/>
            </a:xfrm>
            <a:custGeom>
              <a:avLst/>
              <a:gdLst/>
              <a:ahLst/>
              <a:cxnLst/>
              <a:rect l="l" t="t" r="r" b="b"/>
              <a:pathLst>
                <a:path w="281939" h="10794">
                  <a:moveTo>
                    <a:pt x="281940" y="0"/>
                  </a:moveTo>
                  <a:lnTo>
                    <a:pt x="0" y="0"/>
                  </a:lnTo>
                  <a:lnTo>
                    <a:pt x="0" y="10668"/>
                  </a:lnTo>
                  <a:lnTo>
                    <a:pt x="281940" y="10668"/>
                  </a:lnTo>
                  <a:lnTo>
                    <a:pt x="281940" y="0"/>
                  </a:lnTo>
                  <a:close/>
                </a:path>
              </a:pathLst>
            </a:custGeom>
            <a:solidFill>
              <a:srgbClr val="006FC0"/>
            </a:solidFill>
          </p:spPr>
          <p:txBody>
            <a:bodyPr wrap="square" lIns="0" tIns="0" rIns="0" bIns="0" rtlCol="0"/>
            <a:lstStyle/>
            <a:p>
              <a:endParaRPr sz="2400"/>
            </a:p>
          </p:txBody>
        </p:sp>
        <p:sp>
          <p:nvSpPr>
            <p:cNvPr id="27" name="object 23">
              <a:extLst>
                <a:ext uri="{FF2B5EF4-FFF2-40B4-BE49-F238E27FC236}">
                  <a16:creationId xmlns:a16="http://schemas.microsoft.com/office/drawing/2014/main" id="{3EEF2BCA-8211-4BA8-A808-4E2093FF3B9C}"/>
                </a:ext>
              </a:extLst>
            </p:cNvPr>
            <p:cNvSpPr/>
            <p:nvPr/>
          </p:nvSpPr>
          <p:spPr>
            <a:xfrm>
              <a:off x="4448555" y="2046731"/>
              <a:ext cx="281940" cy="36830"/>
            </a:xfrm>
            <a:custGeom>
              <a:avLst/>
              <a:gdLst/>
              <a:ahLst/>
              <a:cxnLst/>
              <a:rect l="l" t="t" r="r" b="b"/>
              <a:pathLst>
                <a:path w="281939" h="36830">
                  <a:moveTo>
                    <a:pt x="281940" y="0"/>
                  </a:moveTo>
                  <a:lnTo>
                    <a:pt x="0" y="0"/>
                  </a:lnTo>
                  <a:lnTo>
                    <a:pt x="0" y="36575"/>
                  </a:lnTo>
                  <a:lnTo>
                    <a:pt x="281940" y="36575"/>
                  </a:lnTo>
                  <a:lnTo>
                    <a:pt x="281940" y="0"/>
                  </a:lnTo>
                  <a:close/>
                </a:path>
              </a:pathLst>
            </a:custGeom>
            <a:solidFill>
              <a:srgbClr val="FF0000"/>
            </a:solidFill>
          </p:spPr>
          <p:txBody>
            <a:bodyPr wrap="square" lIns="0" tIns="0" rIns="0" bIns="0" rtlCol="0"/>
            <a:lstStyle/>
            <a:p>
              <a:endParaRPr sz="2400"/>
            </a:p>
          </p:txBody>
        </p:sp>
        <p:sp>
          <p:nvSpPr>
            <p:cNvPr id="28" name="object 24">
              <a:extLst>
                <a:ext uri="{FF2B5EF4-FFF2-40B4-BE49-F238E27FC236}">
                  <a16:creationId xmlns:a16="http://schemas.microsoft.com/office/drawing/2014/main" id="{F5E817B2-DA3B-4A89-B327-8D7F0D183243}"/>
                </a:ext>
              </a:extLst>
            </p:cNvPr>
            <p:cNvSpPr/>
            <p:nvPr/>
          </p:nvSpPr>
          <p:spPr>
            <a:xfrm>
              <a:off x="4448555" y="2046731"/>
              <a:ext cx="281940" cy="36830"/>
            </a:xfrm>
            <a:custGeom>
              <a:avLst/>
              <a:gdLst/>
              <a:ahLst/>
              <a:cxnLst/>
              <a:rect l="l" t="t" r="r" b="b"/>
              <a:pathLst>
                <a:path w="281939" h="36830">
                  <a:moveTo>
                    <a:pt x="0" y="36575"/>
                  </a:moveTo>
                  <a:lnTo>
                    <a:pt x="281940" y="36575"/>
                  </a:lnTo>
                  <a:lnTo>
                    <a:pt x="281940" y="0"/>
                  </a:lnTo>
                  <a:lnTo>
                    <a:pt x="0" y="0"/>
                  </a:lnTo>
                  <a:lnTo>
                    <a:pt x="0" y="36575"/>
                  </a:lnTo>
                  <a:close/>
                </a:path>
              </a:pathLst>
            </a:custGeom>
            <a:ln w="9143">
              <a:solidFill>
                <a:srgbClr val="FF0000"/>
              </a:solidFill>
            </a:ln>
          </p:spPr>
          <p:txBody>
            <a:bodyPr wrap="square" lIns="0" tIns="0" rIns="0" bIns="0" rtlCol="0"/>
            <a:lstStyle/>
            <a:p>
              <a:endParaRPr sz="2400"/>
            </a:p>
          </p:txBody>
        </p:sp>
        <p:sp>
          <p:nvSpPr>
            <p:cNvPr id="29" name="object 25">
              <a:extLst>
                <a:ext uri="{FF2B5EF4-FFF2-40B4-BE49-F238E27FC236}">
                  <a16:creationId xmlns:a16="http://schemas.microsoft.com/office/drawing/2014/main" id="{E60613DC-74F7-4A26-AAC8-636557AF66A4}"/>
                </a:ext>
              </a:extLst>
            </p:cNvPr>
            <p:cNvSpPr/>
            <p:nvPr/>
          </p:nvSpPr>
          <p:spPr>
            <a:xfrm>
              <a:off x="4913376" y="2046731"/>
              <a:ext cx="281940" cy="7620"/>
            </a:xfrm>
            <a:custGeom>
              <a:avLst/>
              <a:gdLst/>
              <a:ahLst/>
              <a:cxnLst/>
              <a:rect l="l" t="t" r="r" b="b"/>
              <a:pathLst>
                <a:path w="281939" h="7619">
                  <a:moveTo>
                    <a:pt x="281939" y="0"/>
                  </a:moveTo>
                  <a:lnTo>
                    <a:pt x="0" y="0"/>
                  </a:lnTo>
                  <a:lnTo>
                    <a:pt x="0" y="7619"/>
                  </a:lnTo>
                  <a:lnTo>
                    <a:pt x="281939" y="7619"/>
                  </a:lnTo>
                  <a:lnTo>
                    <a:pt x="281939" y="0"/>
                  </a:lnTo>
                  <a:close/>
                </a:path>
              </a:pathLst>
            </a:custGeom>
            <a:solidFill>
              <a:srgbClr val="006FC0"/>
            </a:solidFill>
          </p:spPr>
          <p:txBody>
            <a:bodyPr wrap="square" lIns="0" tIns="0" rIns="0" bIns="0" rtlCol="0"/>
            <a:lstStyle/>
            <a:p>
              <a:endParaRPr sz="2400"/>
            </a:p>
          </p:txBody>
        </p:sp>
        <p:sp>
          <p:nvSpPr>
            <p:cNvPr id="30" name="object 26">
              <a:extLst>
                <a:ext uri="{FF2B5EF4-FFF2-40B4-BE49-F238E27FC236}">
                  <a16:creationId xmlns:a16="http://schemas.microsoft.com/office/drawing/2014/main" id="{B8A17EB9-6427-42C1-A0D3-88CDEF40FFB5}"/>
                </a:ext>
              </a:extLst>
            </p:cNvPr>
            <p:cNvSpPr/>
            <p:nvPr/>
          </p:nvSpPr>
          <p:spPr>
            <a:xfrm>
              <a:off x="4913376" y="2054351"/>
              <a:ext cx="281940" cy="35560"/>
            </a:xfrm>
            <a:custGeom>
              <a:avLst/>
              <a:gdLst/>
              <a:ahLst/>
              <a:cxnLst/>
              <a:rect l="l" t="t" r="r" b="b"/>
              <a:pathLst>
                <a:path w="281939" h="35560">
                  <a:moveTo>
                    <a:pt x="281939" y="0"/>
                  </a:moveTo>
                  <a:lnTo>
                    <a:pt x="0" y="0"/>
                  </a:lnTo>
                  <a:lnTo>
                    <a:pt x="0" y="35052"/>
                  </a:lnTo>
                  <a:lnTo>
                    <a:pt x="281939" y="35052"/>
                  </a:lnTo>
                  <a:lnTo>
                    <a:pt x="281939" y="0"/>
                  </a:lnTo>
                  <a:close/>
                </a:path>
              </a:pathLst>
            </a:custGeom>
            <a:solidFill>
              <a:srgbClr val="FF0000"/>
            </a:solidFill>
          </p:spPr>
          <p:txBody>
            <a:bodyPr wrap="square" lIns="0" tIns="0" rIns="0" bIns="0" rtlCol="0"/>
            <a:lstStyle/>
            <a:p>
              <a:endParaRPr sz="2400"/>
            </a:p>
          </p:txBody>
        </p:sp>
        <p:sp>
          <p:nvSpPr>
            <p:cNvPr id="31" name="object 27">
              <a:extLst>
                <a:ext uri="{FF2B5EF4-FFF2-40B4-BE49-F238E27FC236}">
                  <a16:creationId xmlns:a16="http://schemas.microsoft.com/office/drawing/2014/main" id="{99953527-4836-495D-9009-9BFBFC74B95E}"/>
                </a:ext>
              </a:extLst>
            </p:cNvPr>
            <p:cNvSpPr/>
            <p:nvPr/>
          </p:nvSpPr>
          <p:spPr>
            <a:xfrm>
              <a:off x="4913376" y="2054351"/>
              <a:ext cx="281940" cy="35560"/>
            </a:xfrm>
            <a:custGeom>
              <a:avLst/>
              <a:gdLst/>
              <a:ahLst/>
              <a:cxnLst/>
              <a:rect l="l" t="t" r="r" b="b"/>
              <a:pathLst>
                <a:path w="281939" h="35560">
                  <a:moveTo>
                    <a:pt x="0" y="35052"/>
                  </a:moveTo>
                  <a:lnTo>
                    <a:pt x="281939" y="35052"/>
                  </a:lnTo>
                  <a:lnTo>
                    <a:pt x="281939" y="0"/>
                  </a:lnTo>
                  <a:lnTo>
                    <a:pt x="0" y="0"/>
                  </a:lnTo>
                  <a:lnTo>
                    <a:pt x="0" y="35052"/>
                  </a:lnTo>
                  <a:close/>
                </a:path>
              </a:pathLst>
            </a:custGeom>
            <a:ln w="9144">
              <a:solidFill>
                <a:srgbClr val="FF0000"/>
              </a:solidFill>
            </a:ln>
          </p:spPr>
          <p:txBody>
            <a:bodyPr wrap="square" lIns="0" tIns="0" rIns="0" bIns="0" rtlCol="0"/>
            <a:lstStyle/>
            <a:p>
              <a:endParaRPr sz="2400"/>
            </a:p>
          </p:txBody>
        </p:sp>
      </p:grpSp>
      <p:sp>
        <p:nvSpPr>
          <p:cNvPr id="32" name="object 28">
            <a:extLst>
              <a:ext uri="{FF2B5EF4-FFF2-40B4-BE49-F238E27FC236}">
                <a16:creationId xmlns:a16="http://schemas.microsoft.com/office/drawing/2014/main" id="{941873FE-E54A-4155-B88B-F491B442C9A9}"/>
              </a:ext>
            </a:extLst>
          </p:cNvPr>
          <p:cNvSpPr txBox="1"/>
          <p:nvPr/>
        </p:nvSpPr>
        <p:spPr>
          <a:xfrm>
            <a:off x="3659229" y="5487624"/>
            <a:ext cx="513927" cy="305276"/>
          </a:xfrm>
          <a:prstGeom prst="rect">
            <a:avLst/>
          </a:prstGeom>
        </p:spPr>
        <p:txBody>
          <a:bodyPr vert="horz" wrap="square" lIns="0" tIns="17780" rIns="0" bIns="0" rtlCol="0">
            <a:spAutoFit/>
          </a:bodyPr>
          <a:lstStyle/>
          <a:p>
            <a:pPr marL="16933">
              <a:spcBef>
                <a:spcPts val="140"/>
              </a:spcBef>
            </a:pPr>
            <a:r>
              <a:rPr sz="1867" spc="-27" dirty="0">
                <a:solidFill>
                  <a:srgbClr val="FFFFFF"/>
                </a:solidFill>
                <a:latin typeface="Calibri"/>
                <a:cs typeface="Calibri"/>
              </a:rPr>
              <a:t>8200</a:t>
            </a:r>
            <a:endParaRPr sz="1867" dirty="0">
              <a:latin typeface="Calibri"/>
              <a:cs typeface="Calibri"/>
            </a:endParaRPr>
          </a:p>
        </p:txBody>
      </p:sp>
      <p:pic>
        <p:nvPicPr>
          <p:cNvPr id="33" name="object 29">
            <a:extLst>
              <a:ext uri="{FF2B5EF4-FFF2-40B4-BE49-F238E27FC236}">
                <a16:creationId xmlns:a16="http://schemas.microsoft.com/office/drawing/2014/main" id="{548E9897-50EB-441E-81F0-05FB86256663}"/>
              </a:ext>
            </a:extLst>
          </p:cNvPr>
          <p:cNvPicPr/>
          <p:nvPr/>
        </p:nvPicPr>
        <p:blipFill>
          <a:blip r:embed="rId7" cstate="print"/>
          <a:stretch>
            <a:fillRect/>
          </a:stretch>
        </p:blipFill>
        <p:spPr>
          <a:xfrm>
            <a:off x="4093570" y="5540372"/>
            <a:ext cx="882904" cy="620759"/>
          </a:xfrm>
          <a:prstGeom prst="rect">
            <a:avLst/>
          </a:prstGeom>
        </p:spPr>
      </p:pic>
      <p:sp>
        <p:nvSpPr>
          <p:cNvPr id="34" name="object 30">
            <a:extLst>
              <a:ext uri="{FF2B5EF4-FFF2-40B4-BE49-F238E27FC236}">
                <a16:creationId xmlns:a16="http://schemas.microsoft.com/office/drawing/2014/main" id="{8F4E2756-78C5-48B7-AAC6-ACAD98789F94}"/>
              </a:ext>
            </a:extLst>
          </p:cNvPr>
          <p:cNvSpPr txBox="1"/>
          <p:nvPr/>
        </p:nvSpPr>
        <p:spPr>
          <a:xfrm>
            <a:off x="4280175" y="5643308"/>
            <a:ext cx="513927" cy="305276"/>
          </a:xfrm>
          <a:prstGeom prst="rect">
            <a:avLst/>
          </a:prstGeom>
        </p:spPr>
        <p:txBody>
          <a:bodyPr vert="horz" wrap="square" lIns="0" tIns="17780" rIns="0" bIns="0" rtlCol="0">
            <a:spAutoFit/>
          </a:bodyPr>
          <a:lstStyle/>
          <a:p>
            <a:pPr marL="16933">
              <a:spcBef>
                <a:spcPts val="140"/>
              </a:spcBef>
            </a:pPr>
            <a:r>
              <a:rPr sz="1867" spc="-27" dirty="0">
                <a:solidFill>
                  <a:srgbClr val="FFFFFF"/>
                </a:solidFill>
                <a:latin typeface="Calibri"/>
                <a:cs typeface="Calibri"/>
              </a:rPr>
              <a:t>5000</a:t>
            </a:r>
            <a:endParaRPr sz="1867">
              <a:latin typeface="Calibri"/>
              <a:cs typeface="Calibri"/>
            </a:endParaRPr>
          </a:p>
        </p:txBody>
      </p:sp>
      <p:pic>
        <p:nvPicPr>
          <p:cNvPr id="35" name="object 31">
            <a:extLst>
              <a:ext uri="{FF2B5EF4-FFF2-40B4-BE49-F238E27FC236}">
                <a16:creationId xmlns:a16="http://schemas.microsoft.com/office/drawing/2014/main" id="{D198DC42-8BAE-4F8B-88AD-7AB1E0EE243C}"/>
              </a:ext>
            </a:extLst>
          </p:cNvPr>
          <p:cNvPicPr/>
          <p:nvPr/>
        </p:nvPicPr>
        <p:blipFill>
          <a:blip r:embed="rId8" cstate="print"/>
          <a:stretch>
            <a:fillRect/>
          </a:stretch>
        </p:blipFill>
        <p:spPr>
          <a:xfrm>
            <a:off x="4713329" y="5613508"/>
            <a:ext cx="882903" cy="618743"/>
          </a:xfrm>
          <a:prstGeom prst="rect">
            <a:avLst/>
          </a:prstGeom>
        </p:spPr>
      </p:pic>
      <p:sp>
        <p:nvSpPr>
          <p:cNvPr id="36" name="object 32">
            <a:extLst>
              <a:ext uri="{FF2B5EF4-FFF2-40B4-BE49-F238E27FC236}">
                <a16:creationId xmlns:a16="http://schemas.microsoft.com/office/drawing/2014/main" id="{5CCD889A-D47F-42D4-9796-E1332DC5564C}"/>
              </a:ext>
            </a:extLst>
          </p:cNvPr>
          <p:cNvSpPr txBox="1"/>
          <p:nvPr/>
        </p:nvSpPr>
        <p:spPr>
          <a:xfrm>
            <a:off x="4901291" y="5715208"/>
            <a:ext cx="513927" cy="305276"/>
          </a:xfrm>
          <a:prstGeom prst="rect">
            <a:avLst/>
          </a:prstGeom>
        </p:spPr>
        <p:txBody>
          <a:bodyPr vert="horz" wrap="square" lIns="0" tIns="17780" rIns="0" bIns="0" rtlCol="0">
            <a:spAutoFit/>
          </a:bodyPr>
          <a:lstStyle/>
          <a:p>
            <a:pPr marL="16933">
              <a:spcBef>
                <a:spcPts val="140"/>
              </a:spcBef>
            </a:pPr>
            <a:r>
              <a:rPr sz="1867" spc="-27" dirty="0">
                <a:solidFill>
                  <a:srgbClr val="FFFFFF"/>
                </a:solidFill>
                <a:latin typeface="Calibri"/>
                <a:cs typeface="Calibri"/>
              </a:rPr>
              <a:t>3500</a:t>
            </a:r>
            <a:endParaRPr sz="1867">
              <a:latin typeface="Calibri"/>
              <a:cs typeface="Calibri"/>
            </a:endParaRPr>
          </a:p>
        </p:txBody>
      </p:sp>
      <p:grpSp>
        <p:nvGrpSpPr>
          <p:cNvPr id="37" name="object 33">
            <a:extLst>
              <a:ext uri="{FF2B5EF4-FFF2-40B4-BE49-F238E27FC236}">
                <a16:creationId xmlns:a16="http://schemas.microsoft.com/office/drawing/2014/main" id="{3F48C652-063D-4CCC-A5CB-47E49644E944}"/>
              </a:ext>
            </a:extLst>
          </p:cNvPr>
          <p:cNvGrpSpPr/>
          <p:nvPr/>
        </p:nvGrpSpPr>
        <p:grpSpPr>
          <a:xfrm>
            <a:off x="5335122" y="5627732"/>
            <a:ext cx="1502833" cy="639233"/>
            <a:chOff x="3325367" y="1723644"/>
            <a:chExt cx="1127125" cy="479425"/>
          </a:xfrm>
        </p:grpSpPr>
        <p:pic>
          <p:nvPicPr>
            <p:cNvPr id="38" name="object 34">
              <a:extLst>
                <a:ext uri="{FF2B5EF4-FFF2-40B4-BE49-F238E27FC236}">
                  <a16:creationId xmlns:a16="http://schemas.microsoft.com/office/drawing/2014/main" id="{F30C3037-C759-4EF4-A20D-82C66C251D61}"/>
                </a:ext>
              </a:extLst>
            </p:cNvPr>
            <p:cNvPicPr/>
            <p:nvPr/>
          </p:nvPicPr>
          <p:blipFill>
            <a:blip r:embed="rId9" cstate="print"/>
            <a:stretch>
              <a:fillRect/>
            </a:stretch>
          </p:blipFill>
          <p:spPr>
            <a:xfrm>
              <a:off x="3325367" y="1723644"/>
              <a:ext cx="662177" cy="464058"/>
            </a:xfrm>
            <a:prstGeom prst="rect">
              <a:avLst/>
            </a:prstGeom>
          </p:spPr>
        </p:pic>
        <p:pic>
          <p:nvPicPr>
            <p:cNvPr id="39" name="object 35">
              <a:extLst>
                <a:ext uri="{FF2B5EF4-FFF2-40B4-BE49-F238E27FC236}">
                  <a16:creationId xmlns:a16="http://schemas.microsoft.com/office/drawing/2014/main" id="{CA48B999-E859-48CC-B8D5-83F84646D7F4}"/>
                </a:ext>
              </a:extLst>
            </p:cNvPr>
            <p:cNvPicPr/>
            <p:nvPr/>
          </p:nvPicPr>
          <p:blipFill>
            <a:blip r:embed="rId10" cstate="print"/>
            <a:stretch>
              <a:fillRect/>
            </a:stretch>
          </p:blipFill>
          <p:spPr>
            <a:xfrm>
              <a:off x="3790187" y="1737372"/>
              <a:ext cx="662177" cy="465569"/>
            </a:xfrm>
            <a:prstGeom prst="rect">
              <a:avLst/>
            </a:prstGeom>
          </p:spPr>
        </p:pic>
      </p:grpSp>
      <p:sp>
        <p:nvSpPr>
          <p:cNvPr id="40" name="object 36">
            <a:extLst>
              <a:ext uri="{FF2B5EF4-FFF2-40B4-BE49-F238E27FC236}">
                <a16:creationId xmlns:a16="http://schemas.microsoft.com/office/drawing/2014/main" id="{906A86F3-82AC-4B01-806A-794E174D87E2}"/>
              </a:ext>
            </a:extLst>
          </p:cNvPr>
          <p:cNvSpPr txBox="1"/>
          <p:nvPr/>
        </p:nvSpPr>
        <p:spPr>
          <a:xfrm>
            <a:off x="6143180" y="5749820"/>
            <a:ext cx="513927" cy="305276"/>
          </a:xfrm>
          <a:prstGeom prst="rect">
            <a:avLst/>
          </a:prstGeom>
        </p:spPr>
        <p:txBody>
          <a:bodyPr vert="horz" wrap="square" lIns="0" tIns="17780" rIns="0" bIns="0" rtlCol="0">
            <a:spAutoFit/>
          </a:bodyPr>
          <a:lstStyle/>
          <a:p>
            <a:pPr marL="16933">
              <a:spcBef>
                <a:spcPts val="140"/>
              </a:spcBef>
            </a:pPr>
            <a:r>
              <a:rPr sz="1867" spc="-27" dirty="0">
                <a:solidFill>
                  <a:srgbClr val="FFFFFF"/>
                </a:solidFill>
                <a:latin typeface="Calibri"/>
                <a:cs typeface="Calibri"/>
              </a:rPr>
              <a:t>2800</a:t>
            </a:r>
            <a:endParaRPr sz="1867">
              <a:latin typeface="Calibri"/>
              <a:cs typeface="Calibri"/>
            </a:endParaRPr>
          </a:p>
        </p:txBody>
      </p:sp>
      <p:grpSp>
        <p:nvGrpSpPr>
          <p:cNvPr id="41" name="object 37">
            <a:extLst>
              <a:ext uri="{FF2B5EF4-FFF2-40B4-BE49-F238E27FC236}">
                <a16:creationId xmlns:a16="http://schemas.microsoft.com/office/drawing/2014/main" id="{BA08A7FC-D560-433B-A0E4-7F8508B888BD}"/>
              </a:ext>
            </a:extLst>
          </p:cNvPr>
          <p:cNvGrpSpPr/>
          <p:nvPr/>
        </p:nvGrpSpPr>
        <p:grpSpPr>
          <a:xfrm>
            <a:off x="3494129" y="5804516"/>
            <a:ext cx="2077720" cy="647700"/>
            <a:chOff x="1944623" y="1856232"/>
            <a:chExt cx="1558290" cy="485775"/>
          </a:xfrm>
        </p:grpSpPr>
        <p:pic>
          <p:nvPicPr>
            <p:cNvPr id="42" name="object 38">
              <a:extLst>
                <a:ext uri="{FF2B5EF4-FFF2-40B4-BE49-F238E27FC236}">
                  <a16:creationId xmlns:a16="http://schemas.microsoft.com/office/drawing/2014/main" id="{6F938D94-53B9-4976-8E91-86BD4DF00795}"/>
                </a:ext>
              </a:extLst>
            </p:cNvPr>
            <p:cNvPicPr/>
            <p:nvPr/>
          </p:nvPicPr>
          <p:blipFill>
            <a:blip r:embed="rId11" cstate="print"/>
            <a:stretch>
              <a:fillRect/>
            </a:stretch>
          </p:blipFill>
          <p:spPr>
            <a:xfrm>
              <a:off x="1944623" y="1856232"/>
              <a:ext cx="357390" cy="464058"/>
            </a:xfrm>
            <a:prstGeom prst="rect">
              <a:avLst/>
            </a:prstGeom>
          </p:spPr>
        </p:pic>
        <p:pic>
          <p:nvPicPr>
            <p:cNvPr id="43" name="object 39">
              <a:extLst>
                <a:ext uri="{FF2B5EF4-FFF2-40B4-BE49-F238E27FC236}">
                  <a16:creationId xmlns:a16="http://schemas.microsoft.com/office/drawing/2014/main" id="{0911BC8A-4AE4-4EB6-B210-46BA16AA4EB3}"/>
                </a:ext>
              </a:extLst>
            </p:cNvPr>
            <p:cNvPicPr/>
            <p:nvPr/>
          </p:nvPicPr>
          <p:blipFill>
            <a:blip r:embed="rId12" cstate="print"/>
            <a:stretch>
              <a:fillRect/>
            </a:stretch>
          </p:blipFill>
          <p:spPr>
            <a:xfrm>
              <a:off x="1999487" y="1856232"/>
              <a:ext cx="572262" cy="464058"/>
            </a:xfrm>
            <a:prstGeom prst="rect">
              <a:avLst/>
            </a:prstGeom>
          </p:spPr>
        </p:pic>
        <p:pic>
          <p:nvPicPr>
            <p:cNvPr id="44" name="object 40">
              <a:extLst>
                <a:ext uri="{FF2B5EF4-FFF2-40B4-BE49-F238E27FC236}">
                  <a16:creationId xmlns:a16="http://schemas.microsoft.com/office/drawing/2014/main" id="{92CDB43F-BB9F-4E14-A9E7-45BF646966DF}"/>
                </a:ext>
              </a:extLst>
            </p:cNvPr>
            <p:cNvPicPr/>
            <p:nvPr/>
          </p:nvPicPr>
          <p:blipFill>
            <a:blip r:embed="rId13" cstate="print"/>
            <a:stretch>
              <a:fillRect/>
            </a:stretch>
          </p:blipFill>
          <p:spPr>
            <a:xfrm>
              <a:off x="2366771" y="1876056"/>
              <a:ext cx="357390" cy="465569"/>
            </a:xfrm>
            <a:prstGeom prst="rect">
              <a:avLst/>
            </a:prstGeom>
          </p:spPr>
        </p:pic>
        <p:pic>
          <p:nvPicPr>
            <p:cNvPr id="45" name="object 41">
              <a:extLst>
                <a:ext uri="{FF2B5EF4-FFF2-40B4-BE49-F238E27FC236}">
                  <a16:creationId xmlns:a16="http://schemas.microsoft.com/office/drawing/2014/main" id="{19015884-C4DA-4A90-8889-FCF94C910C6A}"/>
                </a:ext>
              </a:extLst>
            </p:cNvPr>
            <p:cNvPicPr/>
            <p:nvPr/>
          </p:nvPicPr>
          <p:blipFill>
            <a:blip r:embed="rId14" cstate="print"/>
            <a:stretch>
              <a:fillRect/>
            </a:stretch>
          </p:blipFill>
          <p:spPr>
            <a:xfrm>
              <a:off x="2421635" y="1876056"/>
              <a:ext cx="662177" cy="465569"/>
            </a:xfrm>
            <a:prstGeom prst="rect">
              <a:avLst/>
            </a:prstGeom>
          </p:spPr>
        </p:pic>
        <p:pic>
          <p:nvPicPr>
            <p:cNvPr id="46" name="object 42">
              <a:extLst>
                <a:ext uri="{FF2B5EF4-FFF2-40B4-BE49-F238E27FC236}">
                  <a16:creationId xmlns:a16="http://schemas.microsoft.com/office/drawing/2014/main" id="{818A48EE-9C5D-4078-8749-03831D7F3965}"/>
                </a:ext>
              </a:extLst>
            </p:cNvPr>
            <p:cNvPicPr/>
            <p:nvPr/>
          </p:nvPicPr>
          <p:blipFill>
            <a:blip r:embed="rId11" cstate="print"/>
            <a:stretch>
              <a:fillRect/>
            </a:stretch>
          </p:blipFill>
          <p:spPr>
            <a:xfrm>
              <a:off x="2875787" y="1856232"/>
              <a:ext cx="357390" cy="464058"/>
            </a:xfrm>
            <a:prstGeom prst="rect">
              <a:avLst/>
            </a:prstGeom>
          </p:spPr>
        </p:pic>
        <p:pic>
          <p:nvPicPr>
            <p:cNvPr id="47" name="object 43">
              <a:extLst>
                <a:ext uri="{FF2B5EF4-FFF2-40B4-BE49-F238E27FC236}">
                  <a16:creationId xmlns:a16="http://schemas.microsoft.com/office/drawing/2014/main" id="{C7F1BA96-0912-4D22-B935-AAF4C8963BAF}"/>
                </a:ext>
              </a:extLst>
            </p:cNvPr>
            <p:cNvPicPr/>
            <p:nvPr/>
          </p:nvPicPr>
          <p:blipFill>
            <a:blip r:embed="rId15" cstate="print"/>
            <a:stretch>
              <a:fillRect/>
            </a:stretch>
          </p:blipFill>
          <p:spPr>
            <a:xfrm>
              <a:off x="2930651" y="1856232"/>
              <a:ext cx="572262" cy="464058"/>
            </a:xfrm>
            <a:prstGeom prst="rect">
              <a:avLst/>
            </a:prstGeom>
          </p:spPr>
        </p:pic>
      </p:grpSp>
      <p:sp>
        <p:nvSpPr>
          <p:cNvPr id="48" name="object 44">
            <a:extLst>
              <a:ext uri="{FF2B5EF4-FFF2-40B4-BE49-F238E27FC236}">
                <a16:creationId xmlns:a16="http://schemas.microsoft.com/office/drawing/2014/main" id="{497647B0-69F2-47B1-868C-08D3BDA16417}"/>
              </a:ext>
            </a:extLst>
          </p:cNvPr>
          <p:cNvSpPr txBox="1"/>
          <p:nvPr/>
        </p:nvSpPr>
        <p:spPr>
          <a:xfrm>
            <a:off x="3647716" y="5907132"/>
            <a:ext cx="1777153" cy="304421"/>
          </a:xfrm>
          <a:prstGeom prst="rect">
            <a:avLst/>
          </a:prstGeom>
        </p:spPr>
        <p:txBody>
          <a:bodyPr vert="horz" wrap="square" lIns="0" tIns="16933" rIns="0" bIns="0" rtlCol="0">
            <a:spAutoFit/>
          </a:bodyPr>
          <a:lstStyle/>
          <a:p>
            <a:pPr marL="50799">
              <a:spcBef>
                <a:spcPts val="133"/>
              </a:spcBef>
            </a:pPr>
            <a:r>
              <a:rPr sz="1867" dirty="0">
                <a:solidFill>
                  <a:srgbClr val="FFFFFF"/>
                </a:solidFill>
                <a:latin typeface="Calibri"/>
                <a:cs typeface="Calibri"/>
              </a:rPr>
              <a:t>-450</a:t>
            </a:r>
            <a:r>
              <a:rPr sz="1867" spc="567" dirty="0">
                <a:solidFill>
                  <a:srgbClr val="FFFFFF"/>
                </a:solidFill>
                <a:latin typeface="Calibri"/>
                <a:cs typeface="Calibri"/>
              </a:rPr>
              <a:t> </a:t>
            </a:r>
            <a:r>
              <a:rPr sz="2800" baseline="-5952" dirty="0">
                <a:solidFill>
                  <a:srgbClr val="FFFFFF"/>
                </a:solidFill>
                <a:latin typeface="Calibri"/>
                <a:cs typeface="Calibri"/>
              </a:rPr>
              <a:t>-1000</a:t>
            </a:r>
            <a:r>
              <a:rPr sz="2800" spc="840" baseline="-5952" dirty="0">
                <a:solidFill>
                  <a:srgbClr val="FFFFFF"/>
                </a:solidFill>
                <a:latin typeface="Calibri"/>
                <a:cs typeface="Calibri"/>
              </a:rPr>
              <a:t> </a:t>
            </a:r>
            <a:r>
              <a:rPr sz="1867" dirty="0">
                <a:solidFill>
                  <a:srgbClr val="FFFFFF"/>
                </a:solidFill>
                <a:latin typeface="Calibri"/>
                <a:cs typeface="Calibri"/>
              </a:rPr>
              <a:t>-</a:t>
            </a:r>
            <a:r>
              <a:rPr sz="1867" spc="-33" dirty="0">
                <a:solidFill>
                  <a:srgbClr val="FFFFFF"/>
                </a:solidFill>
                <a:latin typeface="Calibri"/>
                <a:cs typeface="Calibri"/>
              </a:rPr>
              <a:t>450</a:t>
            </a:r>
            <a:endParaRPr sz="1867" dirty="0">
              <a:latin typeface="Calibri"/>
              <a:cs typeface="Calibri"/>
            </a:endParaRPr>
          </a:p>
        </p:txBody>
      </p:sp>
      <p:grpSp>
        <p:nvGrpSpPr>
          <p:cNvPr id="49" name="object 45">
            <a:extLst>
              <a:ext uri="{FF2B5EF4-FFF2-40B4-BE49-F238E27FC236}">
                <a16:creationId xmlns:a16="http://schemas.microsoft.com/office/drawing/2014/main" id="{A71FB685-BF99-404C-AA6D-F4D9B61D94C2}"/>
              </a:ext>
            </a:extLst>
          </p:cNvPr>
          <p:cNvGrpSpPr/>
          <p:nvPr/>
        </p:nvGrpSpPr>
        <p:grpSpPr>
          <a:xfrm>
            <a:off x="5357474" y="5822819"/>
            <a:ext cx="836507" cy="621453"/>
            <a:chOff x="3342132" y="1869960"/>
            <a:chExt cx="627380" cy="466090"/>
          </a:xfrm>
        </p:grpSpPr>
        <p:pic>
          <p:nvPicPr>
            <p:cNvPr id="50" name="object 46">
              <a:extLst>
                <a:ext uri="{FF2B5EF4-FFF2-40B4-BE49-F238E27FC236}">
                  <a16:creationId xmlns:a16="http://schemas.microsoft.com/office/drawing/2014/main" id="{6DB1D4AF-B4AF-4D7D-83BC-23914BD595FF}"/>
                </a:ext>
              </a:extLst>
            </p:cNvPr>
            <p:cNvPicPr/>
            <p:nvPr/>
          </p:nvPicPr>
          <p:blipFill>
            <a:blip r:embed="rId16" cstate="print"/>
            <a:stretch>
              <a:fillRect/>
            </a:stretch>
          </p:blipFill>
          <p:spPr>
            <a:xfrm>
              <a:off x="3342132" y="1869960"/>
              <a:ext cx="357390" cy="465569"/>
            </a:xfrm>
            <a:prstGeom prst="rect">
              <a:avLst/>
            </a:prstGeom>
          </p:spPr>
        </p:pic>
        <p:pic>
          <p:nvPicPr>
            <p:cNvPr id="51" name="object 47">
              <a:extLst>
                <a:ext uri="{FF2B5EF4-FFF2-40B4-BE49-F238E27FC236}">
                  <a16:creationId xmlns:a16="http://schemas.microsoft.com/office/drawing/2014/main" id="{668B8A84-53F4-4C36-8765-0E44D636D5E8}"/>
                </a:ext>
              </a:extLst>
            </p:cNvPr>
            <p:cNvPicPr/>
            <p:nvPr/>
          </p:nvPicPr>
          <p:blipFill>
            <a:blip r:embed="rId17" cstate="print"/>
            <a:stretch>
              <a:fillRect/>
            </a:stretch>
          </p:blipFill>
          <p:spPr>
            <a:xfrm>
              <a:off x="3396996" y="1869960"/>
              <a:ext cx="572262" cy="465569"/>
            </a:xfrm>
            <a:prstGeom prst="rect">
              <a:avLst/>
            </a:prstGeom>
          </p:spPr>
        </p:pic>
      </p:grpSp>
      <p:sp>
        <p:nvSpPr>
          <p:cNvPr id="52" name="object 48">
            <a:extLst>
              <a:ext uri="{FF2B5EF4-FFF2-40B4-BE49-F238E27FC236}">
                <a16:creationId xmlns:a16="http://schemas.microsoft.com/office/drawing/2014/main" id="{002CF75F-A402-40F4-BDCA-DEF7EFD1558A}"/>
              </a:ext>
            </a:extLst>
          </p:cNvPr>
          <p:cNvSpPr txBox="1"/>
          <p:nvPr/>
        </p:nvSpPr>
        <p:spPr>
          <a:xfrm>
            <a:off x="5522236" y="5730347"/>
            <a:ext cx="513927" cy="507575"/>
          </a:xfrm>
          <a:prstGeom prst="rect">
            <a:avLst/>
          </a:prstGeom>
        </p:spPr>
        <p:txBody>
          <a:bodyPr vert="horz" wrap="square" lIns="0" tIns="17780" rIns="0" bIns="0" rtlCol="0">
            <a:spAutoFit/>
          </a:bodyPr>
          <a:lstStyle/>
          <a:p>
            <a:pPr marL="16933">
              <a:lnSpc>
                <a:spcPts val="1893"/>
              </a:lnSpc>
              <a:spcBef>
                <a:spcPts val="140"/>
              </a:spcBef>
            </a:pPr>
            <a:r>
              <a:rPr sz="1867" spc="-27" dirty="0">
                <a:solidFill>
                  <a:srgbClr val="FFFFFF"/>
                </a:solidFill>
                <a:latin typeface="Calibri"/>
                <a:cs typeface="Calibri"/>
              </a:rPr>
              <a:t>3200</a:t>
            </a:r>
            <a:endParaRPr sz="1867">
              <a:latin typeface="Calibri"/>
              <a:cs typeface="Calibri"/>
            </a:endParaRPr>
          </a:p>
          <a:p>
            <a:pPr marL="38944">
              <a:lnSpc>
                <a:spcPts val="1893"/>
              </a:lnSpc>
            </a:pPr>
            <a:r>
              <a:rPr sz="1867" dirty="0">
                <a:solidFill>
                  <a:srgbClr val="FFFFFF"/>
                </a:solidFill>
                <a:latin typeface="Calibri"/>
                <a:cs typeface="Calibri"/>
              </a:rPr>
              <a:t>-</a:t>
            </a:r>
            <a:r>
              <a:rPr sz="1867" spc="-33" dirty="0">
                <a:solidFill>
                  <a:srgbClr val="FFFFFF"/>
                </a:solidFill>
                <a:latin typeface="Calibri"/>
                <a:cs typeface="Calibri"/>
              </a:rPr>
              <a:t>850</a:t>
            </a:r>
            <a:endParaRPr sz="1867">
              <a:latin typeface="Calibri"/>
              <a:cs typeface="Calibri"/>
            </a:endParaRPr>
          </a:p>
        </p:txBody>
      </p:sp>
      <p:grpSp>
        <p:nvGrpSpPr>
          <p:cNvPr id="53" name="object 49">
            <a:extLst>
              <a:ext uri="{FF2B5EF4-FFF2-40B4-BE49-F238E27FC236}">
                <a16:creationId xmlns:a16="http://schemas.microsoft.com/office/drawing/2014/main" id="{3B79A5B1-F581-40E3-9850-0E1A8BF73A1E}"/>
              </a:ext>
            </a:extLst>
          </p:cNvPr>
          <p:cNvGrpSpPr/>
          <p:nvPr/>
        </p:nvGrpSpPr>
        <p:grpSpPr>
          <a:xfrm>
            <a:off x="5977234" y="5806563"/>
            <a:ext cx="836507" cy="621453"/>
            <a:chOff x="3806952" y="1857768"/>
            <a:chExt cx="627380" cy="466090"/>
          </a:xfrm>
        </p:grpSpPr>
        <p:pic>
          <p:nvPicPr>
            <p:cNvPr id="54" name="object 50">
              <a:extLst>
                <a:ext uri="{FF2B5EF4-FFF2-40B4-BE49-F238E27FC236}">
                  <a16:creationId xmlns:a16="http://schemas.microsoft.com/office/drawing/2014/main" id="{9D67346A-2A82-4D0F-8016-524CD679144D}"/>
                </a:ext>
              </a:extLst>
            </p:cNvPr>
            <p:cNvPicPr/>
            <p:nvPr/>
          </p:nvPicPr>
          <p:blipFill>
            <a:blip r:embed="rId18" cstate="print"/>
            <a:stretch>
              <a:fillRect/>
            </a:stretch>
          </p:blipFill>
          <p:spPr>
            <a:xfrm>
              <a:off x="3806952" y="1857768"/>
              <a:ext cx="357390" cy="465569"/>
            </a:xfrm>
            <a:prstGeom prst="rect">
              <a:avLst/>
            </a:prstGeom>
          </p:spPr>
        </p:pic>
        <p:pic>
          <p:nvPicPr>
            <p:cNvPr id="55" name="object 51">
              <a:extLst>
                <a:ext uri="{FF2B5EF4-FFF2-40B4-BE49-F238E27FC236}">
                  <a16:creationId xmlns:a16="http://schemas.microsoft.com/office/drawing/2014/main" id="{0ECB725A-B1D6-4022-9C23-51BB53B00786}"/>
                </a:ext>
              </a:extLst>
            </p:cNvPr>
            <p:cNvPicPr/>
            <p:nvPr/>
          </p:nvPicPr>
          <p:blipFill>
            <a:blip r:embed="rId19" cstate="print"/>
            <a:stretch>
              <a:fillRect/>
            </a:stretch>
          </p:blipFill>
          <p:spPr>
            <a:xfrm>
              <a:off x="3861816" y="1857768"/>
              <a:ext cx="572262" cy="465569"/>
            </a:xfrm>
            <a:prstGeom prst="rect">
              <a:avLst/>
            </a:prstGeom>
          </p:spPr>
        </p:pic>
      </p:grpSp>
      <p:sp>
        <p:nvSpPr>
          <p:cNvPr id="56" name="object 52">
            <a:extLst>
              <a:ext uri="{FF2B5EF4-FFF2-40B4-BE49-F238E27FC236}">
                <a16:creationId xmlns:a16="http://schemas.microsoft.com/office/drawing/2014/main" id="{E222B7A4-35A8-43F0-817D-81CD5C5B307D}"/>
              </a:ext>
            </a:extLst>
          </p:cNvPr>
          <p:cNvSpPr txBox="1"/>
          <p:nvPr/>
        </p:nvSpPr>
        <p:spPr>
          <a:xfrm>
            <a:off x="6165533" y="5909502"/>
            <a:ext cx="467360" cy="304421"/>
          </a:xfrm>
          <a:prstGeom prst="rect">
            <a:avLst/>
          </a:prstGeom>
        </p:spPr>
        <p:txBody>
          <a:bodyPr vert="horz" wrap="square" lIns="0" tIns="16933" rIns="0" bIns="0" rtlCol="0">
            <a:spAutoFit/>
          </a:bodyPr>
          <a:lstStyle/>
          <a:p>
            <a:pPr marL="16933">
              <a:spcBef>
                <a:spcPts val="133"/>
              </a:spcBef>
            </a:pPr>
            <a:r>
              <a:rPr sz="1867" dirty="0">
                <a:solidFill>
                  <a:srgbClr val="FFFFFF"/>
                </a:solidFill>
                <a:latin typeface="Calibri"/>
                <a:cs typeface="Calibri"/>
              </a:rPr>
              <a:t>-</a:t>
            </a:r>
            <a:r>
              <a:rPr sz="1867" spc="-33" dirty="0">
                <a:solidFill>
                  <a:srgbClr val="FFFFFF"/>
                </a:solidFill>
                <a:latin typeface="Calibri"/>
                <a:cs typeface="Calibri"/>
              </a:rPr>
              <a:t>500</a:t>
            </a:r>
            <a:endParaRPr sz="1867">
              <a:latin typeface="Calibri"/>
              <a:cs typeface="Calibri"/>
            </a:endParaRPr>
          </a:p>
        </p:txBody>
      </p:sp>
      <p:grpSp>
        <p:nvGrpSpPr>
          <p:cNvPr id="57" name="object 53">
            <a:extLst>
              <a:ext uri="{FF2B5EF4-FFF2-40B4-BE49-F238E27FC236}">
                <a16:creationId xmlns:a16="http://schemas.microsoft.com/office/drawing/2014/main" id="{B7003126-3709-44CC-A25E-5785FE301608}"/>
              </a:ext>
            </a:extLst>
          </p:cNvPr>
          <p:cNvGrpSpPr/>
          <p:nvPr/>
        </p:nvGrpSpPr>
        <p:grpSpPr>
          <a:xfrm>
            <a:off x="6599026" y="5806564"/>
            <a:ext cx="1457960" cy="629073"/>
            <a:chOff x="4273296" y="1857768"/>
            <a:chExt cx="1093470" cy="471805"/>
          </a:xfrm>
        </p:grpSpPr>
        <p:pic>
          <p:nvPicPr>
            <p:cNvPr id="58" name="object 54">
              <a:extLst>
                <a:ext uri="{FF2B5EF4-FFF2-40B4-BE49-F238E27FC236}">
                  <a16:creationId xmlns:a16="http://schemas.microsoft.com/office/drawing/2014/main" id="{EC04A217-3D38-4348-AEAD-E3E2326A33D0}"/>
                </a:ext>
              </a:extLst>
            </p:cNvPr>
            <p:cNvPicPr/>
            <p:nvPr/>
          </p:nvPicPr>
          <p:blipFill>
            <a:blip r:embed="rId20" cstate="print"/>
            <a:stretch>
              <a:fillRect/>
            </a:stretch>
          </p:blipFill>
          <p:spPr>
            <a:xfrm>
              <a:off x="4273296" y="1857768"/>
              <a:ext cx="357390" cy="465569"/>
            </a:xfrm>
            <a:prstGeom prst="rect">
              <a:avLst/>
            </a:prstGeom>
          </p:spPr>
        </p:pic>
        <p:pic>
          <p:nvPicPr>
            <p:cNvPr id="59" name="object 55">
              <a:extLst>
                <a:ext uri="{FF2B5EF4-FFF2-40B4-BE49-F238E27FC236}">
                  <a16:creationId xmlns:a16="http://schemas.microsoft.com/office/drawing/2014/main" id="{306D983E-5F08-451B-8EEE-DC875621FD96}"/>
                </a:ext>
              </a:extLst>
            </p:cNvPr>
            <p:cNvPicPr/>
            <p:nvPr/>
          </p:nvPicPr>
          <p:blipFill>
            <a:blip r:embed="rId21" cstate="print"/>
            <a:stretch>
              <a:fillRect/>
            </a:stretch>
          </p:blipFill>
          <p:spPr>
            <a:xfrm>
              <a:off x="4328160" y="1857768"/>
              <a:ext cx="572262" cy="465569"/>
            </a:xfrm>
            <a:prstGeom prst="rect">
              <a:avLst/>
            </a:prstGeom>
          </p:spPr>
        </p:pic>
        <p:pic>
          <p:nvPicPr>
            <p:cNvPr id="60" name="object 56">
              <a:extLst>
                <a:ext uri="{FF2B5EF4-FFF2-40B4-BE49-F238E27FC236}">
                  <a16:creationId xmlns:a16="http://schemas.microsoft.com/office/drawing/2014/main" id="{58F968A8-F5B9-49AE-84ED-EA75E987E8E1}"/>
                </a:ext>
              </a:extLst>
            </p:cNvPr>
            <p:cNvPicPr/>
            <p:nvPr/>
          </p:nvPicPr>
          <p:blipFill>
            <a:blip r:embed="rId11" cstate="print"/>
            <a:stretch>
              <a:fillRect/>
            </a:stretch>
          </p:blipFill>
          <p:spPr>
            <a:xfrm>
              <a:off x="4739640" y="1865376"/>
              <a:ext cx="357390" cy="464057"/>
            </a:xfrm>
            <a:prstGeom prst="rect">
              <a:avLst/>
            </a:prstGeom>
          </p:spPr>
        </p:pic>
        <p:pic>
          <p:nvPicPr>
            <p:cNvPr id="61" name="object 57">
              <a:extLst>
                <a:ext uri="{FF2B5EF4-FFF2-40B4-BE49-F238E27FC236}">
                  <a16:creationId xmlns:a16="http://schemas.microsoft.com/office/drawing/2014/main" id="{A6E34CE3-871D-411F-9561-D0B755AB5330}"/>
                </a:ext>
              </a:extLst>
            </p:cNvPr>
            <p:cNvPicPr/>
            <p:nvPr/>
          </p:nvPicPr>
          <p:blipFill>
            <a:blip r:embed="rId22" cstate="print"/>
            <a:stretch>
              <a:fillRect/>
            </a:stretch>
          </p:blipFill>
          <p:spPr>
            <a:xfrm>
              <a:off x="4794504" y="1865376"/>
              <a:ext cx="572262" cy="464057"/>
            </a:xfrm>
            <a:prstGeom prst="rect">
              <a:avLst/>
            </a:prstGeom>
          </p:spPr>
        </p:pic>
      </p:grpSp>
      <p:sp>
        <p:nvSpPr>
          <p:cNvPr id="62" name="object 58">
            <a:extLst>
              <a:ext uri="{FF2B5EF4-FFF2-40B4-BE49-F238E27FC236}">
                <a16:creationId xmlns:a16="http://schemas.microsoft.com/office/drawing/2014/main" id="{153D1DC4-F6C1-4FF1-B8F0-FB0283316088}"/>
              </a:ext>
            </a:extLst>
          </p:cNvPr>
          <p:cNvSpPr txBox="1"/>
          <p:nvPr/>
        </p:nvSpPr>
        <p:spPr>
          <a:xfrm>
            <a:off x="6786477" y="5781148"/>
            <a:ext cx="1099820" cy="462691"/>
          </a:xfrm>
          <a:prstGeom prst="rect">
            <a:avLst/>
          </a:prstGeom>
        </p:spPr>
        <p:txBody>
          <a:bodyPr vert="horz" wrap="square" lIns="0" tIns="17780" rIns="0" bIns="0" rtlCol="0">
            <a:spAutoFit/>
          </a:bodyPr>
          <a:lstStyle/>
          <a:p>
            <a:pPr marL="65192">
              <a:lnSpc>
                <a:spcPts val="1667"/>
              </a:lnSpc>
              <a:spcBef>
                <a:spcPts val="140"/>
              </a:spcBef>
              <a:tabLst>
                <a:tab pos="649377" algn="l"/>
              </a:tabLst>
            </a:pPr>
            <a:r>
              <a:rPr sz="2800" spc="-49" baseline="1984" dirty="0">
                <a:latin typeface="Calibri"/>
                <a:cs typeface="Calibri"/>
              </a:rPr>
              <a:t>150</a:t>
            </a:r>
            <a:r>
              <a:rPr sz="2800" baseline="1984" dirty="0">
                <a:latin typeface="Calibri"/>
                <a:cs typeface="Calibri"/>
              </a:rPr>
              <a:t>	</a:t>
            </a:r>
            <a:r>
              <a:rPr sz="1867" dirty="0">
                <a:solidFill>
                  <a:srgbClr val="FF0000"/>
                </a:solidFill>
                <a:latin typeface="Calibri"/>
                <a:cs typeface="Calibri"/>
              </a:rPr>
              <a:t>-</a:t>
            </a:r>
            <a:r>
              <a:rPr sz="1867" spc="-33" dirty="0">
                <a:solidFill>
                  <a:srgbClr val="FF0000"/>
                </a:solidFill>
                <a:latin typeface="Calibri"/>
                <a:cs typeface="Calibri"/>
              </a:rPr>
              <a:t>100</a:t>
            </a:r>
            <a:endParaRPr sz="1867">
              <a:latin typeface="Calibri"/>
              <a:cs typeface="Calibri"/>
            </a:endParaRPr>
          </a:p>
          <a:p>
            <a:pPr marL="16933">
              <a:lnSpc>
                <a:spcPts val="1667"/>
              </a:lnSpc>
              <a:tabLst>
                <a:tab pos="637524" algn="l"/>
              </a:tabLst>
            </a:pPr>
            <a:r>
              <a:rPr sz="2800" baseline="1984" dirty="0">
                <a:solidFill>
                  <a:srgbClr val="FFFFFF"/>
                </a:solidFill>
                <a:latin typeface="Calibri"/>
                <a:cs typeface="Calibri"/>
              </a:rPr>
              <a:t>-</a:t>
            </a:r>
            <a:r>
              <a:rPr sz="2800" spc="-49" baseline="1984" dirty="0">
                <a:solidFill>
                  <a:srgbClr val="FFFFFF"/>
                </a:solidFill>
                <a:latin typeface="Calibri"/>
                <a:cs typeface="Calibri"/>
              </a:rPr>
              <a:t>500</a:t>
            </a:r>
            <a:r>
              <a:rPr sz="2800" baseline="1984" dirty="0">
                <a:solidFill>
                  <a:srgbClr val="FFFFFF"/>
                </a:solidFill>
                <a:latin typeface="Calibri"/>
                <a:cs typeface="Calibri"/>
              </a:rPr>
              <a:t>	</a:t>
            </a:r>
            <a:r>
              <a:rPr sz="1867" dirty="0">
                <a:solidFill>
                  <a:srgbClr val="FFFFFF"/>
                </a:solidFill>
                <a:latin typeface="Calibri"/>
                <a:cs typeface="Calibri"/>
              </a:rPr>
              <a:t>-</a:t>
            </a:r>
            <a:r>
              <a:rPr sz="1867" spc="-33" dirty="0">
                <a:solidFill>
                  <a:srgbClr val="FFFFFF"/>
                </a:solidFill>
                <a:latin typeface="Calibri"/>
                <a:cs typeface="Calibri"/>
              </a:rPr>
              <a:t>500</a:t>
            </a:r>
            <a:endParaRPr sz="1867">
              <a:latin typeface="Calibri"/>
              <a:cs typeface="Calibri"/>
            </a:endParaRPr>
          </a:p>
        </p:txBody>
      </p:sp>
      <p:sp>
        <p:nvSpPr>
          <p:cNvPr id="63" name="object 59">
            <a:extLst>
              <a:ext uri="{FF2B5EF4-FFF2-40B4-BE49-F238E27FC236}">
                <a16:creationId xmlns:a16="http://schemas.microsoft.com/office/drawing/2014/main" id="{11824D9F-7229-4FF7-B243-E0C27DDCA6DA}"/>
              </a:ext>
            </a:extLst>
          </p:cNvPr>
          <p:cNvSpPr txBox="1"/>
          <p:nvPr/>
        </p:nvSpPr>
        <p:spPr>
          <a:xfrm>
            <a:off x="2926186" y="6330464"/>
            <a:ext cx="602827" cy="171842"/>
          </a:xfrm>
          <a:prstGeom prst="rect">
            <a:avLst/>
          </a:prstGeom>
        </p:spPr>
        <p:txBody>
          <a:bodyPr vert="horz" wrap="square" lIns="0" tIns="17780" rIns="0" bIns="0" rtlCol="0">
            <a:spAutoFit/>
          </a:bodyPr>
          <a:lstStyle/>
          <a:p>
            <a:pPr marL="16933">
              <a:spcBef>
                <a:spcPts val="140"/>
              </a:spcBef>
            </a:pPr>
            <a:r>
              <a:rPr sz="1000" spc="-13" dirty="0">
                <a:latin typeface="Meiryo UI"/>
                <a:cs typeface="Meiryo UI"/>
              </a:rPr>
              <a:t>単位：</a:t>
            </a:r>
            <a:r>
              <a:rPr sz="1000" spc="-33" dirty="0">
                <a:latin typeface="Meiryo UI"/>
                <a:cs typeface="Meiryo UI"/>
              </a:rPr>
              <a:t>M$</a:t>
            </a:r>
            <a:endParaRPr sz="1000">
              <a:latin typeface="Meiryo UI"/>
              <a:cs typeface="Meiryo UI"/>
            </a:endParaRPr>
          </a:p>
        </p:txBody>
      </p:sp>
      <p:sp>
        <p:nvSpPr>
          <p:cNvPr id="64" name="object 60">
            <a:extLst>
              <a:ext uri="{FF2B5EF4-FFF2-40B4-BE49-F238E27FC236}">
                <a16:creationId xmlns:a16="http://schemas.microsoft.com/office/drawing/2014/main" id="{70C2A987-EBAE-4F1C-80F8-6F9E35E4CF4D}"/>
              </a:ext>
            </a:extLst>
          </p:cNvPr>
          <p:cNvSpPr txBox="1"/>
          <p:nvPr/>
        </p:nvSpPr>
        <p:spPr>
          <a:xfrm>
            <a:off x="3716972" y="6278141"/>
            <a:ext cx="4251113" cy="443648"/>
          </a:xfrm>
          <a:prstGeom prst="rect">
            <a:avLst/>
          </a:prstGeom>
        </p:spPr>
        <p:txBody>
          <a:bodyPr vert="horz" wrap="square" lIns="0" tIns="17780" rIns="0" bIns="0" rtlCol="0">
            <a:spAutoFit/>
          </a:bodyPr>
          <a:lstStyle/>
          <a:p>
            <a:pPr marL="42332">
              <a:spcBef>
                <a:spcPts val="140"/>
              </a:spcBef>
              <a:tabLst>
                <a:tab pos="589264" algn="l"/>
                <a:tab pos="1351246" algn="l"/>
                <a:tab pos="1902412" algn="l"/>
                <a:tab pos="2578882" algn="l"/>
                <a:tab pos="3255352" algn="l"/>
                <a:tab pos="3848850" algn="l"/>
              </a:tabLst>
            </a:pPr>
            <a:r>
              <a:rPr sz="1000" spc="-13" dirty="0">
                <a:latin typeface="Meiryo UI"/>
                <a:cs typeface="Meiryo UI"/>
              </a:rPr>
              <a:t>が</a:t>
            </a:r>
            <a:r>
              <a:rPr sz="1000" spc="-67" dirty="0">
                <a:latin typeface="Meiryo UI"/>
                <a:cs typeface="Meiryo UI"/>
              </a:rPr>
              <a:t>ん</a:t>
            </a:r>
            <a:r>
              <a:rPr sz="1000" dirty="0">
                <a:latin typeface="Meiryo UI"/>
                <a:cs typeface="Meiryo UI"/>
              </a:rPr>
              <a:t>	呼吸</a:t>
            </a:r>
            <a:r>
              <a:rPr sz="1000" spc="-67" dirty="0">
                <a:latin typeface="Meiryo UI"/>
                <a:cs typeface="Meiryo UI"/>
              </a:rPr>
              <a:t>器</a:t>
            </a:r>
            <a:r>
              <a:rPr sz="1000" dirty="0">
                <a:latin typeface="Meiryo UI"/>
                <a:cs typeface="Meiryo UI"/>
              </a:rPr>
              <a:t>	皮</a:t>
            </a:r>
            <a:r>
              <a:rPr sz="1000" spc="-67" dirty="0">
                <a:latin typeface="Meiryo UI"/>
                <a:cs typeface="Meiryo UI"/>
              </a:rPr>
              <a:t>膚</a:t>
            </a:r>
            <a:r>
              <a:rPr sz="1000" dirty="0">
                <a:latin typeface="Meiryo UI"/>
                <a:cs typeface="Meiryo UI"/>
              </a:rPr>
              <a:t>	筋骨</a:t>
            </a:r>
            <a:r>
              <a:rPr sz="1000" spc="-67" dirty="0">
                <a:latin typeface="Meiryo UI"/>
                <a:cs typeface="Meiryo UI"/>
              </a:rPr>
              <a:t>格</a:t>
            </a:r>
            <a:r>
              <a:rPr sz="1000" dirty="0">
                <a:latin typeface="Meiryo UI"/>
                <a:cs typeface="Meiryo UI"/>
              </a:rPr>
              <a:t>	心</a:t>
            </a:r>
            <a:r>
              <a:rPr sz="1000" spc="-67" dirty="0">
                <a:latin typeface="Meiryo UI"/>
                <a:cs typeface="Meiryo UI"/>
              </a:rPr>
              <a:t>臓</a:t>
            </a:r>
            <a:r>
              <a:rPr sz="1000" dirty="0">
                <a:latin typeface="Meiryo UI"/>
                <a:cs typeface="Meiryo UI"/>
              </a:rPr>
              <a:t>	血</a:t>
            </a:r>
            <a:r>
              <a:rPr sz="1000" spc="-67" dirty="0">
                <a:latin typeface="Meiryo UI"/>
                <a:cs typeface="Meiryo UI"/>
              </a:rPr>
              <a:t>液</a:t>
            </a:r>
            <a:r>
              <a:rPr sz="1000" dirty="0">
                <a:latin typeface="Meiryo UI"/>
                <a:cs typeface="Meiryo UI"/>
              </a:rPr>
              <a:t>	抗菌</a:t>
            </a:r>
            <a:r>
              <a:rPr sz="1000" spc="-67" dirty="0">
                <a:latin typeface="Meiryo UI"/>
                <a:cs typeface="Meiryo UI"/>
              </a:rPr>
              <a:t>薬</a:t>
            </a:r>
            <a:endParaRPr sz="1000">
              <a:latin typeface="Meiryo UI"/>
              <a:cs typeface="Meiryo UI"/>
            </a:endParaRPr>
          </a:p>
          <a:p>
            <a:pPr marL="16933">
              <a:spcBef>
                <a:spcPts val="993"/>
              </a:spcBef>
            </a:pPr>
            <a:r>
              <a:rPr sz="933" dirty="0">
                <a:latin typeface="Meiryo UI"/>
                <a:cs typeface="Meiryo UI"/>
              </a:rPr>
              <a:t>Follow</a:t>
            </a:r>
            <a:r>
              <a:rPr sz="933" spc="-33" dirty="0">
                <a:latin typeface="Meiryo UI"/>
                <a:cs typeface="Meiryo UI"/>
              </a:rPr>
              <a:t> </a:t>
            </a:r>
            <a:r>
              <a:rPr sz="933" dirty="0">
                <a:latin typeface="Meiryo UI"/>
                <a:cs typeface="Meiryo UI"/>
              </a:rPr>
              <a:t>up</a:t>
            </a:r>
            <a:r>
              <a:rPr sz="933" spc="-27" dirty="0">
                <a:latin typeface="Meiryo UI"/>
                <a:cs typeface="Meiryo UI"/>
              </a:rPr>
              <a:t> </a:t>
            </a:r>
            <a:r>
              <a:rPr sz="933" dirty="0">
                <a:latin typeface="Meiryo UI"/>
                <a:cs typeface="Meiryo UI"/>
              </a:rPr>
              <a:t>report</a:t>
            </a:r>
            <a:r>
              <a:rPr sz="933" spc="-33" dirty="0">
                <a:latin typeface="Meiryo UI"/>
                <a:cs typeface="Meiryo UI"/>
              </a:rPr>
              <a:t> </a:t>
            </a:r>
            <a:r>
              <a:rPr sz="933" dirty="0">
                <a:latin typeface="Meiryo UI"/>
                <a:cs typeface="Meiryo UI"/>
              </a:rPr>
              <a:t>for</a:t>
            </a:r>
            <a:r>
              <a:rPr sz="933" spc="-27" dirty="0">
                <a:latin typeface="Meiryo UI"/>
                <a:cs typeface="Meiryo UI"/>
              </a:rPr>
              <a:t> </a:t>
            </a:r>
            <a:r>
              <a:rPr sz="933" dirty="0">
                <a:latin typeface="Meiryo UI"/>
                <a:cs typeface="Meiryo UI"/>
              </a:rPr>
              <a:t>the</a:t>
            </a:r>
            <a:r>
              <a:rPr sz="933" spc="-27" dirty="0">
                <a:latin typeface="Meiryo UI"/>
                <a:cs typeface="Meiryo UI"/>
              </a:rPr>
              <a:t> </a:t>
            </a:r>
            <a:r>
              <a:rPr sz="933" dirty="0">
                <a:latin typeface="Meiryo UI"/>
                <a:cs typeface="Meiryo UI"/>
              </a:rPr>
              <a:t>German</a:t>
            </a:r>
            <a:r>
              <a:rPr sz="933" spc="-13" dirty="0">
                <a:latin typeface="Meiryo UI"/>
                <a:cs typeface="Meiryo UI"/>
              </a:rPr>
              <a:t> </a:t>
            </a:r>
            <a:r>
              <a:rPr sz="933" dirty="0">
                <a:latin typeface="Meiryo UI"/>
                <a:cs typeface="Meiryo UI"/>
              </a:rPr>
              <a:t>GUARD</a:t>
            </a:r>
            <a:r>
              <a:rPr sz="933" spc="-13" dirty="0">
                <a:latin typeface="Meiryo UI"/>
                <a:cs typeface="Meiryo UI"/>
              </a:rPr>
              <a:t> </a:t>
            </a:r>
            <a:r>
              <a:rPr sz="933" dirty="0">
                <a:latin typeface="Meiryo UI"/>
                <a:cs typeface="Meiryo UI"/>
              </a:rPr>
              <a:t>Initiative</a:t>
            </a:r>
            <a:r>
              <a:rPr sz="933" spc="-53" dirty="0">
                <a:latin typeface="Meiryo UI"/>
                <a:cs typeface="Meiryo UI"/>
              </a:rPr>
              <a:t> </a:t>
            </a:r>
            <a:r>
              <a:rPr sz="933" dirty="0">
                <a:latin typeface="Meiryo UI"/>
                <a:cs typeface="Meiryo UI"/>
              </a:rPr>
              <a:t>by</a:t>
            </a:r>
            <a:r>
              <a:rPr sz="933" spc="-20" dirty="0">
                <a:latin typeface="Meiryo UI"/>
                <a:cs typeface="Meiryo UI"/>
              </a:rPr>
              <a:t> </a:t>
            </a:r>
            <a:r>
              <a:rPr sz="933" dirty="0">
                <a:latin typeface="Meiryo UI"/>
                <a:cs typeface="Meiryo UI"/>
              </a:rPr>
              <a:t>BCG</a:t>
            </a:r>
            <a:r>
              <a:rPr sz="933" spc="-7" dirty="0">
                <a:latin typeface="Meiryo UI"/>
                <a:cs typeface="Meiryo UI"/>
              </a:rPr>
              <a:t>, </a:t>
            </a:r>
            <a:r>
              <a:rPr sz="933" spc="-13" dirty="0">
                <a:latin typeface="Meiryo UI"/>
                <a:cs typeface="Meiryo UI"/>
              </a:rPr>
              <a:t>2017</a:t>
            </a:r>
            <a:r>
              <a:rPr sz="933" spc="-27" dirty="0">
                <a:latin typeface="Meiryo UI"/>
                <a:cs typeface="Meiryo UI"/>
              </a:rPr>
              <a:t>より</a:t>
            </a:r>
            <a:r>
              <a:rPr sz="933" spc="-13" dirty="0">
                <a:latin typeface="Meiryo UI"/>
                <a:cs typeface="Meiryo UI"/>
              </a:rPr>
              <a:t>引</a:t>
            </a:r>
            <a:r>
              <a:rPr sz="933" spc="-67" dirty="0">
                <a:latin typeface="Meiryo UI"/>
                <a:cs typeface="Meiryo UI"/>
              </a:rPr>
              <a:t>用</a:t>
            </a:r>
            <a:endParaRPr sz="933">
              <a:latin typeface="Meiryo UI"/>
              <a:cs typeface="Meiryo UI"/>
            </a:endParaRPr>
          </a:p>
        </p:txBody>
      </p:sp>
      <p:sp>
        <p:nvSpPr>
          <p:cNvPr id="65" name="object 61">
            <a:extLst>
              <a:ext uri="{FF2B5EF4-FFF2-40B4-BE49-F238E27FC236}">
                <a16:creationId xmlns:a16="http://schemas.microsoft.com/office/drawing/2014/main" id="{255A3551-43AC-4C2A-A16E-94421736F68D}"/>
              </a:ext>
            </a:extLst>
          </p:cNvPr>
          <p:cNvSpPr/>
          <p:nvPr/>
        </p:nvSpPr>
        <p:spPr>
          <a:xfrm>
            <a:off x="7293971" y="5758301"/>
            <a:ext cx="701378" cy="770284"/>
          </a:xfrm>
          <a:custGeom>
            <a:avLst/>
            <a:gdLst/>
            <a:ahLst/>
            <a:cxnLst/>
            <a:rect l="l" t="t" r="r" b="b"/>
            <a:pathLst>
              <a:path w="440689" h="523239">
                <a:moveTo>
                  <a:pt x="0" y="522731"/>
                </a:moveTo>
                <a:lnTo>
                  <a:pt x="440436" y="522731"/>
                </a:lnTo>
                <a:lnTo>
                  <a:pt x="440436" y="0"/>
                </a:lnTo>
                <a:lnTo>
                  <a:pt x="0" y="0"/>
                </a:lnTo>
                <a:lnTo>
                  <a:pt x="0" y="522731"/>
                </a:lnTo>
                <a:close/>
              </a:path>
            </a:pathLst>
          </a:custGeom>
          <a:ln w="12192">
            <a:solidFill>
              <a:srgbClr val="4471C4"/>
            </a:solidFill>
          </a:ln>
        </p:spPr>
        <p:txBody>
          <a:bodyPr wrap="square" lIns="0" tIns="0" rIns="0" bIns="0" rtlCol="0"/>
          <a:lstStyle/>
          <a:p>
            <a:endParaRPr sz="2400"/>
          </a:p>
        </p:txBody>
      </p:sp>
      <p:sp>
        <p:nvSpPr>
          <p:cNvPr id="67" name="テキスト ボックス 66">
            <a:extLst>
              <a:ext uri="{FF2B5EF4-FFF2-40B4-BE49-F238E27FC236}">
                <a16:creationId xmlns:a16="http://schemas.microsoft.com/office/drawing/2014/main" id="{27A8ABD3-F2FC-4CCE-A1D8-8376BDFB4272}"/>
              </a:ext>
            </a:extLst>
          </p:cNvPr>
          <p:cNvSpPr txBox="1"/>
          <p:nvPr/>
        </p:nvSpPr>
        <p:spPr>
          <a:xfrm>
            <a:off x="-118766" y="4498928"/>
            <a:ext cx="12310766" cy="570605"/>
          </a:xfrm>
          <a:prstGeom prst="rect">
            <a:avLst/>
          </a:prstGeom>
          <a:noFill/>
        </p:spPr>
        <p:txBody>
          <a:bodyPr wrap="square">
            <a:spAutoFit/>
          </a:bodyPr>
          <a:lstStyle/>
          <a:p>
            <a:pPr marL="237907" marR="57572" algn="just">
              <a:lnSpc>
                <a:spcPct val="120000"/>
              </a:lnSpc>
            </a:pPr>
            <a:r>
              <a:rPr lang="en-US" altLang="ja-JP" sz="1400" spc="-13" dirty="0">
                <a:latin typeface="BIZ UDP明朝 Medium" panose="02020500000000000000" pitchFamily="18" charset="-128"/>
                <a:ea typeface="BIZ UDP明朝 Medium" panose="02020500000000000000" pitchFamily="18" charset="-128"/>
                <a:cs typeface="Meiryo UI"/>
              </a:rPr>
              <a:t>AMR</a:t>
            </a:r>
            <a:r>
              <a:rPr lang="ja-JP" altLang="en-US" sz="1400" spc="-13" dirty="0">
                <a:latin typeface="BIZ UDP明朝 Medium" panose="02020500000000000000" pitchFamily="18" charset="-128"/>
                <a:ea typeface="BIZ UDP明朝 Medium" panose="02020500000000000000" pitchFamily="18" charset="-128"/>
                <a:cs typeface="Meiryo UI"/>
              </a:rPr>
              <a:t>は経済的な影響も大きく、米国では、</a:t>
            </a:r>
            <a:r>
              <a:rPr lang="en-US" altLang="ja-JP" sz="1400" spc="-13" dirty="0">
                <a:latin typeface="BIZ UDP明朝 Medium" panose="02020500000000000000" pitchFamily="18" charset="-128"/>
                <a:ea typeface="BIZ UDP明朝 Medium" panose="02020500000000000000" pitchFamily="18" charset="-128"/>
                <a:cs typeface="Meiryo UI"/>
              </a:rPr>
              <a:t>AMR</a:t>
            </a:r>
            <a:r>
              <a:rPr lang="ja-JP" altLang="en-US" sz="1400" dirty="0">
                <a:latin typeface="BIZ UDP明朝 Medium" panose="02020500000000000000" pitchFamily="18" charset="-128"/>
                <a:ea typeface="BIZ UDP明朝 Medium" panose="02020500000000000000" pitchFamily="18" charset="-128"/>
                <a:cs typeface="Meiryo UI"/>
              </a:rPr>
              <a:t>が原因となる医療費が年間約</a:t>
            </a:r>
            <a:r>
              <a:rPr lang="en-US" altLang="ja-JP" sz="1400" spc="-13" dirty="0">
                <a:latin typeface="BIZ UDP明朝 Medium" panose="02020500000000000000" pitchFamily="18" charset="-128"/>
                <a:ea typeface="BIZ UDP明朝 Medium" panose="02020500000000000000" pitchFamily="18" charset="-128"/>
                <a:cs typeface="Meiryo UI"/>
              </a:rPr>
              <a:t>200</a:t>
            </a:r>
            <a:r>
              <a:rPr lang="ja-JP" altLang="en-US" sz="1400" dirty="0">
                <a:latin typeface="BIZ UDP明朝 Medium" panose="02020500000000000000" pitchFamily="18" charset="-128"/>
                <a:ea typeface="BIZ UDP明朝 Medium" panose="02020500000000000000" pitchFamily="18" charset="-128"/>
                <a:cs typeface="Meiryo UI"/>
              </a:rPr>
              <a:t>億ドル（約</a:t>
            </a:r>
            <a:r>
              <a:rPr lang="en-US" altLang="ja-JP" sz="1400" spc="-13" dirty="0">
                <a:latin typeface="BIZ UDP明朝 Medium" panose="02020500000000000000" pitchFamily="18" charset="-128"/>
                <a:ea typeface="BIZ UDP明朝 Medium" panose="02020500000000000000" pitchFamily="18" charset="-128"/>
                <a:cs typeface="Meiryo UI"/>
              </a:rPr>
              <a:t>2</a:t>
            </a:r>
            <a:r>
              <a:rPr lang="ja-JP" altLang="en-US" sz="1400" dirty="0">
                <a:latin typeface="BIZ UDP明朝 Medium" panose="02020500000000000000" pitchFamily="18" charset="-128"/>
                <a:ea typeface="BIZ UDP明朝 Medium" panose="02020500000000000000" pitchFamily="18" charset="-128"/>
                <a:cs typeface="Meiryo UI"/>
              </a:rPr>
              <a:t>兆円</a:t>
            </a:r>
            <a:r>
              <a:rPr lang="ja-JP" altLang="en-US" sz="1400" spc="-67" dirty="0">
                <a:latin typeface="BIZ UDP明朝 Medium" panose="02020500000000000000" pitchFamily="18" charset="-128"/>
                <a:ea typeface="BIZ UDP明朝 Medium" panose="02020500000000000000" pitchFamily="18" charset="-128"/>
                <a:cs typeface="Meiryo UI"/>
              </a:rPr>
              <a:t>）</a:t>
            </a:r>
            <a:r>
              <a:rPr lang="ja-JP" altLang="en-US" sz="1400" spc="-7" dirty="0">
                <a:latin typeface="BIZ UDP明朝 Medium" panose="02020500000000000000" pitchFamily="18" charset="-128"/>
                <a:ea typeface="BIZ UDP明朝 Medium" panose="02020500000000000000" pitchFamily="18" charset="-128"/>
                <a:cs typeface="Meiryo UI"/>
              </a:rPr>
              <a:t>に、生産性の損失は年間約</a:t>
            </a:r>
            <a:r>
              <a:rPr lang="en-US" altLang="ja-JP" sz="1400" spc="-13" dirty="0">
                <a:latin typeface="BIZ UDP明朝 Medium" panose="02020500000000000000" pitchFamily="18" charset="-128"/>
                <a:ea typeface="BIZ UDP明朝 Medium" panose="02020500000000000000" pitchFamily="18" charset="-128"/>
                <a:cs typeface="Meiryo UI"/>
              </a:rPr>
              <a:t>350</a:t>
            </a:r>
            <a:r>
              <a:rPr lang="ja-JP" altLang="en-US" sz="1400" dirty="0">
                <a:latin typeface="BIZ UDP明朝 Medium" panose="02020500000000000000" pitchFamily="18" charset="-128"/>
                <a:ea typeface="BIZ UDP明朝 Medium" panose="02020500000000000000" pitchFamily="18" charset="-128"/>
                <a:cs typeface="Meiryo UI"/>
              </a:rPr>
              <a:t>億ドル（約</a:t>
            </a:r>
            <a:r>
              <a:rPr lang="en-US" altLang="ja-JP" sz="1400" spc="-13" dirty="0">
                <a:latin typeface="BIZ UDP明朝 Medium" panose="02020500000000000000" pitchFamily="18" charset="-128"/>
                <a:ea typeface="BIZ UDP明朝 Medium" panose="02020500000000000000" pitchFamily="18" charset="-128"/>
                <a:cs typeface="Meiryo UI"/>
              </a:rPr>
              <a:t>3</a:t>
            </a:r>
            <a:r>
              <a:rPr lang="ja-JP" altLang="en-US" sz="1400" dirty="0">
                <a:latin typeface="BIZ UDP明朝 Medium" panose="02020500000000000000" pitchFamily="18" charset="-128"/>
                <a:ea typeface="BIZ UDP明朝 Medium" panose="02020500000000000000" pitchFamily="18" charset="-128"/>
                <a:cs typeface="Meiryo UI"/>
              </a:rPr>
              <a:t>兆</a:t>
            </a:r>
            <a:r>
              <a:rPr lang="en-US" altLang="ja-JP" sz="1400" spc="-13" dirty="0">
                <a:latin typeface="BIZ UDP明朝 Medium" panose="02020500000000000000" pitchFamily="18" charset="-128"/>
                <a:ea typeface="BIZ UDP明朝 Medium" panose="02020500000000000000" pitchFamily="18" charset="-128"/>
                <a:cs typeface="Meiryo UI"/>
              </a:rPr>
              <a:t>5</a:t>
            </a:r>
            <a:r>
              <a:rPr lang="ja-JP" altLang="en-US" sz="1400" dirty="0">
                <a:latin typeface="BIZ UDP明朝 Medium" panose="02020500000000000000" pitchFamily="18" charset="-128"/>
                <a:ea typeface="BIZ UDP明朝 Medium" panose="02020500000000000000" pitchFamily="18" charset="-128"/>
                <a:cs typeface="Meiryo UI"/>
              </a:rPr>
              <a:t>千億円）</a:t>
            </a:r>
            <a:r>
              <a:rPr lang="ja-JP" altLang="en-US" sz="1400" spc="-13" dirty="0">
                <a:latin typeface="BIZ UDP明朝 Medium" panose="02020500000000000000" pitchFamily="18" charset="-128"/>
                <a:ea typeface="BIZ UDP明朝 Medium" panose="02020500000000000000" pitchFamily="18" charset="-128"/>
                <a:cs typeface="Meiryo UI"/>
              </a:rPr>
              <a:t>にものぼると試算されている</a:t>
            </a:r>
            <a:r>
              <a:rPr lang="ja-JP" altLang="en-US" sz="1400" baseline="24305" dirty="0">
                <a:latin typeface="BIZ UDP明朝 Medium" panose="02020500000000000000" pitchFamily="18" charset="-128"/>
                <a:ea typeface="BIZ UDP明朝 Medium" panose="02020500000000000000" pitchFamily="18" charset="-128"/>
                <a:cs typeface="Meiryo UI"/>
              </a:rPr>
              <a:t>*</a:t>
            </a:r>
            <a:r>
              <a:rPr lang="ja-JP" altLang="en-US" sz="1400" spc="-13" dirty="0">
                <a:latin typeface="BIZ UDP明朝 Medium" panose="02020500000000000000" pitchFamily="18" charset="-128"/>
                <a:ea typeface="BIZ UDP明朝 Medium" panose="02020500000000000000" pitchFamily="18" charset="-128"/>
                <a:cs typeface="Meiryo UI"/>
              </a:rPr>
              <a:t>。さらに、</a:t>
            </a:r>
            <a:r>
              <a:rPr lang="en-US" altLang="ja-JP" sz="1400" spc="-13" dirty="0">
                <a:latin typeface="BIZ UDP明朝 Medium" panose="02020500000000000000" pitchFamily="18" charset="-128"/>
                <a:ea typeface="BIZ UDP明朝 Medium" panose="02020500000000000000" pitchFamily="18" charset="-128"/>
                <a:cs typeface="Meiryo UI"/>
              </a:rPr>
              <a:t>AMR</a:t>
            </a:r>
            <a:r>
              <a:rPr lang="ja-JP" altLang="en-US" sz="1400" spc="-67" dirty="0">
                <a:latin typeface="BIZ UDP明朝 Medium" panose="02020500000000000000" pitchFamily="18" charset="-128"/>
                <a:ea typeface="BIZ UDP明朝 Medium" panose="02020500000000000000" pitchFamily="18" charset="-128"/>
                <a:cs typeface="Meiryo UI"/>
              </a:rPr>
              <a:t>は</a:t>
            </a:r>
            <a:r>
              <a:rPr lang="ja-JP" altLang="en-US" sz="1400" spc="-20" dirty="0">
                <a:latin typeface="BIZ UDP明朝 Medium" panose="02020500000000000000" pitchFamily="18" charset="-128"/>
                <a:ea typeface="BIZ UDP明朝 Medium" panose="02020500000000000000" pitchFamily="18" charset="-128"/>
                <a:cs typeface="Meiryo UI"/>
              </a:rPr>
              <a:t>貧困率の上昇や、低所得国と高所得国の格差の拡大にも影響すると考えられている</a:t>
            </a:r>
            <a:r>
              <a:rPr lang="ja-JP" altLang="en-US" sz="1400" baseline="24305" dirty="0">
                <a:latin typeface="BIZ UDP明朝 Medium" panose="02020500000000000000" pitchFamily="18" charset="-128"/>
                <a:ea typeface="BIZ UDP明朝 Medium" panose="02020500000000000000" pitchFamily="18" charset="-128"/>
                <a:cs typeface="Meiryo UI"/>
              </a:rPr>
              <a:t>**</a:t>
            </a:r>
            <a:r>
              <a:rPr lang="ja-JP" altLang="en-US" sz="1400" spc="-67" dirty="0">
                <a:latin typeface="BIZ UDP明朝 Medium" panose="02020500000000000000" pitchFamily="18" charset="-128"/>
                <a:ea typeface="BIZ UDP明朝 Medium" panose="02020500000000000000" pitchFamily="18" charset="-128"/>
                <a:cs typeface="Meiryo UI"/>
              </a:rPr>
              <a:t>。</a:t>
            </a:r>
            <a:endParaRPr lang="ja-JP" altLang="en-US" sz="1400" dirty="0">
              <a:latin typeface="BIZ UDP明朝 Medium" panose="02020500000000000000" pitchFamily="18" charset="-128"/>
              <a:ea typeface="BIZ UDP明朝 Medium" panose="02020500000000000000" pitchFamily="18" charset="-128"/>
              <a:cs typeface="Meiryo UI"/>
            </a:endParaRPr>
          </a:p>
        </p:txBody>
      </p:sp>
      <p:sp>
        <p:nvSpPr>
          <p:cNvPr id="68" name="object 3">
            <a:extLst>
              <a:ext uri="{FF2B5EF4-FFF2-40B4-BE49-F238E27FC236}">
                <a16:creationId xmlns:a16="http://schemas.microsoft.com/office/drawing/2014/main" id="{B1930A35-14FC-4E52-A803-2B1767997C02}"/>
              </a:ext>
            </a:extLst>
          </p:cNvPr>
          <p:cNvSpPr txBox="1"/>
          <p:nvPr/>
        </p:nvSpPr>
        <p:spPr>
          <a:xfrm>
            <a:off x="185097" y="5474892"/>
            <a:ext cx="2707392" cy="1167243"/>
          </a:xfrm>
          <a:prstGeom prst="rect">
            <a:avLst/>
          </a:prstGeom>
        </p:spPr>
        <p:txBody>
          <a:bodyPr vert="horz" wrap="square" lIns="0" tIns="17780" rIns="0" bIns="0" rtlCol="0">
            <a:spAutoFit/>
          </a:bodyPr>
          <a:lstStyle/>
          <a:p>
            <a:pPr marL="16933" marR="6773">
              <a:spcBef>
                <a:spcPts val="140"/>
              </a:spcBef>
            </a:pPr>
            <a:r>
              <a:rPr sz="1867" spc="-27" dirty="0">
                <a:latin typeface="Meiryo UI"/>
                <a:cs typeface="Meiryo UI"/>
              </a:rPr>
              <a:t>収益予見性の低さから多くの企業が抗菌薬研究開発から撤退し、抗菌薬承認品目数は</a:t>
            </a:r>
            <a:r>
              <a:rPr sz="1867" spc="-13" dirty="0">
                <a:latin typeface="Meiryo UI"/>
                <a:cs typeface="Meiryo UI"/>
              </a:rPr>
              <a:t>大きく減少</a:t>
            </a:r>
            <a:endParaRPr sz="1867" dirty="0">
              <a:latin typeface="Meiryo UI"/>
              <a:cs typeface="Meiryo U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nchor="ctr">
            <a:spAutoFit/>
          </a:bodyPr>
          <a:lstStyle/>
          <a:p>
            <a:pPr algn="ctr"/>
            <a:r>
              <a:rPr kumimoji="1" lang="ja-JP" altLang="en-US" sz="41200" b="1" dirty="0">
                <a:solidFill>
                  <a:srgbClr val="002060"/>
                </a:solidFill>
                <a:latin typeface="Meiryo UI" panose="020B0604030504040204" pitchFamily="50" charset="-128"/>
                <a:ea typeface="Meiryo UI" panose="020B0604030504040204" pitchFamily="50" charset="-128"/>
              </a:rPr>
              <a:t>４</a:t>
            </a:r>
          </a:p>
        </p:txBody>
      </p:sp>
      <p:sp>
        <p:nvSpPr>
          <p:cNvPr id="2" name="テキスト ボックス 1">
            <a:extLst>
              <a:ext uri="{FF2B5EF4-FFF2-40B4-BE49-F238E27FC236}">
                <a16:creationId xmlns:a16="http://schemas.microsoft.com/office/drawing/2014/main" id="{30C9BC28-9561-E8F5-3555-981F212C6718}"/>
              </a:ext>
            </a:extLst>
          </p:cNvPr>
          <p:cNvSpPr txBox="1"/>
          <p:nvPr/>
        </p:nvSpPr>
        <p:spPr>
          <a:xfrm>
            <a:off x="0" y="2507228"/>
            <a:ext cx="12192000" cy="1862048"/>
          </a:xfrm>
          <a:prstGeom prst="rect">
            <a:avLst/>
          </a:prstGeom>
          <a:noFill/>
          <a:ln>
            <a:noFill/>
          </a:ln>
          <a:effectLst>
            <a:glow rad="228600">
              <a:schemeClr val="accent5">
                <a:satMod val="175000"/>
                <a:alpha val="40000"/>
              </a:schemeClr>
            </a:glow>
            <a:outerShdw blurRad="76200" dist="12700" dir="2700000" sy="-23000" kx="-800400" algn="bl" rotWithShape="0">
              <a:prstClr val="black">
                <a:alpha val="20000"/>
              </a:prst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kumimoji="1" lang="en-US" altLang="ja-JP" sz="11500" b="1" dirty="0">
                <a:solidFill>
                  <a:schemeClr val="accent2">
                    <a:lumMod val="75000"/>
                  </a:schemeClr>
                </a:solidFill>
                <a:effectLst>
                  <a:outerShdw blurRad="38100" dist="38100" dir="2700000" algn="tl">
                    <a:srgbClr val="000000">
                      <a:alpha val="43137"/>
                    </a:srgbClr>
                  </a:outerShdw>
                </a:effectLst>
                <a:latin typeface="Berlin Sans FB Demi" panose="020E0802020502020306" pitchFamily="34" charset="0"/>
                <a:ea typeface="BIZ UDPゴシック" panose="020B0400000000000000" pitchFamily="50" charset="-128"/>
              </a:rPr>
              <a:t>ARPA</a:t>
            </a:r>
            <a:r>
              <a:rPr lang="en-US" altLang="ja-JP" sz="11500" b="1" dirty="0">
                <a:solidFill>
                  <a:schemeClr val="accent2">
                    <a:lumMod val="75000"/>
                  </a:schemeClr>
                </a:solidFill>
                <a:effectLst>
                  <a:outerShdw blurRad="38100" dist="38100" dir="2700000" algn="tl">
                    <a:srgbClr val="000000">
                      <a:alpha val="43137"/>
                    </a:srgbClr>
                  </a:outerShdw>
                </a:effectLst>
                <a:latin typeface="Berlin Sans FB Demi" panose="020E0802020502020306" pitchFamily="34" charset="0"/>
                <a:ea typeface="BIZ UDPゴシック" panose="020B0400000000000000" pitchFamily="50" charset="-128"/>
              </a:rPr>
              <a:t>‐</a:t>
            </a:r>
            <a:r>
              <a:rPr kumimoji="1" lang="en-US" altLang="ja-JP" sz="11500" b="1" dirty="0">
                <a:solidFill>
                  <a:schemeClr val="accent2">
                    <a:lumMod val="75000"/>
                  </a:schemeClr>
                </a:solidFill>
                <a:effectLst>
                  <a:outerShdw blurRad="38100" dist="38100" dir="2700000" algn="tl">
                    <a:srgbClr val="000000">
                      <a:alpha val="43137"/>
                    </a:srgbClr>
                  </a:outerShdw>
                </a:effectLst>
                <a:latin typeface="Berlin Sans FB Demi" panose="020E0802020502020306" pitchFamily="34" charset="0"/>
                <a:ea typeface="BIZ UDPゴシック" panose="020B0400000000000000" pitchFamily="50" charset="-128"/>
              </a:rPr>
              <a:t>H</a:t>
            </a:r>
            <a:endParaRPr kumimoji="1" lang="ja-JP" altLang="en-US" sz="13800" b="1" dirty="0">
              <a:solidFill>
                <a:schemeClr val="accent2">
                  <a:lumMod val="75000"/>
                </a:schemeClr>
              </a:solidFill>
              <a:effectLst>
                <a:outerShdw blurRad="38100" dist="38100" dir="2700000" algn="tl">
                  <a:srgbClr val="000000">
                    <a:alpha val="43137"/>
                  </a:srgbClr>
                </a:outerShdw>
              </a:effectLst>
              <a:latin typeface="Berlin Sans FB Demi" panose="020E0802020502020306" pitchFamily="34" charset="0"/>
            </a:endParaRPr>
          </a:p>
        </p:txBody>
      </p:sp>
      <p:sp>
        <p:nvSpPr>
          <p:cNvPr id="4" name="テキスト ボックス 3">
            <a:extLst>
              <a:ext uri="{FF2B5EF4-FFF2-40B4-BE49-F238E27FC236}">
                <a16:creationId xmlns:a16="http://schemas.microsoft.com/office/drawing/2014/main" id="{9A45A92D-0A85-9D31-8E25-4FF974B7DB4E}"/>
              </a:ext>
            </a:extLst>
          </p:cNvPr>
          <p:cNvSpPr txBox="1"/>
          <p:nvPr/>
        </p:nvSpPr>
        <p:spPr>
          <a:xfrm>
            <a:off x="-36512" y="2507228"/>
            <a:ext cx="12191999" cy="461665"/>
          </a:xfrm>
          <a:prstGeom prst="rect">
            <a:avLst/>
          </a:prstGeom>
          <a:noFill/>
        </p:spPr>
        <p:txBody>
          <a:bodyPr wrap="square">
            <a:spAutoFit/>
          </a:bodyPr>
          <a:lstStyle/>
          <a:p>
            <a:pPr algn="ctr"/>
            <a:r>
              <a:rPr lang="en-US" altLang="ja-JP" sz="2400" dirty="0">
                <a:solidFill>
                  <a:srgbClr val="C00000"/>
                </a:solidFill>
                <a:latin typeface="Cooper Black" panose="0208090404030B020404" pitchFamily="18" charset="0"/>
              </a:rPr>
              <a:t>Advanced Resea</a:t>
            </a:r>
            <a:r>
              <a:rPr lang="en-US" altLang="ja-JP" sz="2400" dirty="0">
                <a:solidFill>
                  <a:schemeClr val="bg2"/>
                </a:solidFill>
                <a:latin typeface="Cooper Black" panose="0208090404030B020404" pitchFamily="18" charset="0"/>
              </a:rPr>
              <a:t>rch P</a:t>
            </a:r>
            <a:r>
              <a:rPr lang="en-US" altLang="ja-JP" sz="2400" dirty="0">
                <a:solidFill>
                  <a:srgbClr val="C00000"/>
                </a:solidFill>
                <a:latin typeface="Cooper Black" panose="0208090404030B020404" pitchFamily="18" charset="0"/>
              </a:rPr>
              <a:t>rojects Agency</a:t>
            </a:r>
            <a:r>
              <a:rPr lang="ja-JP" altLang="en-US" sz="2400" dirty="0">
                <a:solidFill>
                  <a:srgbClr val="C00000"/>
                </a:solidFill>
                <a:latin typeface="Cooper Black" panose="0208090404030B020404" pitchFamily="18" charset="0"/>
              </a:rPr>
              <a:t> </a:t>
            </a:r>
            <a:r>
              <a:rPr lang="en-US" altLang="ja-JP" sz="2400" dirty="0">
                <a:solidFill>
                  <a:srgbClr val="C00000"/>
                </a:solidFill>
                <a:latin typeface="Cooper Black" panose="0208090404030B020404" pitchFamily="18" charset="0"/>
              </a:rPr>
              <a:t>for</a:t>
            </a:r>
            <a:r>
              <a:rPr lang="ja-JP" altLang="en-US" sz="2400" dirty="0">
                <a:solidFill>
                  <a:srgbClr val="C00000"/>
                </a:solidFill>
                <a:latin typeface="Cooper Black" panose="0208090404030B020404" pitchFamily="18" charset="0"/>
              </a:rPr>
              <a:t> </a:t>
            </a:r>
            <a:r>
              <a:rPr lang="en-US" altLang="ja-JP" sz="2400" dirty="0">
                <a:solidFill>
                  <a:srgbClr val="C00000"/>
                </a:solidFill>
                <a:latin typeface="Cooper Black" panose="0208090404030B020404" pitchFamily="18" charset="0"/>
              </a:rPr>
              <a:t>Health</a:t>
            </a:r>
            <a:endParaRPr kumimoji="1" lang="ja-JP" altLang="en-US" sz="2400" dirty="0">
              <a:solidFill>
                <a:srgbClr val="C00000"/>
              </a:solidFill>
              <a:latin typeface="Cooper Black" panose="0208090404030B020404" pitchFamily="18" charset="0"/>
              <a:ea typeface="BIZ UDPゴシック" panose="020B0400000000000000" pitchFamily="50" charset="-128"/>
            </a:endParaRPr>
          </a:p>
        </p:txBody>
      </p:sp>
    </p:spTree>
    <p:extLst>
      <p:ext uri="{BB962C8B-B14F-4D97-AF65-F5344CB8AC3E}">
        <p14:creationId xmlns:p14="http://schemas.microsoft.com/office/powerpoint/2010/main" val="736197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B601D88-07D3-4F71-A277-5592ADC7D110}"/>
              </a:ext>
            </a:extLst>
          </p:cNvPr>
          <p:cNvPicPr>
            <a:picLocks noChangeAspect="1"/>
          </p:cNvPicPr>
          <p:nvPr/>
        </p:nvPicPr>
        <p:blipFill>
          <a:blip r:embed="rId2"/>
          <a:stretch>
            <a:fillRect/>
          </a:stretch>
        </p:blipFill>
        <p:spPr>
          <a:xfrm>
            <a:off x="96398" y="729499"/>
            <a:ext cx="12031864" cy="5818319"/>
          </a:xfrm>
          <a:prstGeom prst="rect">
            <a:avLst/>
          </a:prstGeom>
        </p:spPr>
      </p:pic>
      <p:sp>
        <p:nvSpPr>
          <p:cNvPr id="11" name="テキスト ボックス 10">
            <a:extLst>
              <a:ext uri="{FF2B5EF4-FFF2-40B4-BE49-F238E27FC236}">
                <a16:creationId xmlns:a16="http://schemas.microsoft.com/office/drawing/2014/main" id="{F6FB394C-9970-47C7-AAFE-E2FA5BCFB046}"/>
              </a:ext>
            </a:extLst>
          </p:cNvPr>
          <p:cNvSpPr txBox="1"/>
          <p:nvPr/>
        </p:nvSpPr>
        <p:spPr>
          <a:xfrm>
            <a:off x="0" y="144724"/>
            <a:ext cx="12192000" cy="584775"/>
          </a:xfrm>
          <a:prstGeom prst="rect">
            <a:avLst/>
          </a:prstGeom>
          <a:noFill/>
        </p:spPr>
        <p:txBody>
          <a:bodyPr wrap="square" rtlCol="0">
            <a:spAutoFit/>
          </a:bodyPr>
          <a:lstStyle/>
          <a:p>
            <a:pPr algn="ctr"/>
            <a:r>
              <a:rPr kumimoji="1" lang="en-US" altLang="ja-JP" sz="3200" b="1" dirty="0">
                <a:latin typeface="BIZ UDP明朝 Medium" panose="02020500000000000000" pitchFamily="18" charset="-128"/>
                <a:ea typeface="BIZ UDP明朝 Medium" panose="02020500000000000000" pitchFamily="18" charset="-128"/>
              </a:rPr>
              <a:t>ARPA-H</a:t>
            </a:r>
            <a:r>
              <a:rPr kumimoji="1" lang="ja-JP" altLang="en-US" sz="3200" b="1" dirty="0">
                <a:latin typeface="BIZ UDP明朝 Medium" panose="02020500000000000000" pitchFamily="18" charset="-128"/>
                <a:ea typeface="BIZ UDP明朝 Medium" panose="02020500000000000000" pitchFamily="18" charset="-128"/>
              </a:rPr>
              <a:t>（</a:t>
            </a:r>
            <a:r>
              <a:rPr lang="ja-JP" altLang="en-US" sz="3200" b="1" dirty="0">
                <a:latin typeface="BIZ UDP明朝 Medium" panose="02020500000000000000" pitchFamily="18" charset="-128"/>
                <a:ea typeface="BIZ UDP明朝 Medium" panose="02020500000000000000" pitchFamily="18" charset="-128"/>
              </a:rPr>
              <a:t>医療</a:t>
            </a:r>
            <a:r>
              <a:rPr kumimoji="1" lang="ja-JP" altLang="en-US" sz="3200" b="1" dirty="0">
                <a:latin typeface="BIZ UDP明朝 Medium" panose="02020500000000000000" pitchFamily="18" charset="-128"/>
                <a:ea typeface="BIZ UDP明朝 Medium" panose="02020500000000000000" pitchFamily="18" charset="-128"/>
              </a:rPr>
              <a:t>先端研究計画局）</a:t>
            </a:r>
            <a:endParaRPr kumimoji="1" lang="en-US" altLang="ja-JP" sz="1050" b="1" dirty="0">
              <a:latin typeface="BIZ UDP明朝 Medium" panose="02020500000000000000" pitchFamily="18" charset="-128"/>
              <a:ea typeface="BIZ UDP明朝 Medium" panose="02020500000000000000" pitchFamily="18" charset="-128"/>
            </a:endParaRPr>
          </a:p>
        </p:txBody>
      </p:sp>
      <p:sp>
        <p:nvSpPr>
          <p:cNvPr id="13" name="テキスト ボックス 12">
            <a:extLst>
              <a:ext uri="{FF2B5EF4-FFF2-40B4-BE49-F238E27FC236}">
                <a16:creationId xmlns:a16="http://schemas.microsoft.com/office/drawing/2014/main" id="{3D0C1179-EF94-48E0-9C0B-4E4AFA319F05}"/>
              </a:ext>
            </a:extLst>
          </p:cNvPr>
          <p:cNvSpPr txBox="1"/>
          <p:nvPr/>
        </p:nvSpPr>
        <p:spPr>
          <a:xfrm>
            <a:off x="1111514" y="6519446"/>
            <a:ext cx="9895948" cy="338554"/>
          </a:xfrm>
          <a:prstGeom prst="rect">
            <a:avLst/>
          </a:prstGeom>
          <a:noFill/>
        </p:spPr>
        <p:txBody>
          <a:bodyPr wrap="square">
            <a:spAutoFit/>
          </a:bodyPr>
          <a:lstStyle/>
          <a:p>
            <a:pPr algn="ctr"/>
            <a:r>
              <a:rPr lang="en-US" altLang="ja-JP" sz="1600" dirty="0">
                <a:latin typeface="Amasis MT Pro Black" panose="02040A04050005020304" pitchFamily="18" charset="0"/>
              </a:rPr>
              <a:t>https://www.whitehouse.gov/ostp/advanced-research-projects-agency-for-health-arpa-h/</a:t>
            </a:r>
            <a:endParaRPr lang="ja-JP" altLang="en-US" sz="1600" dirty="0">
              <a:latin typeface="Amasis MT Pro Black" panose="02040A04050005020304" pitchFamily="18" charset="0"/>
            </a:endParaRPr>
          </a:p>
        </p:txBody>
      </p:sp>
      <p:sp>
        <p:nvSpPr>
          <p:cNvPr id="14" name="テキスト ボックス 13">
            <a:extLst>
              <a:ext uri="{FF2B5EF4-FFF2-40B4-BE49-F238E27FC236}">
                <a16:creationId xmlns:a16="http://schemas.microsoft.com/office/drawing/2014/main" id="{77E65DD3-BECE-4544-8139-3E790633EE85}"/>
              </a:ext>
            </a:extLst>
          </p:cNvPr>
          <p:cNvSpPr txBox="1"/>
          <p:nvPr/>
        </p:nvSpPr>
        <p:spPr>
          <a:xfrm rot="876599">
            <a:off x="1110985" y="1389552"/>
            <a:ext cx="3634165" cy="461665"/>
          </a:xfrm>
          <a:prstGeom prst="rect">
            <a:avLst/>
          </a:prstGeom>
          <a:noFill/>
        </p:spPr>
        <p:txBody>
          <a:bodyPr wrap="square" rtlCol="0">
            <a:spAutoFit/>
          </a:bodyPr>
          <a:lstStyle/>
          <a:p>
            <a:pPr algn="ctr"/>
            <a:r>
              <a:rPr kumimoji="1" lang="en-US" altLang="ja-JP" sz="2400" dirty="0">
                <a:solidFill>
                  <a:srgbClr val="0070C0"/>
                </a:solidFill>
                <a:latin typeface="Yet R" panose="02030504000101010101" pitchFamily="18" charset="-127"/>
                <a:ea typeface="Yet R" panose="02030504000101010101" pitchFamily="18" charset="-127"/>
              </a:rPr>
              <a:t>3</a:t>
            </a:r>
            <a:r>
              <a:rPr kumimoji="1" lang="ja-JP" altLang="en-US" sz="2400" dirty="0">
                <a:solidFill>
                  <a:srgbClr val="0070C0"/>
                </a:solidFill>
                <a:latin typeface="Yet R" panose="02030504000101010101" pitchFamily="18" charset="-127"/>
                <a:ea typeface="Yet R" panose="02030504000101010101" pitchFamily="18" charset="-127"/>
              </a:rPr>
              <a:t>年間で</a:t>
            </a:r>
            <a:r>
              <a:rPr kumimoji="1" lang="en-US" altLang="ja-JP" sz="2400" dirty="0">
                <a:solidFill>
                  <a:srgbClr val="0070C0"/>
                </a:solidFill>
                <a:latin typeface="Yet R" panose="02030504000101010101" pitchFamily="18" charset="-127"/>
                <a:ea typeface="Yet R" panose="02030504000101010101" pitchFamily="18" charset="-127"/>
              </a:rPr>
              <a:t>65</a:t>
            </a:r>
            <a:r>
              <a:rPr kumimoji="1" lang="ja-JP" altLang="en-US" sz="2400" dirty="0">
                <a:solidFill>
                  <a:srgbClr val="0070C0"/>
                </a:solidFill>
                <a:latin typeface="Yet R" panose="02030504000101010101" pitchFamily="18" charset="-127"/>
                <a:ea typeface="Yet R" panose="02030504000101010101" pitchFamily="18" charset="-127"/>
              </a:rPr>
              <a:t>億ドルを投入</a:t>
            </a:r>
          </a:p>
        </p:txBody>
      </p:sp>
      <p:sp>
        <p:nvSpPr>
          <p:cNvPr id="16" name="テキスト ボックス 15">
            <a:extLst>
              <a:ext uri="{FF2B5EF4-FFF2-40B4-BE49-F238E27FC236}">
                <a16:creationId xmlns:a16="http://schemas.microsoft.com/office/drawing/2014/main" id="{D0B3F261-9BE8-4264-9935-9F9CB50D71FB}"/>
              </a:ext>
            </a:extLst>
          </p:cNvPr>
          <p:cNvSpPr txBox="1"/>
          <p:nvPr/>
        </p:nvSpPr>
        <p:spPr>
          <a:xfrm>
            <a:off x="217714" y="2511271"/>
            <a:ext cx="4299857" cy="3046988"/>
          </a:xfrm>
          <a:prstGeom prst="rect">
            <a:avLst/>
          </a:prstGeom>
          <a:noFill/>
        </p:spPr>
        <p:txBody>
          <a:bodyPr wrap="square">
            <a:spAutoFit/>
          </a:bodyPr>
          <a:lstStyle/>
          <a:p>
            <a:r>
              <a:rPr lang="en-US" altLang="ja-JP" sz="1600" dirty="0">
                <a:latin typeface="Amasis MT Pro Black" panose="02040A04050005020304" pitchFamily="18" charset="0"/>
                <a:ea typeface="BIZ UDPゴシック" panose="020B0400000000000000" pitchFamily="50" charset="-128"/>
              </a:rPr>
              <a:t>ARPA-H</a:t>
            </a:r>
            <a:r>
              <a:rPr lang="ja-JP" altLang="en-US" sz="1600" dirty="0">
                <a:latin typeface="Amasis MT Pro Black" panose="02040A04050005020304" pitchFamily="18" charset="0"/>
                <a:ea typeface="BIZ UDPゴシック" panose="020B0400000000000000" pitchFamily="50" charset="-128"/>
              </a:rPr>
              <a:t>初代長官に</a:t>
            </a:r>
            <a:r>
              <a:rPr lang="en-US" altLang="ja-JP" sz="1600" b="0" i="0" dirty="0">
                <a:effectLst/>
                <a:latin typeface="Amasis MT Pro Black" panose="02040A04050005020304" pitchFamily="18" charset="0"/>
                <a:ea typeface="BIZ UDPゴシック" panose="020B0400000000000000" pitchFamily="50" charset="-128"/>
              </a:rPr>
              <a:t>Dr. Renee </a:t>
            </a:r>
            <a:r>
              <a:rPr lang="en-US" altLang="ja-JP" sz="1600" b="0" i="0" dirty="0" err="1">
                <a:effectLst/>
                <a:latin typeface="Amasis MT Pro Black" panose="02040A04050005020304" pitchFamily="18" charset="0"/>
                <a:ea typeface="BIZ UDPゴシック" panose="020B0400000000000000" pitchFamily="50" charset="-128"/>
              </a:rPr>
              <a:t>Wegrzyn</a:t>
            </a:r>
            <a:r>
              <a:rPr lang="ja-JP" altLang="en-US" sz="1600" dirty="0">
                <a:latin typeface="Amasis MT Pro Black" panose="02040A04050005020304" pitchFamily="18" charset="0"/>
                <a:ea typeface="BIZ UDPゴシック" panose="020B0400000000000000" pitchFamily="50" charset="-128"/>
              </a:rPr>
              <a:t>が就任。</a:t>
            </a:r>
            <a:endParaRPr lang="en-US" altLang="ja-JP" sz="1600" dirty="0">
              <a:latin typeface="Amasis MT Pro Black" panose="02040A04050005020304" pitchFamily="18" charset="0"/>
              <a:ea typeface="BIZ UDPゴシック" panose="020B0400000000000000" pitchFamily="50" charset="-128"/>
            </a:endParaRPr>
          </a:p>
          <a:p>
            <a:endParaRPr lang="en-US" altLang="ja-JP" sz="1600" dirty="0">
              <a:latin typeface="Amasis MT Pro Black" panose="02040A04050005020304" pitchFamily="18" charset="0"/>
              <a:ea typeface="BIZ UDPゴシック" panose="020B0400000000000000" pitchFamily="50" charset="-128"/>
            </a:endParaRPr>
          </a:p>
          <a:p>
            <a:r>
              <a:rPr lang="en-US" altLang="ja-JP" sz="1600" dirty="0">
                <a:latin typeface="Amasis MT Pro Black" panose="02040A04050005020304" pitchFamily="18" charset="0"/>
                <a:ea typeface="BIZ UDPゴシック" panose="020B0400000000000000" pitchFamily="50" charset="-128"/>
              </a:rPr>
              <a:t>DARPA </a:t>
            </a:r>
            <a:r>
              <a:rPr lang="ja-JP" altLang="en-US" sz="1600" dirty="0">
                <a:latin typeface="Amasis MT Pro Black" panose="02040A04050005020304" pitchFamily="18" charset="0"/>
                <a:ea typeface="BIZ UDPゴシック" panose="020B0400000000000000" pitchFamily="50" charset="-128"/>
              </a:rPr>
              <a:t>の </a:t>
            </a:r>
            <a:r>
              <a:rPr lang="en-US" altLang="ja-JP" sz="1600" dirty="0">
                <a:latin typeface="Amasis MT Pro Black" panose="02040A04050005020304" pitchFamily="18" charset="0"/>
                <a:ea typeface="BIZ UDPゴシック" panose="020B0400000000000000" pitchFamily="50" charset="-128"/>
              </a:rPr>
              <a:t>Biological Technologies Office</a:t>
            </a:r>
            <a:r>
              <a:rPr lang="ja-JP" altLang="en-US" sz="1600" dirty="0">
                <a:latin typeface="Amasis MT Pro Black" panose="02040A04050005020304" pitchFamily="18" charset="0"/>
                <a:ea typeface="BIZ UDPゴシック" panose="020B0400000000000000" pitchFamily="50" charset="-128"/>
              </a:rPr>
              <a:t>（</a:t>
            </a:r>
            <a:r>
              <a:rPr lang="en-US" altLang="ja-JP" sz="1600" dirty="0">
                <a:latin typeface="Amasis MT Pro Black" panose="02040A04050005020304" pitchFamily="18" charset="0"/>
                <a:ea typeface="BIZ UDPゴシック" panose="020B0400000000000000" pitchFamily="50" charset="-128"/>
              </a:rPr>
              <a:t>BTO</a:t>
            </a:r>
            <a:r>
              <a:rPr lang="ja-JP" altLang="en-US" sz="1600" dirty="0">
                <a:latin typeface="Amasis MT Pro Black" panose="02040A04050005020304" pitchFamily="18" charset="0"/>
                <a:ea typeface="BIZ UDPゴシック" panose="020B0400000000000000" pitchFamily="50" charset="-128"/>
              </a:rPr>
              <a:t>）でプログラム・マネージャーを務め、合成生物学と遺伝子編集のツールを活用して、バイオセキュリティを強化、公衆衛生を促進しつつ、米国のバイオエコノミーの発展に貢献。</a:t>
            </a:r>
            <a:endParaRPr lang="en-US" altLang="ja-JP" sz="1600" dirty="0">
              <a:latin typeface="Amasis MT Pro Black" panose="02040A04050005020304" pitchFamily="18" charset="0"/>
              <a:ea typeface="BIZ UDPゴシック" panose="020B0400000000000000" pitchFamily="50" charset="-128"/>
            </a:endParaRPr>
          </a:p>
          <a:p>
            <a:endParaRPr lang="en-US" altLang="ja-JP" sz="1600" dirty="0">
              <a:latin typeface="Amasis MT Pro Black" panose="02040A04050005020304" pitchFamily="18" charset="0"/>
              <a:ea typeface="BIZ UDPゴシック" panose="020B0400000000000000" pitchFamily="50" charset="-128"/>
            </a:endParaRPr>
          </a:p>
          <a:p>
            <a:r>
              <a:rPr lang="ja-JP" altLang="en-US" sz="1600" dirty="0">
                <a:latin typeface="Amasis MT Pro Black" panose="02040A04050005020304" pitchFamily="18" charset="0"/>
                <a:ea typeface="BIZ UDPゴシック" panose="020B0400000000000000" pitchFamily="50" charset="-128"/>
              </a:rPr>
              <a:t>その後、</a:t>
            </a:r>
            <a:r>
              <a:rPr lang="en-US" altLang="ja-JP" sz="1600" dirty="0">
                <a:latin typeface="Amasis MT Pro Black" panose="02040A04050005020304" pitchFamily="18" charset="0"/>
                <a:ea typeface="BIZ UDPゴシック" panose="020B0400000000000000" pitchFamily="50" charset="-128"/>
              </a:rPr>
              <a:t>Ginkgo </a:t>
            </a:r>
            <a:r>
              <a:rPr lang="en-US" altLang="ja-JP" sz="1600" dirty="0" err="1">
                <a:latin typeface="Amasis MT Pro Black" panose="02040A04050005020304" pitchFamily="18" charset="0"/>
                <a:ea typeface="BIZ UDPゴシック" panose="020B0400000000000000" pitchFamily="50" charset="-128"/>
              </a:rPr>
              <a:t>Bioworks</a:t>
            </a:r>
            <a:r>
              <a:rPr lang="ja-JP" altLang="en-US" sz="1600" dirty="0">
                <a:latin typeface="Amasis MT Pro Black" panose="02040A04050005020304" pitchFamily="18" charset="0"/>
                <a:ea typeface="BIZ UDPゴシック" panose="020B0400000000000000" pitchFamily="50" charset="-128"/>
              </a:rPr>
              <a:t>で事業開発担当副社長。</a:t>
            </a:r>
            <a:r>
              <a:rPr lang="en-US" altLang="ja-JP" sz="1600" dirty="0">
                <a:latin typeface="Amasis MT Pro Black" panose="02040A04050005020304" pitchFamily="18" charset="0"/>
                <a:ea typeface="BIZ UDPゴシック" panose="020B0400000000000000" pitchFamily="50" charset="-128"/>
              </a:rPr>
              <a:t>Concentric by Ginkgo</a:t>
            </a:r>
            <a:r>
              <a:rPr lang="ja-JP" altLang="en-US" sz="1600" dirty="0">
                <a:latin typeface="Amasis MT Pro Black" panose="02040A04050005020304" pitchFamily="18" charset="0"/>
                <a:ea typeface="BIZ UDPゴシック" panose="020B0400000000000000" pitchFamily="50" charset="-128"/>
              </a:rPr>
              <a:t>でイノベーションの責任者。</a:t>
            </a:r>
          </a:p>
        </p:txBody>
      </p:sp>
      <p:pic>
        <p:nvPicPr>
          <p:cNvPr id="8196" name="Picture 4" descr="ウェグジン博士">
            <a:extLst>
              <a:ext uri="{FF2B5EF4-FFF2-40B4-BE49-F238E27FC236}">
                <a16:creationId xmlns:a16="http://schemas.microsoft.com/office/drawing/2014/main" id="{47B76CF4-EB7D-42B1-AA1D-3E0A30049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1371" y="2511271"/>
            <a:ext cx="3493609" cy="3136123"/>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068F4429-4A03-4129-9088-E0C510B02FE0}"/>
              </a:ext>
            </a:extLst>
          </p:cNvPr>
          <p:cNvSpPr txBox="1"/>
          <p:nvPr/>
        </p:nvSpPr>
        <p:spPr>
          <a:xfrm>
            <a:off x="8978143" y="5109988"/>
            <a:ext cx="1972319" cy="461665"/>
          </a:xfrm>
          <a:prstGeom prst="rect">
            <a:avLst/>
          </a:prstGeom>
          <a:noFill/>
        </p:spPr>
        <p:txBody>
          <a:bodyPr wrap="square">
            <a:spAutoFit/>
          </a:bodyPr>
          <a:lstStyle/>
          <a:p>
            <a:r>
              <a:rPr lang="en-US" altLang="ja-JP" sz="800" dirty="0">
                <a:solidFill>
                  <a:schemeClr val="bg1"/>
                </a:solidFill>
                <a:latin typeface="BIZ UDPゴシック" panose="020B0400000000000000" pitchFamily="50" charset="-128"/>
                <a:ea typeface="BIZ UDPゴシック" panose="020B0400000000000000" pitchFamily="50" charset="-128"/>
              </a:rPr>
              <a:t>https://nihrecord.nih.gov/2022/10/14/wegrzyn-named-first-arpa-h-director</a:t>
            </a:r>
            <a:endParaRPr lang="ja-JP" altLang="en-US" sz="800" dirty="0">
              <a:solidFill>
                <a:schemeClr val="bg1"/>
              </a:solidFill>
              <a:latin typeface="BIZ UDPゴシック" panose="020B0400000000000000" pitchFamily="50" charset="-128"/>
              <a:ea typeface="BIZ UDPゴシック" panose="020B0400000000000000" pitchFamily="50" charset="-128"/>
            </a:endParaRPr>
          </a:p>
        </p:txBody>
      </p:sp>
      <p:sp>
        <p:nvSpPr>
          <p:cNvPr id="2" name="テキスト ボックス 1">
            <a:extLst>
              <a:ext uri="{FF2B5EF4-FFF2-40B4-BE49-F238E27FC236}">
                <a16:creationId xmlns:a16="http://schemas.microsoft.com/office/drawing/2014/main" id="{EF09C4C0-66F0-4E37-8C85-058E1053F432}"/>
              </a:ext>
            </a:extLst>
          </p:cNvPr>
          <p:cNvSpPr txBox="1"/>
          <p:nvPr/>
        </p:nvSpPr>
        <p:spPr>
          <a:xfrm>
            <a:off x="8686194" y="2141939"/>
            <a:ext cx="2394291" cy="369332"/>
          </a:xfrm>
          <a:prstGeom prst="rect">
            <a:avLst/>
          </a:prstGeom>
          <a:noFill/>
        </p:spPr>
        <p:txBody>
          <a:bodyPr wrap="square" rtlCol="0">
            <a:spAutoFit/>
          </a:bodyPr>
          <a:lstStyle/>
          <a:p>
            <a:pPr algn="ctr"/>
            <a:r>
              <a:rPr kumimoji="1" lang="en-US" altLang="ja-JP" dirty="0">
                <a:latin typeface="Abadi Extra Light" panose="020B0604020202020204" pitchFamily="34" charset="0"/>
              </a:rPr>
              <a:t>ARPA-H</a:t>
            </a:r>
            <a:r>
              <a:rPr kumimoji="1" lang="ja-JP" altLang="en-US" dirty="0">
                <a:latin typeface="Abadi Extra Light" panose="020B0604020202020204" pitchFamily="34" charset="0"/>
              </a:rPr>
              <a:t>初代長官</a:t>
            </a:r>
          </a:p>
        </p:txBody>
      </p:sp>
    </p:spTree>
    <p:extLst>
      <p:ext uri="{BB962C8B-B14F-4D97-AF65-F5344CB8AC3E}">
        <p14:creationId xmlns:p14="http://schemas.microsoft.com/office/powerpoint/2010/main" val="2136518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66BD89-4079-4008-8A43-8685D03079F2}"/>
              </a:ext>
            </a:extLst>
          </p:cNvPr>
          <p:cNvSpPr txBox="1"/>
          <p:nvPr/>
        </p:nvSpPr>
        <p:spPr>
          <a:xfrm>
            <a:off x="348343" y="1028343"/>
            <a:ext cx="11495314" cy="4801314"/>
          </a:xfrm>
          <a:prstGeom prst="rect">
            <a:avLst/>
          </a:prstGeom>
          <a:noFill/>
        </p:spPr>
        <p:txBody>
          <a:bodyPr wrap="square">
            <a:spAutoFit/>
          </a:bodyPr>
          <a:lstStyle/>
          <a:p>
            <a:pPr algn="l">
              <a:buFont typeface="Arial" panose="020B0604020202020204" pitchFamily="34" charset="0"/>
              <a:buChar char="•"/>
            </a:pPr>
            <a:r>
              <a:rPr lang="ja-JP" altLang="en-US" b="0" i="0" dirty="0">
                <a:effectLst/>
                <a:latin typeface="BIZ UDPゴシック" panose="020B0400000000000000" pitchFamily="50" charset="-128"/>
                <a:ea typeface="BIZ UDPゴシック" panose="020B0400000000000000" pitchFamily="50" charset="-128"/>
              </a:rPr>
              <a:t>すべての患者にサービスを提供するための健康ブレークスルーの迅速な適用と実装</a:t>
            </a:r>
            <a:endParaRPr lang="en-US" altLang="ja-JP" b="0" i="0" dirty="0">
              <a:effectLst/>
              <a:latin typeface="BIZ UDPゴシック" panose="020B0400000000000000" pitchFamily="50" charset="-128"/>
              <a:ea typeface="BIZ UDPゴシック" panose="020B0400000000000000" pitchFamily="50" charset="-128"/>
            </a:endParaRPr>
          </a:p>
          <a:p>
            <a:pPr algn="l">
              <a:buFont typeface="Arial" panose="020B0604020202020204" pitchFamily="34" charset="0"/>
              <a:buChar char="•"/>
            </a:pPr>
            <a:endParaRPr lang="ja-JP" altLang="en-US" b="0" i="0" dirty="0">
              <a:effectLst/>
              <a:latin typeface="BIZ UDPゴシック" panose="020B0400000000000000" pitchFamily="50" charset="-128"/>
              <a:ea typeface="BIZ UDPゴシック" panose="020B0400000000000000" pitchFamily="50" charset="-128"/>
            </a:endParaRPr>
          </a:p>
          <a:p>
            <a:pPr algn="l">
              <a:buFont typeface="Arial" panose="020B0604020202020204" pitchFamily="34" charset="0"/>
              <a:buChar char="•"/>
            </a:pPr>
            <a:r>
              <a:rPr lang="ja-JP" altLang="en-US" b="0" i="0" dirty="0">
                <a:effectLst/>
                <a:latin typeface="BIZ UDPゴシック" panose="020B0400000000000000" pitchFamily="50" charset="-128"/>
                <a:ea typeface="BIZ UDPゴシック" panose="020B0400000000000000" pitchFamily="50" charset="-128"/>
              </a:rPr>
              <a:t>分子レベルから社会レベルまで、さまざまなレベルでブレークスルーを促進 </a:t>
            </a:r>
            <a:endParaRPr lang="en-US" altLang="ja-JP" b="0" i="0" dirty="0">
              <a:effectLst/>
              <a:latin typeface="BIZ UDPゴシック" panose="020B0400000000000000" pitchFamily="50" charset="-128"/>
              <a:ea typeface="BIZ UDPゴシック" panose="020B0400000000000000" pitchFamily="50" charset="-128"/>
            </a:endParaRPr>
          </a:p>
          <a:p>
            <a:pPr algn="l">
              <a:buFont typeface="Arial" panose="020B0604020202020204" pitchFamily="34" charset="0"/>
              <a:buChar char="•"/>
            </a:pPr>
            <a:endParaRPr lang="ja-JP" altLang="en-US" b="0" i="0" dirty="0">
              <a:effectLst/>
              <a:latin typeface="BIZ UDPゴシック" panose="020B0400000000000000" pitchFamily="50" charset="-128"/>
              <a:ea typeface="BIZ UDPゴシック" panose="020B0400000000000000" pitchFamily="50" charset="-128"/>
            </a:endParaRPr>
          </a:p>
          <a:p>
            <a:pPr algn="l">
              <a:buFont typeface="Arial" panose="020B0604020202020204" pitchFamily="34" charset="0"/>
              <a:buChar char="•"/>
            </a:pPr>
            <a:r>
              <a:rPr lang="ja-JP" altLang="en-US" b="0" i="0" dirty="0">
                <a:effectLst/>
                <a:latin typeface="BIZ UDPゴシック" panose="020B0400000000000000" pitchFamily="50" charset="-128"/>
                <a:ea typeface="BIZ UDPゴシック" panose="020B0400000000000000" pitchFamily="50" charset="-128"/>
              </a:rPr>
              <a:t>さまざまな疾患の予防、治療、治癒に革命をもたらす能力とプラットフォームを構築する</a:t>
            </a:r>
          </a:p>
          <a:p>
            <a:pPr algn="l">
              <a:buFont typeface="Arial" panose="020B0604020202020204" pitchFamily="34" charset="0"/>
              <a:buChar char="•"/>
            </a:pPr>
            <a:endParaRPr lang="en-US" altLang="ja-JP" b="0" i="0" dirty="0">
              <a:effectLst/>
              <a:latin typeface="BIZ UDPゴシック" panose="020B0400000000000000" pitchFamily="50" charset="-128"/>
              <a:ea typeface="BIZ UDPゴシック" panose="020B0400000000000000" pitchFamily="50" charset="-128"/>
            </a:endParaRPr>
          </a:p>
          <a:p>
            <a:pPr algn="l">
              <a:buFont typeface="Arial" panose="020B0604020202020204" pitchFamily="34" charset="0"/>
              <a:buChar char="•"/>
            </a:pPr>
            <a:r>
              <a:rPr lang="ja-JP" altLang="en-US" b="0" i="0" dirty="0">
                <a:effectLst/>
                <a:latin typeface="BIZ UDPゴシック" panose="020B0400000000000000" pitchFamily="50" charset="-128"/>
                <a:ea typeface="BIZ UDPゴシック" panose="020B0400000000000000" pitchFamily="50" charset="-128"/>
              </a:rPr>
              <a:t>実用的な問題の解決に重点を置いた「使用主導型」のアイデアをサポートして、公平性を高め、ブレークスルーをすべての患者にとって具体的な解決策に迅速に変換します。</a:t>
            </a:r>
          </a:p>
          <a:p>
            <a:pPr algn="l">
              <a:buFont typeface="Arial" panose="020B0604020202020204" pitchFamily="34" charset="0"/>
              <a:buChar char="•"/>
            </a:pPr>
            <a:endParaRPr lang="en-US" altLang="ja-JP" b="0" i="0" dirty="0">
              <a:effectLst/>
              <a:latin typeface="BIZ UDPゴシック" panose="020B0400000000000000" pitchFamily="50" charset="-128"/>
              <a:ea typeface="BIZ UDPゴシック" panose="020B0400000000000000" pitchFamily="50" charset="-128"/>
            </a:endParaRPr>
          </a:p>
          <a:p>
            <a:pPr algn="l">
              <a:buFont typeface="Arial" panose="020B0604020202020204" pitchFamily="34" charset="0"/>
              <a:buChar char="•"/>
            </a:pPr>
            <a:r>
              <a:rPr lang="ja-JP" altLang="en-US" b="0" i="0" dirty="0">
                <a:effectLst/>
                <a:latin typeface="BIZ UDPゴシック" panose="020B0400000000000000" pitchFamily="50" charset="-128"/>
                <a:ea typeface="BIZ UDPゴシック" panose="020B0400000000000000" pitchFamily="50" charset="-128"/>
              </a:rPr>
              <a:t>定量化可能な目標を達成するために、さまざまなアプローチで複数の期間限定プロジェクトに焦点を当てます。</a:t>
            </a:r>
          </a:p>
          <a:p>
            <a:pPr algn="l">
              <a:buFont typeface="Arial" panose="020B0604020202020204" pitchFamily="34" charset="0"/>
              <a:buChar char="•"/>
            </a:pPr>
            <a:endParaRPr lang="en-US" altLang="ja-JP" b="0" i="0" dirty="0">
              <a:effectLst/>
              <a:latin typeface="BIZ UDPゴシック" panose="020B0400000000000000" pitchFamily="50" charset="-128"/>
              <a:ea typeface="BIZ UDPゴシック" panose="020B0400000000000000" pitchFamily="50" charset="-128"/>
            </a:endParaRPr>
          </a:p>
          <a:p>
            <a:pPr algn="l">
              <a:buFont typeface="Arial" panose="020B0604020202020204" pitchFamily="34" charset="0"/>
              <a:buChar char="•"/>
            </a:pPr>
            <a:r>
              <a:rPr lang="ja-JP" altLang="en-US" b="0" i="0" dirty="0">
                <a:effectLst/>
                <a:latin typeface="BIZ UDPゴシック" panose="020B0400000000000000" pitchFamily="50" charset="-128"/>
                <a:ea typeface="BIZ UDPゴシック" panose="020B0400000000000000" pitchFamily="50" charset="-128"/>
              </a:rPr>
              <a:t>定義された指標を使用してステージゲート プロセスを使用し、これらの指標を満たすことで説明責任を注入します。</a:t>
            </a:r>
          </a:p>
          <a:p>
            <a:pPr algn="l">
              <a:buFont typeface="Arial" panose="020B0604020202020204" pitchFamily="34" charset="0"/>
              <a:buChar char="•"/>
            </a:pPr>
            <a:endParaRPr lang="en-US" altLang="ja-JP" b="0" i="0" dirty="0">
              <a:effectLst/>
              <a:latin typeface="BIZ UDPゴシック" panose="020B0400000000000000" pitchFamily="50" charset="-128"/>
              <a:ea typeface="BIZ UDPゴシック" panose="020B0400000000000000" pitchFamily="50" charset="-128"/>
            </a:endParaRPr>
          </a:p>
          <a:p>
            <a:pPr algn="l">
              <a:buFont typeface="Arial" panose="020B0604020202020204" pitchFamily="34" charset="0"/>
              <a:buChar char="•"/>
            </a:pPr>
            <a:r>
              <a:rPr lang="ja-JP" altLang="en-US" b="0" i="0" dirty="0">
                <a:effectLst/>
                <a:latin typeface="BIZ UDPゴシック" panose="020B0400000000000000" pitchFamily="50" charset="-128"/>
                <a:ea typeface="BIZ UDPゴシック" panose="020B0400000000000000" pitchFamily="50" charset="-128"/>
              </a:rPr>
              <a:t>重要なソリューションまたはインセンティブを通じて市場の失敗を克服する</a:t>
            </a:r>
          </a:p>
          <a:p>
            <a:pPr algn="l">
              <a:buFont typeface="Arial" panose="020B0604020202020204" pitchFamily="34" charset="0"/>
              <a:buChar char="•"/>
            </a:pPr>
            <a:endParaRPr lang="en-US" altLang="ja-JP" b="0" i="0" dirty="0">
              <a:effectLst/>
              <a:latin typeface="BIZ UDPゴシック" panose="020B0400000000000000" pitchFamily="50" charset="-128"/>
              <a:ea typeface="BIZ UDPゴシック" panose="020B0400000000000000" pitchFamily="50" charset="-128"/>
            </a:endParaRPr>
          </a:p>
          <a:p>
            <a:pPr algn="l">
              <a:buFont typeface="Arial" panose="020B0604020202020204" pitchFamily="34" charset="0"/>
              <a:buChar char="•"/>
            </a:pPr>
            <a:r>
              <a:rPr lang="ja-JP" altLang="en-US" b="0" i="0" dirty="0">
                <a:effectLst/>
                <a:latin typeface="BIZ UDPゴシック" panose="020B0400000000000000" pitchFamily="50" charset="-128"/>
                <a:ea typeface="BIZ UDPゴシック" panose="020B0400000000000000" pitchFamily="50" charset="-128"/>
              </a:rPr>
              <a:t>国防高等研究計画局 </a:t>
            </a:r>
            <a:r>
              <a:rPr lang="en-US" altLang="ja-JP" b="0" i="0" dirty="0">
                <a:effectLst/>
                <a:latin typeface="BIZ UDPゴシック" panose="020B0400000000000000" pitchFamily="50" charset="-128"/>
                <a:ea typeface="BIZ UDPゴシック" panose="020B0400000000000000" pitchFamily="50" charset="-128"/>
              </a:rPr>
              <a:t>(DARPA) </a:t>
            </a:r>
            <a:r>
              <a:rPr lang="ja-JP" altLang="en-US" b="0" i="0" dirty="0">
                <a:effectLst/>
                <a:latin typeface="BIZ UDPゴシック" panose="020B0400000000000000" pitchFamily="50" charset="-128"/>
                <a:ea typeface="BIZ UDPゴシック" panose="020B0400000000000000" pitchFamily="50" charset="-128"/>
              </a:rPr>
              <a:t>をモデルとして使用して、健康と医療における革新的なアイデアを擁護する文化を確立します。</a:t>
            </a:r>
          </a:p>
        </p:txBody>
      </p:sp>
      <p:sp>
        <p:nvSpPr>
          <p:cNvPr id="5" name="テキスト ボックス 4">
            <a:extLst>
              <a:ext uri="{FF2B5EF4-FFF2-40B4-BE49-F238E27FC236}">
                <a16:creationId xmlns:a16="http://schemas.microsoft.com/office/drawing/2014/main" id="{586CE2C7-8996-4FC1-B535-649274F21A2E}"/>
              </a:ext>
            </a:extLst>
          </p:cNvPr>
          <p:cNvSpPr txBox="1"/>
          <p:nvPr/>
        </p:nvSpPr>
        <p:spPr>
          <a:xfrm>
            <a:off x="3011488" y="295208"/>
            <a:ext cx="6096000" cy="276999"/>
          </a:xfrm>
          <a:prstGeom prst="rect">
            <a:avLst/>
          </a:prstGeom>
          <a:noFill/>
        </p:spPr>
        <p:txBody>
          <a:bodyPr wrap="square">
            <a:spAutoFit/>
          </a:bodyPr>
          <a:lstStyle/>
          <a:p>
            <a:pPr algn="ctr"/>
            <a:r>
              <a:rPr lang="en-US" altLang="ja-JP" sz="1200" dirty="0">
                <a:latin typeface="Yet R" panose="02030504000101010101" pitchFamily="18" charset="-127"/>
                <a:ea typeface="Yet R" panose="02030504000101010101" pitchFamily="18" charset="-127"/>
              </a:rPr>
              <a:t>https://www.nih.gov/arpa-h/mission</a:t>
            </a:r>
            <a:endParaRPr lang="ja-JP" altLang="en-US" sz="1200" dirty="0">
              <a:latin typeface="Yet R" panose="02030504000101010101" pitchFamily="18" charset="-127"/>
              <a:ea typeface="Yet R" panose="02030504000101010101" pitchFamily="18" charset="-127"/>
            </a:endParaRPr>
          </a:p>
        </p:txBody>
      </p:sp>
      <p:sp>
        <p:nvSpPr>
          <p:cNvPr id="6" name="テキスト ボックス 5">
            <a:extLst>
              <a:ext uri="{FF2B5EF4-FFF2-40B4-BE49-F238E27FC236}">
                <a16:creationId xmlns:a16="http://schemas.microsoft.com/office/drawing/2014/main" id="{674B9968-DF3B-4B1F-8740-86791C8635AC}"/>
              </a:ext>
            </a:extLst>
          </p:cNvPr>
          <p:cNvSpPr txBox="1"/>
          <p:nvPr/>
        </p:nvSpPr>
        <p:spPr>
          <a:xfrm>
            <a:off x="0" y="438638"/>
            <a:ext cx="12192000" cy="584775"/>
          </a:xfrm>
          <a:prstGeom prst="rect">
            <a:avLst/>
          </a:prstGeom>
          <a:noFill/>
        </p:spPr>
        <p:txBody>
          <a:bodyPr wrap="square" rtlCol="0">
            <a:spAutoFit/>
          </a:bodyPr>
          <a:lstStyle/>
          <a:p>
            <a:pPr algn="ctr"/>
            <a:r>
              <a:rPr kumimoji="1" lang="en-US" altLang="ja-JP" sz="3200" b="1" dirty="0">
                <a:latin typeface="Yet R" panose="02030504000101010101" pitchFamily="18" charset="-127"/>
                <a:ea typeface="Yet R" panose="02030504000101010101" pitchFamily="18" charset="-127"/>
              </a:rPr>
              <a:t>ARPA-H</a:t>
            </a:r>
            <a:r>
              <a:rPr kumimoji="1" lang="ja-JP" altLang="en-US" sz="3200" b="1" dirty="0">
                <a:latin typeface="Yet R" panose="02030504000101010101" pitchFamily="18" charset="-127"/>
                <a:ea typeface="Yet R" panose="02030504000101010101" pitchFamily="18" charset="-127"/>
              </a:rPr>
              <a:t>のミッション</a:t>
            </a:r>
            <a:endParaRPr kumimoji="1" lang="en-US" altLang="ja-JP" sz="1050" b="1" dirty="0">
              <a:latin typeface="Yet R" panose="02030504000101010101" pitchFamily="18" charset="-127"/>
              <a:ea typeface="Yet R" panose="02030504000101010101" pitchFamily="18" charset="-127"/>
            </a:endParaRPr>
          </a:p>
        </p:txBody>
      </p:sp>
      <p:sp>
        <p:nvSpPr>
          <p:cNvPr id="9" name="テキスト ボックス 8">
            <a:extLst>
              <a:ext uri="{FF2B5EF4-FFF2-40B4-BE49-F238E27FC236}">
                <a16:creationId xmlns:a16="http://schemas.microsoft.com/office/drawing/2014/main" id="{EC0600D3-8D04-4070-BBEB-52AB1FFF9BDB}"/>
              </a:ext>
            </a:extLst>
          </p:cNvPr>
          <p:cNvSpPr txBox="1"/>
          <p:nvPr/>
        </p:nvSpPr>
        <p:spPr>
          <a:xfrm>
            <a:off x="2173288" y="5829657"/>
            <a:ext cx="8451170" cy="938719"/>
          </a:xfrm>
          <a:prstGeom prst="rect">
            <a:avLst/>
          </a:prstGeom>
          <a:solidFill>
            <a:schemeClr val="accent3">
              <a:lumMod val="20000"/>
              <a:lumOff val="80000"/>
            </a:schemeClr>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kumimoji="1" lang="ja-JP" altLang="en-US" sz="1000" dirty="0">
                <a:latin typeface="Lao UI" panose="020B0502040204020203" pitchFamily="34" charset="0"/>
                <a:ea typeface="BIZ UDPゴシック" panose="020B0400000000000000" pitchFamily="50" charset="-128"/>
                <a:cs typeface="Lao UI" panose="020B0502040204020203" pitchFamily="34" charset="0"/>
              </a:rPr>
              <a:t>■参考文書：</a:t>
            </a:r>
            <a:endParaRPr kumimoji="1" lang="en-US" altLang="ja-JP" sz="900" dirty="0">
              <a:latin typeface="Lao UI" panose="020B0502040204020203" pitchFamily="34" charset="0"/>
              <a:ea typeface="BIZ UDPゴシック" panose="020B0400000000000000" pitchFamily="50" charset="-128"/>
              <a:cs typeface="Lao UI" panose="020B0502040204020203" pitchFamily="34" charset="0"/>
            </a:endParaRPr>
          </a:p>
          <a:p>
            <a:r>
              <a:rPr kumimoji="1" lang="en-US" altLang="ja-JP" sz="900" dirty="0">
                <a:latin typeface="Lao UI" panose="020B0502040204020203" pitchFamily="34" charset="0"/>
                <a:ea typeface="BIZ UDPゴシック" panose="020B0400000000000000" pitchFamily="50" charset="-128"/>
                <a:cs typeface="Lao UI" panose="020B0502040204020203" pitchFamily="34" charset="0"/>
              </a:rPr>
              <a:t>WHITE HOUSE OFFICE OF SCIENCE AND TECHNOLOGY POLICY &amp; NATIONAL INSTITUTES OF HEALTH LISTENING SESSIONS FOR ARPA-H: SUMMARY REPORT</a:t>
            </a:r>
          </a:p>
          <a:p>
            <a:r>
              <a:rPr kumimoji="1" lang="en-US" altLang="ja-JP" sz="900" dirty="0">
                <a:latin typeface="Lao UI" panose="020B0502040204020203" pitchFamily="34" charset="0"/>
                <a:ea typeface="BIZ UDPゴシック" panose="020B0400000000000000" pitchFamily="50" charset="-128"/>
                <a:cs typeface="Lao UI" panose="020B0502040204020203" pitchFamily="34" charset="0"/>
                <a:hlinkClick r:id="rId2"/>
              </a:rPr>
              <a:t>https://www.whitehouse.gov/wp-content/uploads/2021/09/093021-ARPA-H-Listening-Session-Summary_Final.pdf</a:t>
            </a:r>
            <a:r>
              <a:rPr kumimoji="1" lang="en-US" altLang="ja-JP" sz="900" dirty="0">
                <a:latin typeface="Lao UI" panose="020B0502040204020203" pitchFamily="34" charset="0"/>
                <a:ea typeface="BIZ UDPゴシック" panose="020B0400000000000000" pitchFamily="50" charset="-128"/>
                <a:cs typeface="Lao UI" panose="020B0502040204020203" pitchFamily="34" charset="0"/>
              </a:rPr>
              <a:t> </a:t>
            </a:r>
          </a:p>
          <a:p>
            <a:r>
              <a:rPr lang="en-US" altLang="ja-JP" sz="900" dirty="0">
                <a:latin typeface="Lao UI" panose="020B0502040204020203" pitchFamily="34" charset="0"/>
                <a:cs typeface="Lao UI" panose="020B0502040204020203" pitchFamily="34" charset="0"/>
              </a:rPr>
              <a:t>ARPA-H Concept Paper 	</a:t>
            </a:r>
            <a:r>
              <a:rPr lang="ja-JP" altLang="en-US" sz="900" dirty="0">
                <a:latin typeface="Lao UI" panose="020B0502040204020203" pitchFamily="34" charset="0"/>
                <a:cs typeface="Lao UI" panose="020B0502040204020203" pitchFamily="34" charset="0"/>
              </a:rPr>
              <a:t>　 </a:t>
            </a:r>
            <a:r>
              <a:rPr lang="en-US" altLang="ja-JP" sz="900" dirty="0">
                <a:latin typeface="Lao UI" panose="020B0502040204020203" pitchFamily="34" charset="0"/>
                <a:cs typeface="Lao UI" panose="020B0502040204020203" pitchFamily="34" charset="0"/>
                <a:hlinkClick r:id="rId3"/>
              </a:rPr>
              <a:t>https://www.whitehouse.gov/wp-content/uploads/2021/06/ARPA-H-Concept-Paper.pdf</a:t>
            </a:r>
            <a:r>
              <a:rPr lang="en-US" altLang="ja-JP" sz="900" dirty="0">
                <a:latin typeface="Lao UI" panose="020B0502040204020203" pitchFamily="34" charset="0"/>
                <a:cs typeface="Lao UI" panose="020B0502040204020203" pitchFamily="34" charset="0"/>
              </a:rPr>
              <a:t> </a:t>
            </a:r>
          </a:p>
          <a:p>
            <a:r>
              <a:rPr kumimoji="1" lang="en-US" altLang="ja-JP" sz="900" dirty="0">
                <a:latin typeface="Lao UI" panose="020B0502040204020203" pitchFamily="34" charset="0"/>
                <a:ea typeface="BIZ UDPゴシック" panose="020B0400000000000000" pitchFamily="50" charset="-128"/>
                <a:cs typeface="Lao UI" panose="020B0502040204020203" pitchFamily="34" charset="0"/>
              </a:rPr>
              <a:t>ARPA-</a:t>
            </a:r>
            <a:r>
              <a:rPr lang="ja-JP" altLang="en-US" sz="900" dirty="0">
                <a:latin typeface="Lao UI" panose="020B0502040204020203" pitchFamily="34" charset="0"/>
                <a:ea typeface="BIZ UDPゴシック" panose="020B0400000000000000" pitchFamily="50" charset="-128"/>
                <a:cs typeface="Lao UI" panose="020B0502040204020203" pitchFamily="34" charset="0"/>
              </a:rPr>
              <a:t>Ｈ </a:t>
            </a:r>
            <a:r>
              <a:rPr kumimoji="1" lang="en-US" altLang="ja-JP" sz="900" dirty="0">
                <a:latin typeface="Lao UI" panose="020B0502040204020203" pitchFamily="34" charset="0"/>
                <a:ea typeface="BIZ UDPゴシック" panose="020B0400000000000000" pitchFamily="50" charset="-128"/>
                <a:cs typeface="Lao UI" panose="020B0502040204020203" pitchFamily="34" charset="0"/>
              </a:rPr>
              <a:t>Fact Sheet</a:t>
            </a:r>
            <a:r>
              <a:rPr kumimoji="1" lang="ja-JP" altLang="en-US" sz="900" dirty="0">
                <a:latin typeface="Lao UI" panose="020B0502040204020203" pitchFamily="34" charset="0"/>
                <a:ea typeface="BIZ UDPゴシック" panose="020B0400000000000000" pitchFamily="50" charset="-128"/>
                <a:cs typeface="Lao UI" panose="020B0502040204020203" pitchFamily="34" charset="0"/>
              </a:rPr>
              <a:t>　　　</a:t>
            </a:r>
            <a:r>
              <a:rPr kumimoji="1" lang="en-US" altLang="ja-JP" sz="900" dirty="0">
                <a:latin typeface="Lao UI" panose="020B0502040204020203" pitchFamily="34" charset="0"/>
                <a:ea typeface="BIZ UDPゴシック" panose="020B0400000000000000" pitchFamily="50" charset="-128"/>
                <a:cs typeface="Lao UI" panose="020B0502040204020203" pitchFamily="34" charset="0"/>
              </a:rPr>
              <a:t>	</a:t>
            </a:r>
            <a:r>
              <a:rPr kumimoji="1" lang="ja-JP" altLang="en-US" sz="900" dirty="0">
                <a:latin typeface="Lao UI" panose="020B0502040204020203" pitchFamily="34" charset="0"/>
                <a:ea typeface="BIZ UDPゴシック" panose="020B0400000000000000" pitchFamily="50" charset="-128"/>
                <a:cs typeface="Lao UI" panose="020B0502040204020203" pitchFamily="34" charset="0"/>
              </a:rPr>
              <a:t>　　</a:t>
            </a:r>
            <a:r>
              <a:rPr kumimoji="1" lang="en-US" altLang="ja-JP" sz="900" dirty="0">
                <a:latin typeface="Lao UI" panose="020B0502040204020203" pitchFamily="34" charset="0"/>
                <a:ea typeface="BIZ UDPゴシック" panose="020B0400000000000000" pitchFamily="50" charset="-128"/>
                <a:cs typeface="Lao UI" panose="020B0502040204020203" pitchFamily="34" charset="0"/>
                <a:hlinkClick r:id="rId4"/>
              </a:rPr>
              <a:t>https://www.whitehouse.gov/wp-content/uploads/2021/06/ARPA-H-Fact-Sheet.pdf</a:t>
            </a:r>
            <a:r>
              <a:rPr kumimoji="1" lang="ja-JP" altLang="en-US" sz="900" dirty="0">
                <a:latin typeface="Lao UI" panose="020B0502040204020203" pitchFamily="34" charset="0"/>
                <a:ea typeface="BIZ UDPゴシック" panose="020B0400000000000000" pitchFamily="50" charset="-128"/>
                <a:cs typeface="Lao UI" panose="020B0502040204020203" pitchFamily="34" charset="0"/>
              </a:rPr>
              <a:t>　</a:t>
            </a:r>
            <a:endParaRPr kumimoji="1" lang="en-US" altLang="ja-JP" sz="900" dirty="0">
              <a:latin typeface="Lao UI" panose="020B0502040204020203" pitchFamily="34" charset="0"/>
              <a:ea typeface="BIZ UDPゴシック" panose="020B0400000000000000" pitchFamily="50" charset="-128"/>
              <a:cs typeface="Lao UI" panose="020B0502040204020203" pitchFamily="34" charset="0"/>
            </a:endParaRPr>
          </a:p>
          <a:p>
            <a:r>
              <a:rPr lang="en-US" altLang="ja-JP" sz="900" dirty="0">
                <a:latin typeface="Lao UI" panose="020B0502040204020203" pitchFamily="34" charset="0"/>
                <a:cs typeface="Lao UI" panose="020B0502040204020203" pitchFamily="34" charset="0"/>
              </a:rPr>
              <a:t>ARPA-H Frequently Asked Questions</a:t>
            </a:r>
            <a:r>
              <a:rPr lang="ja-JP" altLang="en-US" sz="900" dirty="0">
                <a:latin typeface="Lao UI" panose="020B0502040204020203" pitchFamily="34" charset="0"/>
                <a:cs typeface="Lao UI" panose="020B0502040204020203" pitchFamily="34" charset="0"/>
              </a:rPr>
              <a:t>　</a:t>
            </a:r>
            <a:r>
              <a:rPr kumimoji="1" lang="en-US" altLang="ja-JP" sz="900" dirty="0">
                <a:latin typeface="Lao UI" panose="020B0502040204020203" pitchFamily="34" charset="0"/>
                <a:ea typeface="BIZ UDPゴシック" panose="020B0400000000000000" pitchFamily="50" charset="-128"/>
                <a:cs typeface="Lao UI" panose="020B0502040204020203" pitchFamily="34" charset="0"/>
                <a:hlinkClick r:id="rId5"/>
              </a:rPr>
              <a:t>https://www.whitehouse.gov/wp-content/uploads/2021/09/092921-ARPA-H-FAQ.pdf</a:t>
            </a:r>
            <a:r>
              <a:rPr kumimoji="1" lang="ja-JP" altLang="en-US" sz="900" dirty="0">
                <a:latin typeface="Lao UI" panose="020B0502040204020203" pitchFamily="34" charset="0"/>
                <a:ea typeface="BIZ UDPゴシック" panose="020B0400000000000000" pitchFamily="50" charset="-128"/>
                <a:cs typeface="Lao UI" panose="020B0502040204020203" pitchFamily="34" charset="0"/>
              </a:rPr>
              <a:t>　</a:t>
            </a:r>
          </a:p>
        </p:txBody>
      </p:sp>
    </p:spTree>
    <p:extLst>
      <p:ext uri="{BB962C8B-B14F-4D97-AF65-F5344CB8AC3E}">
        <p14:creationId xmlns:p14="http://schemas.microsoft.com/office/powerpoint/2010/main" val="4004098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3630" y="373711"/>
            <a:ext cx="12192000" cy="584775"/>
          </a:xfrm>
          <a:prstGeom prst="rect">
            <a:avLst/>
          </a:prstGeom>
        </p:spPr>
        <p:txBody>
          <a:bodyPr wrap="square">
            <a:spAutoFit/>
          </a:bodyPr>
          <a:lstStyle/>
          <a:p>
            <a:pPr algn="ctr"/>
            <a:r>
              <a:rPr lang="en-US" altLang="ja-JP" sz="3200" b="1" dirty="0">
                <a:latin typeface="Meiryo UI" panose="020B0604030504040204" pitchFamily="50" charset="-128"/>
                <a:ea typeface="Meiryo UI" panose="020B0604030504040204" pitchFamily="50" charset="-128"/>
              </a:rPr>
              <a:t>NIH</a:t>
            </a:r>
            <a:r>
              <a:rPr lang="ja-JP" altLang="en-US" sz="3200" b="1" dirty="0">
                <a:latin typeface="Meiryo UI" panose="020B0604030504040204" pitchFamily="50" charset="-128"/>
                <a:ea typeface="Meiryo UI" panose="020B0604030504040204" pitchFamily="50" charset="-128"/>
              </a:rPr>
              <a:t>に</a:t>
            </a:r>
            <a:r>
              <a:rPr lang="en-US" altLang="ja-JP" sz="3200" b="1" dirty="0">
                <a:latin typeface="Meiryo UI" panose="020B0604030504040204" pitchFamily="50" charset="-128"/>
                <a:ea typeface="Meiryo UI" panose="020B0604030504040204" pitchFamily="50" charset="-128"/>
              </a:rPr>
              <a:t>ARPA</a:t>
            </a:r>
            <a:r>
              <a:rPr lang="ja-JP" altLang="en-US" sz="3200" b="1" dirty="0">
                <a:latin typeface="Meiryo UI" panose="020B0604030504040204" pitchFamily="50" charset="-128"/>
                <a:ea typeface="Meiryo UI" panose="020B0604030504040204" pitchFamily="50" charset="-128"/>
              </a:rPr>
              <a:t>ー</a:t>
            </a:r>
            <a:r>
              <a:rPr lang="en-US" altLang="ja-JP" sz="3200" b="1" dirty="0">
                <a:latin typeface="Meiryo UI" panose="020B0604030504040204" pitchFamily="50" charset="-128"/>
                <a:ea typeface="Meiryo UI" panose="020B0604030504040204" pitchFamily="50" charset="-128"/>
              </a:rPr>
              <a:t>H</a:t>
            </a:r>
            <a:r>
              <a:rPr lang="ja-JP" altLang="en-US" sz="3200" b="1" dirty="0">
                <a:latin typeface="Meiryo UI" panose="020B0604030504040204" pitchFamily="50" charset="-128"/>
                <a:ea typeface="Meiryo UI" panose="020B0604030504040204" pitchFamily="50" charset="-128"/>
              </a:rPr>
              <a:t>が仲間入り</a:t>
            </a:r>
          </a:p>
        </p:txBody>
      </p:sp>
      <p:sp>
        <p:nvSpPr>
          <p:cNvPr id="2" name="角丸四角形 1"/>
          <p:cNvSpPr/>
          <p:nvPr/>
        </p:nvSpPr>
        <p:spPr>
          <a:xfrm>
            <a:off x="4161421" y="1067438"/>
            <a:ext cx="3948112" cy="647700"/>
          </a:xfrm>
          <a:prstGeom prst="roundRect">
            <a:avLst>
              <a:gd name="adj" fmla="val 36275"/>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游ゴシック" panose="020B0400000000000000" pitchFamily="50" charset="-128"/>
                <a:ea typeface="游ゴシック" panose="020B0400000000000000" pitchFamily="50" charset="-128"/>
              </a:rPr>
              <a:t>国立衛生研究所</a:t>
            </a:r>
            <a:r>
              <a:rPr kumimoji="1" lang="ja-JP" altLang="en-US" dirty="0">
                <a:latin typeface="游ゴシック" panose="020B0400000000000000" pitchFamily="50" charset="-128"/>
                <a:ea typeface="游ゴシック" panose="020B0400000000000000" pitchFamily="50" charset="-128"/>
              </a:rPr>
              <a:t>（</a:t>
            </a:r>
            <a:r>
              <a:rPr kumimoji="1" lang="en-US" altLang="ja-JP" dirty="0">
                <a:latin typeface="游ゴシック" panose="020B0400000000000000" pitchFamily="50" charset="-128"/>
                <a:ea typeface="游ゴシック" panose="020B0400000000000000" pitchFamily="50" charset="-128"/>
              </a:rPr>
              <a:t>NIH</a:t>
            </a:r>
            <a:r>
              <a:rPr kumimoji="1" lang="ja-JP" altLang="en-US" dirty="0">
                <a:latin typeface="游ゴシック" panose="020B0400000000000000" pitchFamily="50" charset="-128"/>
                <a:ea typeface="游ゴシック" panose="020B0400000000000000" pitchFamily="50" charset="-128"/>
              </a:rPr>
              <a:t>）</a:t>
            </a:r>
            <a:endParaRPr lang="en-US" altLang="ja-JP" dirty="0">
              <a:latin typeface="游ゴシック" panose="020B0400000000000000" pitchFamily="50" charset="-128"/>
              <a:ea typeface="游ゴシック" panose="020B0400000000000000" pitchFamily="50" charset="-128"/>
            </a:endParaRPr>
          </a:p>
          <a:p>
            <a:pPr algn="ctr"/>
            <a:r>
              <a:rPr lang="en-US" altLang="ja-JP" sz="1400" dirty="0">
                <a:latin typeface="游ゴシック" panose="020B0400000000000000" pitchFamily="50" charset="-128"/>
                <a:ea typeface="游ゴシック" panose="020B0400000000000000" pitchFamily="50" charset="-128"/>
              </a:rPr>
              <a:t>NIH Office of the Director (OD)</a:t>
            </a:r>
            <a:endParaRPr kumimoji="1" lang="en-US" altLang="ja-JP" sz="1400" dirty="0">
              <a:latin typeface="游ゴシック" panose="020B0400000000000000" pitchFamily="50" charset="-128"/>
              <a:ea typeface="游ゴシック" panose="020B0400000000000000" pitchFamily="50" charset="-128"/>
            </a:endParaRPr>
          </a:p>
        </p:txBody>
      </p:sp>
      <p:sp>
        <p:nvSpPr>
          <p:cNvPr id="3" name="正方形/長方形 2"/>
          <p:cNvSpPr/>
          <p:nvPr/>
        </p:nvSpPr>
        <p:spPr>
          <a:xfrm>
            <a:off x="-3630" y="1219001"/>
            <a:ext cx="3142463" cy="338554"/>
          </a:xfrm>
          <a:prstGeom prst="rect">
            <a:avLst/>
          </a:prstGeom>
        </p:spPr>
        <p:txBody>
          <a:bodyPr wrap="none">
            <a:spAutoFit/>
          </a:bodyPr>
          <a:lstStyle/>
          <a:p>
            <a:r>
              <a:rPr lang="en-US" altLang="ja-JP" sz="1600" dirty="0">
                <a:latin typeface="Amasis MT Pro Black" panose="02040A04050005020304" pitchFamily="18" charset="0"/>
              </a:rPr>
              <a:t>National Institutes of Health</a:t>
            </a:r>
            <a:endParaRPr lang="ja-JP" altLang="en-US" sz="1600" dirty="0">
              <a:latin typeface="Amasis MT Pro Black" panose="02040A04050005020304" pitchFamily="18" charset="0"/>
            </a:endParaRPr>
          </a:p>
        </p:txBody>
      </p:sp>
      <p:sp>
        <p:nvSpPr>
          <p:cNvPr id="4" name="正方形/長方形 3"/>
          <p:cNvSpPr/>
          <p:nvPr/>
        </p:nvSpPr>
        <p:spPr>
          <a:xfrm>
            <a:off x="3848080" y="29561"/>
            <a:ext cx="4453462" cy="423193"/>
          </a:xfrm>
          <a:prstGeom prst="rect">
            <a:avLst/>
          </a:prstGeom>
        </p:spPr>
        <p:txBody>
          <a:bodyPr wrap="none">
            <a:spAutoFit/>
          </a:bodyPr>
          <a:lstStyle/>
          <a:p>
            <a:pPr algn="ctr"/>
            <a:r>
              <a:rPr lang="ja-JP" altLang="en-US" sz="1100" b="1" dirty="0">
                <a:latin typeface="BIZ UDPゴシック" panose="020B0400000000000000" pitchFamily="50" charset="-128"/>
                <a:ea typeface="BIZ UDPゴシック" panose="020B0400000000000000" pitchFamily="50" charset="-128"/>
              </a:rPr>
              <a:t>米連邦保健福祉省（</a:t>
            </a:r>
            <a:r>
              <a:rPr lang="en-US" altLang="ja-JP" sz="1100" b="1" dirty="0">
                <a:latin typeface="BIZ UDPゴシック" panose="020B0400000000000000" pitchFamily="50" charset="-128"/>
                <a:ea typeface="BIZ UDPゴシック" panose="020B0400000000000000" pitchFamily="50" charset="-128"/>
              </a:rPr>
              <a:t>HHS</a:t>
            </a:r>
            <a:r>
              <a:rPr lang="ja-JP" altLang="en-US" sz="1100" b="1" dirty="0">
                <a:latin typeface="BIZ UDPゴシック" panose="020B0400000000000000" pitchFamily="50" charset="-128"/>
                <a:ea typeface="BIZ UDPゴシック" panose="020B0400000000000000" pitchFamily="50" charset="-128"/>
              </a:rPr>
              <a:t>）</a:t>
            </a:r>
            <a:endParaRPr lang="en-US" altLang="ja-JP" sz="1100" b="1" dirty="0">
              <a:latin typeface="BIZ UDPゴシック" panose="020B0400000000000000" pitchFamily="50" charset="-128"/>
              <a:ea typeface="BIZ UDPゴシック" panose="020B0400000000000000" pitchFamily="50" charset="-128"/>
            </a:endParaRPr>
          </a:p>
          <a:p>
            <a:pPr algn="ctr"/>
            <a:r>
              <a:rPr lang="en-US" altLang="ja-JP" sz="1050" dirty="0">
                <a:latin typeface="BIZ UDPゴシック" panose="020B0400000000000000" pitchFamily="50" charset="-128"/>
                <a:ea typeface="BIZ UDPゴシック" panose="020B0400000000000000" pitchFamily="50" charset="-128"/>
              </a:rPr>
              <a:t>United States Department of Health and Human Services</a:t>
            </a:r>
            <a:endParaRPr lang="ja-JP" altLang="en-US" sz="1050" dirty="0">
              <a:latin typeface="BIZ UDPゴシック" panose="020B0400000000000000" pitchFamily="50" charset="-128"/>
              <a:ea typeface="BIZ UDPゴシック" panose="020B0400000000000000" pitchFamily="50" charset="-128"/>
            </a:endParaRPr>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608" y="1059189"/>
            <a:ext cx="962025" cy="628650"/>
          </a:xfrm>
          <a:prstGeom prst="rect">
            <a:avLst/>
          </a:prstGeom>
        </p:spPr>
      </p:pic>
      <p:sp>
        <p:nvSpPr>
          <p:cNvPr id="12" name="角丸四角形 11"/>
          <p:cNvSpPr/>
          <p:nvPr/>
        </p:nvSpPr>
        <p:spPr>
          <a:xfrm>
            <a:off x="50800" y="183506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国立がん研究所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28" name="角丸四角形 27"/>
          <p:cNvSpPr/>
          <p:nvPr/>
        </p:nvSpPr>
        <p:spPr>
          <a:xfrm>
            <a:off x="3064879" y="183506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国立眼研究所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29" name="角丸四角形 28"/>
          <p:cNvSpPr/>
          <p:nvPr/>
        </p:nvSpPr>
        <p:spPr>
          <a:xfrm>
            <a:off x="6215347" y="182395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国立心肺血研究所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30" name="角丸四角形 29"/>
          <p:cNvSpPr/>
          <p:nvPr/>
        </p:nvSpPr>
        <p:spPr>
          <a:xfrm>
            <a:off x="9229426" y="182395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国立ヒトゲノム研究所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31" name="角丸四角形 30"/>
          <p:cNvSpPr/>
          <p:nvPr/>
        </p:nvSpPr>
        <p:spPr>
          <a:xfrm>
            <a:off x="75495" y="257373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国立老化研究所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32" name="角丸四角形 31"/>
          <p:cNvSpPr/>
          <p:nvPr/>
        </p:nvSpPr>
        <p:spPr>
          <a:xfrm>
            <a:off x="3089574" y="257373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latin typeface="Meiryo UI" panose="020B0604030504040204" pitchFamily="50" charset="-128"/>
                <a:ea typeface="Meiryo UI" panose="020B0604030504040204" pitchFamily="50" charset="-128"/>
              </a:rPr>
              <a:t>国立アルコール乱用・</a:t>
            </a:r>
            <a:r>
              <a:rPr lang="ja-JP" altLang="en-US" sz="1400" b="1" dirty="0">
                <a:latin typeface="Meiryo UI" panose="020B0604030504040204" pitchFamily="50" charset="-128"/>
                <a:ea typeface="Meiryo UI" panose="020B0604030504040204" pitchFamily="50" charset="-128"/>
              </a:rPr>
              <a:t>依存症研究所</a:t>
            </a:r>
            <a:endParaRPr lang="en-US" altLang="ja-JP" sz="1400" b="1" dirty="0">
              <a:latin typeface="Meiryo UI" panose="020B0604030504040204" pitchFamily="50" charset="-128"/>
              <a:ea typeface="Meiryo UI" panose="020B0604030504040204" pitchFamily="50" charset="-128"/>
            </a:endParaRPr>
          </a:p>
          <a:p>
            <a:pPr algn="ctr"/>
            <a:endParaRPr kumimoji="1" lang="en-US" altLang="ja-JP" sz="1400" b="1" dirty="0">
              <a:latin typeface="Meiryo UI" panose="020B0604030504040204" pitchFamily="50" charset="-128"/>
              <a:ea typeface="Meiryo UI" panose="020B0604030504040204" pitchFamily="50" charset="-128"/>
            </a:endParaRPr>
          </a:p>
        </p:txBody>
      </p:sp>
      <p:sp>
        <p:nvSpPr>
          <p:cNvPr id="33" name="角丸四角形 32"/>
          <p:cNvSpPr/>
          <p:nvPr/>
        </p:nvSpPr>
        <p:spPr>
          <a:xfrm>
            <a:off x="6240042" y="256262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国立関節炎骨格皮膚研究所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4" name="角丸四角形 33"/>
          <p:cNvSpPr/>
          <p:nvPr/>
        </p:nvSpPr>
        <p:spPr>
          <a:xfrm>
            <a:off x="9254121" y="256262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国立アレルギー感染症研究所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5" name="角丸四角形 34"/>
          <p:cNvSpPr/>
          <p:nvPr/>
        </p:nvSpPr>
        <p:spPr>
          <a:xfrm>
            <a:off x="75495" y="331240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国立小児保健発達研究所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6" name="角丸四角形 35"/>
          <p:cNvSpPr/>
          <p:nvPr/>
        </p:nvSpPr>
        <p:spPr>
          <a:xfrm>
            <a:off x="3089574" y="331240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国立聴覚・伝達障害研究所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7" name="角丸四角形 36"/>
          <p:cNvSpPr/>
          <p:nvPr/>
        </p:nvSpPr>
        <p:spPr>
          <a:xfrm>
            <a:off x="6240042" y="330129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国立歯科・頭蓋顔面研究所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8" name="角丸四角形 37"/>
          <p:cNvSpPr/>
          <p:nvPr/>
        </p:nvSpPr>
        <p:spPr>
          <a:xfrm>
            <a:off x="9254121" y="330129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latin typeface="Meiryo UI" panose="020B0604030504040204" pitchFamily="50" charset="-128"/>
                <a:ea typeface="Meiryo UI" panose="020B0604030504040204" pitchFamily="50" charset="-128"/>
              </a:rPr>
              <a:t>国立画像生物医学・</a:t>
            </a:r>
            <a:r>
              <a:rPr lang="ja-JP" altLang="en-US" sz="1300" b="1" dirty="0">
                <a:latin typeface="Meiryo UI" panose="020B0604030504040204" pitchFamily="50" charset="-128"/>
                <a:ea typeface="Meiryo UI" panose="020B0604030504040204" pitchFamily="50" charset="-128"/>
              </a:rPr>
              <a:t>生物工学</a:t>
            </a:r>
            <a:r>
              <a:rPr kumimoji="1" lang="ja-JP" altLang="en-US" sz="1300" b="1" dirty="0">
                <a:latin typeface="Meiryo UI" panose="020B0604030504040204" pitchFamily="50" charset="-128"/>
                <a:ea typeface="Meiryo UI" panose="020B0604030504040204" pitchFamily="50" charset="-128"/>
              </a:rPr>
              <a:t>研究所</a:t>
            </a:r>
            <a:endParaRPr kumimoji="1" lang="en-US" altLang="ja-JP" sz="1300" b="1" dirty="0">
              <a:latin typeface="Meiryo UI" panose="020B0604030504040204" pitchFamily="50" charset="-128"/>
              <a:ea typeface="Meiryo UI" panose="020B0604030504040204" pitchFamily="50" charset="-128"/>
            </a:endParaRPr>
          </a:p>
          <a:p>
            <a:pPr algn="ctr"/>
            <a:endParaRPr kumimoji="1" lang="en-US" altLang="ja-JP" sz="1300" b="1" dirty="0">
              <a:latin typeface="Meiryo UI" panose="020B0604030504040204" pitchFamily="50" charset="-128"/>
              <a:ea typeface="Meiryo UI" panose="020B0604030504040204" pitchFamily="50" charset="-128"/>
            </a:endParaRPr>
          </a:p>
        </p:txBody>
      </p:sp>
      <p:sp>
        <p:nvSpPr>
          <p:cNvPr id="39" name="角丸四角形 38"/>
          <p:cNvSpPr/>
          <p:nvPr/>
        </p:nvSpPr>
        <p:spPr>
          <a:xfrm>
            <a:off x="75495" y="402424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latin typeface="Meiryo UI" panose="020B0604030504040204" pitchFamily="50" charset="-128"/>
                <a:ea typeface="Meiryo UI" panose="020B0604030504040204" pitchFamily="50" charset="-128"/>
              </a:rPr>
              <a:t>国立糖尿病・消化器・腎疾患研究所</a:t>
            </a:r>
            <a:endParaRPr kumimoji="1" lang="en-US" altLang="ja-JP" sz="1300" b="1" dirty="0">
              <a:latin typeface="Meiryo UI" panose="020B0604030504040204" pitchFamily="50" charset="-128"/>
              <a:ea typeface="Meiryo UI" panose="020B0604030504040204" pitchFamily="50" charset="-128"/>
            </a:endParaRPr>
          </a:p>
          <a:p>
            <a:pPr algn="ctr"/>
            <a:endParaRPr kumimoji="1" lang="en-US" altLang="ja-JP" sz="1200" b="1" dirty="0">
              <a:latin typeface="Meiryo UI" panose="020B0604030504040204" pitchFamily="50" charset="-128"/>
              <a:ea typeface="Meiryo UI" panose="020B0604030504040204" pitchFamily="50" charset="-128"/>
            </a:endParaRPr>
          </a:p>
        </p:txBody>
      </p:sp>
      <p:sp>
        <p:nvSpPr>
          <p:cNvPr id="40" name="角丸四角形 39"/>
          <p:cNvSpPr/>
          <p:nvPr/>
        </p:nvSpPr>
        <p:spPr>
          <a:xfrm>
            <a:off x="3089574" y="402424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国立精神衛生研究所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1" name="角丸四角形 40"/>
          <p:cNvSpPr/>
          <p:nvPr/>
        </p:nvSpPr>
        <p:spPr>
          <a:xfrm>
            <a:off x="6240042" y="4013128"/>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国立神経疾患・脳卒中</a:t>
            </a:r>
            <a:r>
              <a:rPr lang="ja-JP" altLang="en-US" sz="1600" b="1" dirty="0">
                <a:latin typeface="Meiryo UI" panose="020B0604030504040204" pitchFamily="50" charset="-128"/>
                <a:ea typeface="Meiryo UI" panose="020B0604030504040204" pitchFamily="50" charset="-128"/>
              </a:rPr>
              <a:t>研究所</a:t>
            </a:r>
            <a:endParaRPr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42" name="角丸四角形 41"/>
          <p:cNvSpPr/>
          <p:nvPr/>
        </p:nvSpPr>
        <p:spPr>
          <a:xfrm>
            <a:off x="9254121" y="4013128"/>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国立薬物乱用研究所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3" name="角丸四角形 42"/>
          <p:cNvSpPr/>
          <p:nvPr/>
        </p:nvSpPr>
        <p:spPr>
          <a:xfrm>
            <a:off x="75495" y="4778956"/>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国立看護研究所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4" name="角丸四角形 43"/>
          <p:cNvSpPr/>
          <p:nvPr/>
        </p:nvSpPr>
        <p:spPr>
          <a:xfrm>
            <a:off x="3089574" y="4778956"/>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国立医学図書館</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5" name="角丸四角形 44"/>
          <p:cNvSpPr/>
          <p:nvPr/>
        </p:nvSpPr>
        <p:spPr>
          <a:xfrm>
            <a:off x="6240042" y="4767844"/>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国立環境衛生科学研究所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6" name="角丸四角形 45"/>
          <p:cNvSpPr/>
          <p:nvPr/>
        </p:nvSpPr>
        <p:spPr>
          <a:xfrm>
            <a:off x="9254121" y="4767844"/>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国立一般医科学研究所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7" name="角丸四角形 46"/>
          <p:cNvSpPr/>
          <p:nvPr/>
        </p:nvSpPr>
        <p:spPr>
          <a:xfrm>
            <a:off x="50800" y="552325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科学審査センター</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8" name="角丸四角形 47"/>
          <p:cNvSpPr/>
          <p:nvPr/>
        </p:nvSpPr>
        <p:spPr>
          <a:xfrm>
            <a:off x="3064879" y="552325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国立補完代替医療センター</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9" name="角丸四角形 48"/>
          <p:cNvSpPr/>
          <p:nvPr/>
        </p:nvSpPr>
        <p:spPr>
          <a:xfrm>
            <a:off x="6215347" y="5512138"/>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国立フォガーティ国際センター</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50" name="角丸四角形 49"/>
          <p:cNvSpPr/>
          <p:nvPr/>
        </p:nvSpPr>
        <p:spPr>
          <a:xfrm>
            <a:off x="9229426" y="5512138"/>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情報技術センター</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51" name="角丸四角形 50"/>
          <p:cNvSpPr/>
          <p:nvPr/>
        </p:nvSpPr>
        <p:spPr>
          <a:xfrm>
            <a:off x="37414" y="6306060"/>
            <a:ext cx="8484286" cy="478434"/>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latin typeface="Meiryo UI" panose="020B0604030504040204" pitchFamily="50" charset="-128"/>
                <a:ea typeface="Meiryo UI" panose="020B0604030504040204" pitchFamily="50" charset="-128"/>
              </a:rPr>
              <a:t>　国立先進トラスレーショナル科学センター</a:t>
            </a:r>
            <a:endParaRPr kumimoji="1" lang="en-US" altLang="ja-JP" b="1" dirty="0">
              <a:latin typeface="Meiryo UI" panose="020B0604030504040204" pitchFamily="50" charset="-128"/>
              <a:ea typeface="Meiryo UI" panose="020B0604030504040204" pitchFamily="50" charset="-128"/>
            </a:endParaRPr>
          </a:p>
        </p:txBody>
      </p:sp>
      <p:sp>
        <p:nvSpPr>
          <p:cNvPr id="52" name="角丸四角形 51"/>
          <p:cNvSpPr/>
          <p:nvPr/>
        </p:nvSpPr>
        <p:spPr>
          <a:xfrm>
            <a:off x="8658418" y="6306060"/>
            <a:ext cx="3478774" cy="478434"/>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latin typeface="Meiryo UI" panose="020B0604030504040204" pitchFamily="50" charset="-128"/>
                <a:ea typeface="Meiryo UI" panose="020B0604030504040204" pitchFamily="50" charset="-128"/>
              </a:rPr>
              <a:t>　臨床センター</a:t>
            </a:r>
            <a:endParaRPr kumimoji="1" lang="en-US" altLang="ja-JP" b="1" dirty="0">
              <a:latin typeface="Meiryo UI" panose="020B0604030504040204" pitchFamily="50" charset="-128"/>
              <a:ea typeface="Meiryo UI" panose="020B0604030504040204" pitchFamily="50" charset="-128"/>
            </a:endParaRPr>
          </a:p>
        </p:txBody>
      </p:sp>
      <p:sp>
        <p:nvSpPr>
          <p:cNvPr id="53" name="正方形/長方形 52"/>
          <p:cNvSpPr/>
          <p:nvPr/>
        </p:nvSpPr>
        <p:spPr>
          <a:xfrm>
            <a:off x="453457" y="2243950"/>
            <a:ext cx="2157963"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Cancer Institute (NCI) </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54" name="正方形/長方形 53"/>
          <p:cNvSpPr/>
          <p:nvPr/>
        </p:nvSpPr>
        <p:spPr>
          <a:xfrm>
            <a:off x="3598181" y="2243950"/>
            <a:ext cx="1896673"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Eye Institute (NEI)</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55" name="正方形/長方形 54"/>
          <p:cNvSpPr/>
          <p:nvPr/>
        </p:nvSpPr>
        <p:spPr>
          <a:xfrm>
            <a:off x="6323454" y="2222776"/>
            <a:ext cx="2847254" cy="230832"/>
          </a:xfrm>
          <a:prstGeom prst="rect">
            <a:avLst/>
          </a:prstGeom>
        </p:spPr>
        <p:txBody>
          <a:bodyPr wrap="none">
            <a:spAutoFit/>
          </a:bodyPr>
          <a:lstStyle/>
          <a:p>
            <a:r>
              <a:rPr lang="en-US" altLang="ja-JP" sz="900" dirty="0">
                <a:solidFill>
                  <a:schemeClr val="bg1"/>
                </a:solidFill>
                <a:latin typeface="游ゴシック" panose="020B0400000000000000" pitchFamily="50" charset="-128"/>
                <a:ea typeface="游ゴシック" panose="020B0400000000000000" pitchFamily="50" charset="-128"/>
              </a:rPr>
              <a:t>National Heart, Lung, and Blood Institute (NHLBI)</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59" name="正方形/長方形 58"/>
          <p:cNvSpPr/>
          <p:nvPr/>
        </p:nvSpPr>
        <p:spPr>
          <a:xfrm>
            <a:off x="9214541" y="2228362"/>
            <a:ext cx="3023585" cy="230832"/>
          </a:xfrm>
          <a:prstGeom prst="rect">
            <a:avLst/>
          </a:prstGeom>
        </p:spPr>
        <p:txBody>
          <a:bodyPr wrap="none">
            <a:spAutoFit/>
          </a:bodyPr>
          <a:lstStyle/>
          <a:p>
            <a:r>
              <a:rPr lang="en-US" altLang="ja-JP" sz="900" dirty="0">
                <a:solidFill>
                  <a:schemeClr val="bg1"/>
                </a:solidFill>
                <a:latin typeface="游ゴシック" panose="020B0400000000000000" pitchFamily="50" charset="-128"/>
                <a:ea typeface="游ゴシック" panose="020B0400000000000000" pitchFamily="50" charset="-128"/>
              </a:rPr>
              <a:t>National Human Genome Research Institute (NHGRI)</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60" name="正方形/長方形 59"/>
          <p:cNvSpPr/>
          <p:nvPr/>
        </p:nvSpPr>
        <p:spPr>
          <a:xfrm>
            <a:off x="454697" y="2981384"/>
            <a:ext cx="221887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Institute on Aging (NIA)</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61" name="正方形/長方形 60"/>
          <p:cNvSpPr/>
          <p:nvPr/>
        </p:nvSpPr>
        <p:spPr>
          <a:xfrm>
            <a:off x="3225963" y="2903978"/>
            <a:ext cx="2331087" cy="369332"/>
          </a:xfrm>
          <a:prstGeom prst="rect">
            <a:avLst/>
          </a:prstGeom>
        </p:spPr>
        <p:txBody>
          <a:bodyPr wrap="none">
            <a:spAutoFit/>
          </a:bodyPr>
          <a:lstStyle/>
          <a:p>
            <a:pPr algn="ctr"/>
            <a:r>
              <a:rPr lang="en-US" altLang="ja-JP" sz="900" dirty="0">
                <a:solidFill>
                  <a:schemeClr val="bg1"/>
                </a:solidFill>
                <a:latin typeface="游ゴシック" panose="020B0400000000000000" pitchFamily="50" charset="-128"/>
                <a:ea typeface="游ゴシック" panose="020B0400000000000000" pitchFamily="50" charset="-128"/>
              </a:rPr>
              <a:t>National Institute on Alcohol Abuse and </a:t>
            </a:r>
          </a:p>
          <a:p>
            <a:pPr algn="ctr"/>
            <a:r>
              <a:rPr lang="en-US" altLang="ja-JP" sz="900" dirty="0">
                <a:solidFill>
                  <a:schemeClr val="bg1"/>
                </a:solidFill>
                <a:latin typeface="游ゴシック" panose="020B0400000000000000" pitchFamily="50" charset="-128"/>
                <a:ea typeface="游ゴシック" panose="020B0400000000000000" pitchFamily="50" charset="-128"/>
              </a:rPr>
              <a:t>Alcoholism (NIAAA)</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62" name="正方形/長方形 61"/>
          <p:cNvSpPr/>
          <p:nvPr/>
        </p:nvSpPr>
        <p:spPr>
          <a:xfrm>
            <a:off x="6144317" y="2886368"/>
            <a:ext cx="3105338" cy="369332"/>
          </a:xfrm>
          <a:prstGeom prst="rect">
            <a:avLst/>
          </a:prstGeom>
        </p:spPr>
        <p:txBody>
          <a:bodyPr wrap="none">
            <a:spAutoFit/>
          </a:bodyPr>
          <a:lstStyle/>
          <a:p>
            <a:pPr algn="ctr"/>
            <a:r>
              <a:rPr lang="en-US" altLang="ja-JP" sz="900" dirty="0">
                <a:solidFill>
                  <a:schemeClr val="bg1"/>
                </a:solidFill>
                <a:latin typeface="游ゴシック" panose="020B0400000000000000" pitchFamily="50" charset="-128"/>
                <a:ea typeface="游ゴシック" panose="020B0400000000000000" pitchFamily="50" charset="-128"/>
              </a:rPr>
              <a:t>National Institute of Arthritis and Musculoskeletal and </a:t>
            </a:r>
          </a:p>
          <a:p>
            <a:pPr algn="ctr"/>
            <a:r>
              <a:rPr lang="en-US" altLang="ja-JP" sz="900" dirty="0">
                <a:solidFill>
                  <a:schemeClr val="bg1"/>
                </a:solidFill>
                <a:latin typeface="游ゴシック" panose="020B0400000000000000" pitchFamily="50" charset="-128"/>
                <a:ea typeface="游ゴシック" panose="020B0400000000000000" pitchFamily="50" charset="-128"/>
              </a:rPr>
              <a:t>Skin Diseases (NIAMS)</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63" name="正方形/長方形 62"/>
          <p:cNvSpPr/>
          <p:nvPr/>
        </p:nvSpPr>
        <p:spPr>
          <a:xfrm>
            <a:off x="9687235" y="2855590"/>
            <a:ext cx="2097049" cy="400110"/>
          </a:xfrm>
          <a:prstGeom prst="rect">
            <a:avLst/>
          </a:prstGeom>
        </p:spPr>
        <p:txBody>
          <a:bodyPr wrap="none">
            <a:spAutoFit/>
          </a:bodyPr>
          <a:lstStyle/>
          <a:p>
            <a:r>
              <a:rPr lang="en-US" altLang="ja-JP" sz="1000" dirty="0">
                <a:solidFill>
                  <a:schemeClr val="bg1"/>
                </a:solidFill>
                <a:latin typeface="游ゴシック" panose="020B0400000000000000" pitchFamily="50" charset="-128"/>
                <a:ea typeface="游ゴシック" panose="020B0400000000000000" pitchFamily="50" charset="-128"/>
              </a:rPr>
              <a:t>National Institute of Allergy and </a:t>
            </a:r>
          </a:p>
          <a:p>
            <a:r>
              <a:rPr lang="en-US" altLang="ja-JP" sz="1000" dirty="0">
                <a:solidFill>
                  <a:schemeClr val="bg1"/>
                </a:solidFill>
                <a:latin typeface="游ゴシック" panose="020B0400000000000000" pitchFamily="50" charset="-128"/>
                <a:ea typeface="游ゴシック" panose="020B0400000000000000" pitchFamily="50" charset="-128"/>
              </a:rPr>
              <a:t>Infectious Diseases (NIAID)</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5" name="正方形/長方形 64"/>
          <p:cNvSpPr/>
          <p:nvPr/>
        </p:nvSpPr>
        <p:spPr>
          <a:xfrm>
            <a:off x="9063" y="3635091"/>
            <a:ext cx="3110146" cy="338554"/>
          </a:xfrm>
          <a:prstGeom prst="rect">
            <a:avLst/>
          </a:prstGeom>
        </p:spPr>
        <p:txBody>
          <a:bodyPr wrap="none">
            <a:spAutoFit/>
          </a:bodyPr>
          <a:lstStyle/>
          <a:p>
            <a:pPr algn="ctr"/>
            <a:r>
              <a:rPr lang="en-US" altLang="ja-JP" sz="800" dirty="0">
                <a:solidFill>
                  <a:schemeClr val="bg1"/>
                </a:solidFill>
                <a:latin typeface="游ゴシック" panose="020B0400000000000000" pitchFamily="50" charset="-128"/>
                <a:ea typeface="游ゴシック" panose="020B0400000000000000" pitchFamily="50" charset="-128"/>
              </a:rPr>
              <a:t>Eunice Kennedy Shriver National Institute of Child Health and</a:t>
            </a:r>
          </a:p>
          <a:p>
            <a:pPr algn="ctr"/>
            <a:r>
              <a:rPr lang="en-US" altLang="ja-JP" sz="800" dirty="0">
                <a:solidFill>
                  <a:schemeClr val="bg1"/>
                </a:solidFill>
                <a:latin typeface="游ゴシック" panose="020B0400000000000000" pitchFamily="50" charset="-128"/>
                <a:ea typeface="游ゴシック" panose="020B0400000000000000" pitchFamily="50" charset="-128"/>
              </a:rPr>
              <a:t>Human Development (NICHD)</a:t>
            </a:r>
            <a:endParaRPr lang="ja-JP" altLang="en-US" sz="800" dirty="0">
              <a:solidFill>
                <a:schemeClr val="bg1"/>
              </a:solidFill>
              <a:latin typeface="游ゴシック" panose="020B0400000000000000" pitchFamily="50" charset="-128"/>
              <a:ea typeface="游ゴシック" panose="020B0400000000000000" pitchFamily="50" charset="-128"/>
            </a:endParaRPr>
          </a:p>
        </p:txBody>
      </p:sp>
      <p:sp>
        <p:nvSpPr>
          <p:cNvPr id="66" name="正方形/長方形 65"/>
          <p:cNvSpPr/>
          <p:nvPr/>
        </p:nvSpPr>
        <p:spPr>
          <a:xfrm>
            <a:off x="3559195" y="3635697"/>
            <a:ext cx="2149948" cy="338554"/>
          </a:xfrm>
          <a:prstGeom prst="rect">
            <a:avLst/>
          </a:prstGeom>
        </p:spPr>
        <p:txBody>
          <a:bodyPr wrap="none">
            <a:spAutoFit/>
          </a:bodyPr>
          <a:lstStyle/>
          <a:p>
            <a:pPr algn="ctr"/>
            <a:r>
              <a:rPr lang="en-US" altLang="ja-JP" sz="800" dirty="0">
                <a:solidFill>
                  <a:schemeClr val="bg1"/>
                </a:solidFill>
                <a:latin typeface="游ゴシック" panose="020B0400000000000000" pitchFamily="50" charset="-128"/>
                <a:ea typeface="游ゴシック" panose="020B0400000000000000" pitchFamily="50" charset="-128"/>
              </a:rPr>
              <a:t>National Institute on Deafness and </a:t>
            </a:r>
          </a:p>
          <a:p>
            <a:pPr algn="ctr"/>
            <a:r>
              <a:rPr lang="en-US" altLang="ja-JP" sz="800" dirty="0">
                <a:solidFill>
                  <a:schemeClr val="bg1"/>
                </a:solidFill>
                <a:latin typeface="游ゴシック" panose="020B0400000000000000" pitchFamily="50" charset="-128"/>
                <a:ea typeface="游ゴシック" panose="020B0400000000000000" pitchFamily="50" charset="-128"/>
              </a:rPr>
              <a:t>Other Communication Disorders (NIDCD)</a:t>
            </a:r>
            <a:endParaRPr lang="ja-JP" altLang="en-US" sz="800" dirty="0">
              <a:solidFill>
                <a:schemeClr val="bg1"/>
              </a:solidFill>
              <a:latin typeface="游ゴシック" panose="020B0400000000000000" pitchFamily="50" charset="-128"/>
              <a:ea typeface="游ゴシック" panose="020B0400000000000000" pitchFamily="50" charset="-128"/>
            </a:endParaRPr>
          </a:p>
        </p:txBody>
      </p:sp>
      <p:sp>
        <p:nvSpPr>
          <p:cNvPr id="67" name="正方形/長方形 66"/>
          <p:cNvSpPr/>
          <p:nvPr/>
        </p:nvSpPr>
        <p:spPr>
          <a:xfrm>
            <a:off x="6703365" y="3609691"/>
            <a:ext cx="2087431"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Dental and </a:t>
            </a:r>
          </a:p>
          <a:p>
            <a:pPr algn="ctr"/>
            <a:r>
              <a:rPr lang="en-US" altLang="ja-JP" sz="1000" dirty="0">
                <a:solidFill>
                  <a:schemeClr val="bg1"/>
                </a:solidFill>
                <a:latin typeface="游ゴシック" panose="020B0400000000000000" pitchFamily="50" charset="-128"/>
                <a:ea typeface="游ゴシック" panose="020B0400000000000000" pitchFamily="50" charset="-128"/>
              </a:rPr>
              <a:t>Craniofacial Research (NIDCR)</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8" name="正方形/長方形 67"/>
          <p:cNvSpPr/>
          <p:nvPr/>
        </p:nvSpPr>
        <p:spPr>
          <a:xfrm>
            <a:off x="9283526" y="3596991"/>
            <a:ext cx="2853666"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Biomedical Imaging and </a:t>
            </a:r>
          </a:p>
          <a:p>
            <a:pPr algn="ctr"/>
            <a:r>
              <a:rPr lang="en-US" altLang="ja-JP" sz="1000" dirty="0">
                <a:solidFill>
                  <a:schemeClr val="bg1"/>
                </a:solidFill>
                <a:latin typeface="游ゴシック" panose="020B0400000000000000" pitchFamily="50" charset="-128"/>
                <a:ea typeface="游ゴシック" panose="020B0400000000000000" pitchFamily="50" charset="-128"/>
              </a:rPr>
              <a:t>Bioengineering (NIBIB)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9" name="正方形/長方形 68"/>
          <p:cNvSpPr/>
          <p:nvPr/>
        </p:nvSpPr>
        <p:spPr>
          <a:xfrm>
            <a:off x="416667" y="4345663"/>
            <a:ext cx="2327881" cy="369332"/>
          </a:xfrm>
          <a:prstGeom prst="rect">
            <a:avLst/>
          </a:prstGeom>
        </p:spPr>
        <p:txBody>
          <a:bodyPr wrap="none">
            <a:spAutoFit/>
          </a:bodyPr>
          <a:lstStyle/>
          <a:p>
            <a:pPr algn="ctr"/>
            <a:r>
              <a:rPr lang="en-US" altLang="ja-JP" sz="900" dirty="0">
                <a:solidFill>
                  <a:schemeClr val="bg1"/>
                </a:solidFill>
                <a:latin typeface="游ゴシック" panose="020B0400000000000000" pitchFamily="50" charset="-128"/>
                <a:ea typeface="游ゴシック" panose="020B0400000000000000" pitchFamily="50" charset="-128"/>
              </a:rPr>
              <a:t>National Institute of Diabetes and </a:t>
            </a:r>
          </a:p>
          <a:p>
            <a:pPr algn="ctr"/>
            <a:r>
              <a:rPr lang="en-US" altLang="ja-JP" sz="900" dirty="0">
                <a:solidFill>
                  <a:schemeClr val="bg1"/>
                </a:solidFill>
                <a:latin typeface="游ゴシック" panose="020B0400000000000000" pitchFamily="50" charset="-128"/>
                <a:ea typeface="游ゴシック" panose="020B0400000000000000" pitchFamily="50" charset="-128"/>
              </a:rPr>
              <a:t>Digestive and Kidney Diseases (NIDDK)</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70" name="正方形/長方形 69"/>
          <p:cNvSpPr/>
          <p:nvPr/>
        </p:nvSpPr>
        <p:spPr>
          <a:xfrm>
            <a:off x="3178195" y="4419122"/>
            <a:ext cx="2861681"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Institute of Mental Health (NIMH)</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1" name="正方形/長方形 70"/>
          <p:cNvSpPr/>
          <p:nvPr/>
        </p:nvSpPr>
        <p:spPr>
          <a:xfrm>
            <a:off x="6300920" y="4321784"/>
            <a:ext cx="2789546"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Neurological Disorders </a:t>
            </a:r>
          </a:p>
          <a:p>
            <a:pPr algn="ctr"/>
            <a:r>
              <a:rPr lang="en-US" altLang="ja-JP" sz="1000" dirty="0">
                <a:solidFill>
                  <a:schemeClr val="bg1"/>
                </a:solidFill>
                <a:latin typeface="游ゴシック" panose="020B0400000000000000" pitchFamily="50" charset="-128"/>
                <a:ea typeface="游ゴシック" panose="020B0400000000000000" pitchFamily="50" charset="-128"/>
              </a:rPr>
              <a:t>and Stroke (NINDS)</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72" name="正方形/長方形 71"/>
          <p:cNvSpPr/>
          <p:nvPr/>
        </p:nvSpPr>
        <p:spPr>
          <a:xfrm>
            <a:off x="9469922" y="4415172"/>
            <a:ext cx="2701381"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Institute on Drug Abuse (NIDA)</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3" name="正方形/長方形 72"/>
          <p:cNvSpPr/>
          <p:nvPr/>
        </p:nvSpPr>
        <p:spPr>
          <a:xfrm>
            <a:off x="77516" y="5178160"/>
            <a:ext cx="304602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Institute of Nursing Research (NINR)</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4" name="正方形/長方形 73"/>
          <p:cNvSpPr/>
          <p:nvPr/>
        </p:nvSpPr>
        <p:spPr>
          <a:xfrm>
            <a:off x="3383940" y="5190860"/>
            <a:ext cx="2396810"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Library of Medicine (NLM)</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5" name="正方形/長方形 74"/>
          <p:cNvSpPr/>
          <p:nvPr/>
        </p:nvSpPr>
        <p:spPr>
          <a:xfrm>
            <a:off x="6603177" y="5072179"/>
            <a:ext cx="2287806"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Environmental </a:t>
            </a:r>
          </a:p>
          <a:p>
            <a:pPr algn="ctr"/>
            <a:r>
              <a:rPr lang="en-US" altLang="ja-JP" sz="1000" dirty="0">
                <a:solidFill>
                  <a:schemeClr val="bg1"/>
                </a:solidFill>
                <a:latin typeface="游ゴシック" panose="020B0400000000000000" pitchFamily="50" charset="-128"/>
                <a:ea typeface="游ゴシック" panose="020B0400000000000000" pitchFamily="50" charset="-128"/>
              </a:rPr>
              <a:t>Health Sciences (NIEHS)</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76" name="正方形/長方形 75"/>
          <p:cNvSpPr/>
          <p:nvPr/>
        </p:nvSpPr>
        <p:spPr>
          <a:xfrm>
            <a:off x="9620461" y="5044666"/>
            <a:ext cx="2281394"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a:t>
            </a:r>
          </a:p>
          <a:p>
            <a:pPr algn="ctr"/>
            <a:r>
              <a:rPr lang="en-US" altLang="ja-JP" sz="1000" dirty="0">
                <a:solidFill>
                  <a:schemeClr val="bg1"/>
                </a:solidFill>
                <a:latin typeface="游ゴシック" panose="020B0400000000000000" pitchFamily="50" charset="-128"/>
                <a:ea typeface="游ゴシック" panose="020B0400000000000000" pitchFamily="50" charset="-128"/>
              </a:rPr>
              <a:t>General Medical Sciences (NIGMS)</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77" name="正方形/長方形 76"/>
          <p:cNvSpPr/>
          <p:nvPr/>
        </p:nvSpPr>
        <p:spPr>
          <a:xfrm>
            <a:off x="334033" y="5936936"/>
            <a:ext cx="2319866"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Center for Scientific Review (CSR)</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8" name="正方形/長方形 77"/>
          <p:cNvSpPr/>
          <p:nvPr/>
        </p:nvSpPr>
        <p:spPr>
          <a:xfrm>
            <a:off x="9365815" y="5933519"/>
            <a:ext cx="2677336"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Center for Information Technology (CIT)</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9" name="正方形/長方形 78"/>
          <p:cNvSpPr/>
          <p:nvPr/>
        </p:nvSpPr>
        <p:spPr>
          <a:xfrm>
            <a:off x="10232957" y="6415625"/>
            <a:ext cx="170110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NIH Clinical Center (CC)</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80" name="正方形/長方形 79"/>
          <p:cNvSpPr/>
          <p:nvPr/>
        </p:nvSpPr>
        <p:spPr>
          <a:xfrm>
            <a:off x="6572969" y="5937191"/>
            <a:ext cx="2297424"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Fogarty International Center (FIC)</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81" name="正方形/長方形 80"/>
          <p:cNvSpPr/>
          <p:nvPr/>
        </p:nvSpPr>
        <p:spPr>
          <a:xfrm>
            <a:off x="4110633" y="6431019"/>
            <a:ext cx="409759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Center for Advancing Translational Sciences (NCATS)</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82" name="正方形/長方形 81"/>
          <p:cNvSpPr/>
          <p:nvPr/>
        </p:nvSpPr>
        <p:spPr>
          <a:xfrm>
            <a:off x="3293096" y="5812603"/>
            <a:ext cx="2544286"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Center for Complementary and</a:t>
            </a:r>
          </a:p>
          <a:p>
            <a:pPr algn="ctr"/>
            <a:r>
              <a:rPr lang="en-US" altLang="ja-JP" sz="1000" dirty="0">
                <a:solidFill>
                  <a:schemeClr val="bg1"/>
                </a:solidFill>
                <a:latin typeface="游ゴシック" panose="020B0400000000000000" pitchFamily="50" charset="-128"/>
                <a:ea typeface="游ゴシック" panose="020B0400000000000000" pitchFamily="50" charset="-128"/>
              </a:rPr>
              <a:t>Integrative Health (NCCIH)</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4" name="角丸四角形 49">
            <a:extLst>
              <a:ext uri="{FF2B5EF4-FFF2-40B4-BE49-F238E27FC236}">
                <a16:creationId xmlns:a16="http://schemas.microsoft.com/office/drawing/2014/main" id="{18BBF55A-90BF-4A34-8063-DEAD56555F03}"/>
              </a:ext>
            </a:extLst>
          </p:cNvPr>
          <p:cNvSpPr/>
          <p:nvPr/>
        </p:nvSpPr>
        <p:spPr>
          <a:xfrm>
            <a:off x="8821005" y="326414"/>
            <a:ext cx="2963279" cy="667602"/>
          </a:xfrm>
          <a:prstGeom prst="roundRect">
            <a:avLst>
              <a:gd name="adj" fmla="val 28432"/>
            </a:avLst>
          </a:prstGeom>
          <a:solidFill>
            <a:schemeClr val="accent5">
              <a:lumMod val="50000"/>
            </a:schemeClr>
          </a:solidFill>
          <a:ln>
            <a:noFill/>
          </a:ln>
          <a:effectLst>
            <a:glow rad="228600">
              <a:schemeClr val="accent5">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医療高等研究計画局</a:t>
            </a:r>
            <a:endParaRPr kumimoji="1" lang="en-US" altLang="ja-JP" b="1" dirty="0">
              <a:latin typeface="Meiryo UI" panose="020B0604030504040204" pitchFamily="50" charset="-128"/>
              <a:ea typeface="Meiryo UI" panose="020B0604030504040204" pitchFamily="50" charset="-128"/>
            </a:endParaRPr>
          </a:p>
          <a:p>
            <a:pPr algn="ctr"/>
            <a:r>
              <a:rPr kumimoji="1" lang="en-US" altLang="ja-JP" b="1" dirty="0">
                <a:latin typeface="Meiryo UI" panose="020B0604030504040204" pitchFamily="50" charset="-128"/>
                <a:ea typeface="Meiryo UI" panose="020B0604030504040204" pitchFamily="50" charset="-128"/>
              </a:rPr>
              <a:t>ARPA-H</a:t>
            </a:r>
          </a:p>
        </p:txBody>
      </p:sp>
    </p:spTree>
    <p:extLst>
      <p:ext uri="{BB962C8B-B14F-4D97-AF65-F5344CB8AC3E}">
        <p14:creationId xmlns:p14="http://schemas.microsoft.com/office/powerpoint/2010/main" val="2983682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角丸四角形 50"/>
          <p:cNvSpPr/>
          <p:nvPr/>
        </p:nvSpPr>
        <p:spPr>
          <a:xfrm rot="20235152">
            <a:off x="3853555" y="4734808"/>
            <a:ext cx="4411864" cy="478434"/>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latin typeface="Meiryo UI" panose="020B0604030504040204" pitchFamily="50" charset="-128"/>
                <a:ea typeface="Meiryo UI" panose="020B0604030504040204" pitchFamily="50" charset="-128"/>
              </a:rPr>
              <a:t>　国立先進トラスレーショナル科学センター</a:t>
            </a:r>
            <a:endParaRPr kumimoji="1" lang="en-US" altLang="ja-JP" b="1" dirty="0">
              <a:latin typeface="Meiryo UI" panose="020B0604030504040204" pitchFamily="50" charset="-128"/>
              <a:ea typeface="Meiryo UI" panose="020B0604030504040204" pitchFamily="50" charset="-128"/>
            </a:endParaRPr>
          </a:p>
        </p:txBody>
      </p:sp>
      <p:sp>
        <p:nvSpPr>
          <p:cNvPr id="79" name="正方形/長方形 78"/>
          <p:cNvSpPr/>
          <p:nvPr/>
        </p:nvSpPr>
        <p:spPr>
          <a:xfrm>
            <a:off x="10232957" y="6415625"/>
            <a:ext cx="170110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NIH Clinical Center (CC)</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64" name="角丸四角形 49">
            <a:extLst>
              <a:ext uri="{FF2B5EF4-FFF2-40B4-BE49-F238E27FC236}">
                <a16:creationId xmlns:a16="http://schemas.microsoft.com/office/drawing/2014/main" id="{18BBF55A-90BF-4A34-8063-DEAD56555F03}"/>
              </a:ext>
            </a:extLst>
          </p:cNvPr>
          <p:cNvSpPr/>
          <p:nvPr/>
        </p:nvSpPr>
        <p:spPr>
          <a:xfrm rot="343692">
            <a:off x="8442074" y="2012338"/>
            <a:ext cx="2963279" cy="667602"/>
          </a:xfrm>
          <a:prstGeom prst="roundRect">
            <a:avLst>
              <a:gd name="adj" fmla="val 28432"/>
            </a:avLst>
          </a:prstGeom>
          <a:solidFill>
            <a:schemeClr val="accent5">
              <a:lumMod val="50000"/>
            </a:schemeClr>
          </a:solidFill>
          <a:ln>
            <a:noFill/>
          </a:ln>
          <a:effectLst>
            <a:glow rad="228600">
              <a:schemeClr val="accent5">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医療高等研究計画局</a:t>
            </a:r>
            <a:endParaRPr kumimoji="1" lang="en-US" altLang="ja-JP" b="1" dirty="0">
              <a:latin typeface="Meiryo UI" panose="020B0604030504040204" pitchFamily="50" charset="-128"/>
              <a:ea typeface="Meiryo UI" panose="020B0604030504040204" pitchFamily="50" charset="-128"/>
            </a:endParaRPr>
          </a:p>
          <a:p>
            <a:pPr algn="ctr"/>
            <a:r>
              <a:rPr kumimoji="1" lang="en-US" altLang="ja-JP" b="1" dirty="0">
                <a:latin typeface="Meiryo UI" panose="020B0604030504040204" pitchFamily="50" charset="-128"/>
                <a:ea typeface="Meiryo UI" panose="020B0604030504040204" pitchFamily="50" charset="-128"/>
              </a:rPr>
              <a:t>ARPA-H</a:t>
            </a:r>
          </a:p>
        </p:txBody>
      </p:sp>
      <p:sp>
        <p:nvSpPr>
          <p:cNvPr id="5" name="楕円 4">
            <a:extLst>
              <a:ext uri="{FF2B5EF4-FFF2-40B4-BE49-F238E27FC236}">
                <a16:creationId xmlns:a16="http://schemas.microsoft.com/office/drawing/2014/main" id="{09E3315E-564C-4631-87FB-05EC07BD6D3B}"/>
              </a:ext>
            </a:extLst>
          </p:cNvPr>
          <p:cNvSpPr/>
          <p:nvPr/>
        </p:nvSpPr>
        <p:spPr>
          <a:xfrm>
            <a:off x="147916" y="3550540"/>
            <a:ext cx="4097597" cy="2688772"/>
          </a:xfrm>
          <a:prstGeom prst="ellipse">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lumMod val="95000"/>
                  </a:schemeClr>
                </a:solidFill>
                <a:latin typeface="BIZ UDPゴシック" panose="020B0400000000000000" pitchFamily="50" charset="-128"/>
                <a:ea typeface="BIZ UDPゴシック" panose="020B0400000000000000" pitchFamily="50" charset="-128"/>
              </a:rPr>
              <a:t>NIH</a:t>
            </a:r>
            <a:r>
              <a:rPr lang="ja-JP" altLang="en-US" sz="2800" dirty="0">
                <a:solidFill>
                  <a:schemeClr val="bg1">
                    <a:lumMod val="95000"/>
                  </a:schemeClr>
                </a:solidFill>
                <a:latin typeface="BIZ UDPゴシック" panose="020B0400000000000000" pitchFamily="50" charset="-128"/>
                <a:ea typeface="BIZ UDPゴシック" panose="020B0400000000000000" pitchFamily="50" charset="-128"/>
              </a:rPr>
              <a:t>共通基金</a:t>
            </a:r>
            <a:endParaRPr lang="en-US" altLang="ja-JP" sz="2800"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2800" dirty="0">
                <a:solidFill>
                  <a:schemeClr val="bg1">
                    <a:lumMod val="95000"/>
                  </a:schemeClr>
                </a:solidFill>
                <a:latin typeface="BIZ UDPゴシック" panose="020B0400000000000000" pitchFamily="50" charset="-128"/>
                <a:ea typeface="BIZ UDPゴシック" panose="020B0400000000000000" pitchFamily="50" charset="-128"/>
              </a:rPr>
              <a:t>ハイリスク・ハイリワード研究プログラム</a:t>
            </a:r>
            <a:endParaRPr kumimoji="1" lang="ja-JP" altLang="en-US" sz="2800" dirty="0">
              <a:solidFill>
                <a:schemeClr val="bg1">
                  <a:lumMod val="95000"/>
                </a:schemeClr>
              </a:solidFill>
              <a:latin typeface="BIZ UDPゴシック" panose="020B0400000000000000" pitchFamily="50" charset="-128"/>
              <a:ea typeface="BIZ UDPゴシック" panose="020B0400000000000000" pitchFamily="50" charset="-128"/>
            </a:endParaRPr>
          </a:p>
        </p:txBody>
      </p:sp>
      <p:sp>
        <p:nvSpPr>
          <p:cNvPr id="83" name="楕円 82">
            <a:extLst>
              <a:ext uri="{FF2B5EF4-FFF2-40B4-BE49-F238E27FC236}">
                <a16:creationId xmlns:a16="http://schemas.microsoft.com/office/drawing/2014/main" id="{E8275106-19E7-48D4-A976-D30761577DCB}"/>
              </a:ext>
            </a:extLst>
          </p:cNvPr>
          <p:cNvSpPr/>
          <p:nvPr/>
        </p:nvSpPr>
        <p:spPr>
          <a:xfrm>
            <a:off x="3764722" y="2063111"/>
            <a:ext cx="3338868" cy="1913010"/>
          </a:xfrm>
          <a:prstGeom prst="ellipse">
            <a:avLst/>
          </a:prstGeom>
          <a:solidFill>
            <a:srgbClr val="FFC000"/>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b="1" dirty="0">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FDA</a:t>
            </a:r>
            <a:endParaRPr kumimoji="1" lang="ja-JP" altLang="en-US" sz="4800" b="1" dirty="0">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84" name="楕円 83">
            <a:extLst>
              <a:ext uri="{FF2B5EF4-FFF2-40B4-BE49-F238E27FC236}">
                <a16:creationId xmlns:a16="http://schemas.microsoft.com/office/drawing/2014/main" id="{5B9FCD9B-0666-4C69-8517-B55F78DAEB64}"/>
              </a:ext>
            </a:extLst>
          </p:cNvPr>
          <p:cNvSpPr/>
          <p:nvPr/>
        </p:nvSpPr>
        <p:spPr>
          <a:xfrm>
            <a:off x="7836467" y="3930519"/>
            <a:ext cx="3593533" cy="2385867"/>
          </a:xfrm>
          <a:prstGeom prst="ellipse">
            <a:avLst/>
          </a:prstGeom>
          <a:solidFill>
            <a:srgbClr val="C00000"/>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400" b="1" dirty="0">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BARDA</a:t>
            </a:r>
            <a:endParaRPr kumimoji="1" lang="ja-JP" altLang="en-US" sz="4400" b="1" dirty="0">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85" name="楕円 84">
            <a:extLst>
              <a:ext uri="{FF2B5EF4-FFF2-40B4-BE49-F238E27FC236}">
                <a16:creationId xmlns:a16="http://schemas.microsoft.com/office/drawing/2014/main" id="{B7F3311B-4CA3-4DB0-81B4-9095B8B559C1}"/>
              </a:ext>
            </a:extLst>
          </p:cNvPr>
          <p:cNvSpPr/>
          <p:nvPr/>
        </p:nvSpPr>
        <p:spPr>
          <a:xfrm rot="20781291">
            <a:off x="784543" y="1094970"/>
            <a:ext cx="2824344" cy="1542306"/>
          </a:xfrm>
          <a:prstGeom prst="ellipse">
            <a:avLst/>
          </a:prstGeom>
          <a:solidFill>
            <a:srgbClr val="7030A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b="1" dirty="0">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CDC</a:t>
            </a:r>
            <a:endParaRPr kumimoji="1" lang="ja-JP" altLang="en-US" sz="4800" b="1" dirty="0">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86" name="テキスト ボックス 85">
            <a:extLst>
              <a:ext uri="{FF2B5EF4-FFF2-40B4-BE49-F238E27FC236}">
                <a16:creationId xmlns:a16="http://schemas.microsoft.com/office/drawing/2014/main" id="{2E5B8C69-C428-4C01-AF88-2CA6A17AF7D6}"/>
              </a:ext>
            </a:extLst>
          </p:cNvPr>
          <p:cNvSpPr txBox="1"/>
          <p:nvPr/>
        </p:nvSpPr>
        <p:spPr>
          <a:xfrm>
            <a:off x="0" y="438638"/>
            <a:ext cx="12192000" cy="584775"/>
          </a:xfrm>
          <a:prstGeom prst="rect">
            <a:avLst/>
          </a:prstGeom>
          <a:noFill/>
        </p:spPr>
        <p:txBody>
          <a:bodyPr wrap="square" rtlCol="0">
            <a:spAutoFit/>
          </a:bodyPr>
          <a:lstStyle/>
          <a:p>
            <a:pPr algn="ctr"/>
            <a:r>
              <a:rPr kumimoji="1" lang="ja-JP" altLang="en-US" sz="3200" b="1" dirty="0">
                <a:latin typeface="メイリオ" panose="020B0604030504040204" pitchFamily="50" charset="-128"/>
                <a:ea typeface="メイリオ" panose="020B0604030504040204" pitchFamily="50" charset="-128"/>
              </a:rPr>
              <a:t>類似の組織との棲み分け？</a:t>
            </a:r>
            <a:endParaRPr kumimoji="1" lang="en-US" altLang="ja-JP" sz="105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80118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94"/>
          <p:cNvGraphicFramePr>
            <a:graphicFrameLocks noGrp="1"/>
          </p:cNvGraphicFramePr>
          <p:nvPr/>
        </p:nvGraphicFramePr>
        <p:xfrm>
          <a:off x="408790" y="131170"/>
          <a:ext cx="11371730" cy="6621777"/>
        </p:xfrm>
        <a:graphic>
          <a:graphicData uri="http://schemas.openxmlformats.org/drawingml/2006/table">
            <a:tbl>
              <a:tblPr firstRow="1" bandRow="1">
                <a:tableStyleId>{2D5ABB26-0587-4C30-8999-92F81FD0307C}</a:tableStyleId>
              </a:tblPr>
              <a:tblGrid>
                <a:gridCol w="1590715">
                  <a:extLst>
                    <a:ext uri="{9D8B030D-6E8A-4147-A177-3AD203B41FA5}">
                      <a16:colId xmlns:a16="http://schemas.microsoft.com/office/drawing/2014/main" val="20000"/>
                    </a:ext>
                  </a:extLst>
                </a:gridCol>
                <a:gridCol w="1884301">
                  <a:extLst>
                    <a:ext uri="{9D8B030D-6E8A-4147-A177-3AD203B41FA5}">
                      <a16:colId xmlns:a16="http://schemas.microsoft.com/office/drawing/2014/main" val="20002"/>
                    </a:ext>
                  </a:extLst>
                </a:gridCol>
                <a:gridCol w="912048">
                  <a:extLst>
                    <a:ext uri="{9D8B030D-6E8A-4147-A177-3AD203B41FA5}">
                      <a16:colId xmlns:a16="http://schemas.microsoft.com/office/drawing/2014/main" val="20004"/>
                    </a:ext>
                  </a:extLst>
                </a:gridCol>
                <a:gridCol w="1518488">
                  <a:extLst>
                    <a:ext uri="{9D8B030D-6E8A-4147-A177-3AD203B41FA5}">
                      <a16:colId xmlns:a16="http://schemas.microsoft.com/office/drawing/2014/main" val="20005"/>
                    </a:ext>
                  </a:extLst>
                </a:gridCol>
                <a:gridCol w="684665">
                  <a:extLst>
                    <a:ext uri="{9D8B030D-6E8A-4147-A177-3AD203B41FA5}">
                      <a16:colId xmlns:a16="http://schemas.microsoft.com/office/drawing/2014/main" val="20006"/>
                    </a:ext>
                  </a:extLst>
                </a:gridCol>
                <a:gridCol w="854043">
                  <a:extLst>
                    <a:ext uri="{9D8B030D-6E8A-4147-A177-3AD203B41FA5}">
                      <a16:colId xmlns:a16="http://schemas.microsoft.com/office/drawing/2014/main" val="20007"/>
                    </a:ext>
                  </a:extLst>
                </a:gridCol>
                <a:gridCol w="1000698">
                  <a:extLst>
                    <a:ext uri="{9D8B030D-6E8A-4147-A177-3AD203B41FA5}">
                      <a16:colId xmlns:a16="http://schemas.microsoft.com/office/drawing/2014/main" val="20008"/>
                    </a:ext>
                  </a:extLst>
                </a:gridCol>
                <a:gridCol w="903857">
                  <a:extLst>
                    <a:ext uri="{9D8B030D-6E8A-4147-A177-3AD203B41FA5}">
                      <a16:colId xmlns:a16="http://schemas.microsoft.com/office/drawing/2014/main" val="20009"/>
                    </a:ext>
                  </a:extLst>
                </a:gridCol>
                <a:gridCol w="484208">
                  <a:extLst>
                    <a:ext uri="{9D8B030D-6E8A-4147-A177-3AD203B41FA5}">
                      <a16:colId xmlns:a16="http://schemas.microsoft.com/office/drawing/2014/main" val="20010"/>
                    </a:ext>
                  </a:extLst>
                </a:gridCol>
                <a:gridCol w="1538707">
                  <a:extLst>
                    <a:ext uri="{9D8B030D-6E8A-4147-A177-3AD203B41FA5}">
                      <a16:colId xmlns:a16="http://schemas.microsoft.com/office/drawing/2014/main" val="20011"/>
                    </a:ext>
                  </a:extLst>
                </a:gridCol>
              </a:tblGrid>
              <a:tr h="251968">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開発企業</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　標的疾患</a:t>
                      </a:r>
                      <a:endParaRPr lang="en-US" altLang="ja-JP"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rgbClr val="0070C0"/>
                    </a:solidFill>
                  </a:tcPr>
                </a:tc>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投与方法</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rgbClr val="0070C0"/>
                    </a:solidFill>
                  </a:tcPr>
                </a:tc>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プログラム</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0" marR="123189" indent="0" algn="r">
                        <a:lnSpc>
                          <a:spcPct val="100000"/>
                        </a:lnSpc>
                        <a:spcBef>
                          <a:spcPts val="795"/>
                        </a:spcBef>
                      </a:pPr>
                      <a:r>
                        <a:rPr lang="ja-JP" altLang="en-US" sz="1100" b="0" dirty="0">
                          <a:solidFill>
                            <a:schemeClr val="bg1"/>
                          </a:solidFill>
                          <a:latin typeface="Meiryo UI" panose="020B0604030504040204" pitchFamily="50" charset="-128"/>
                          <a:ea typeface="Meiryo UI" panose="020B0604030504040204" pitchFamily="50" charset="-128"/>
                          <a:cs typeface="Meiryo UI"/>
                        </a:rPr>
                        <a:t>前</a:t>
                      </a:r>
                      <a:r>
                        <a:rPr sz="1100" b="0" dirty="0" err="1">
                          <a:solidFill>
                            <a:schemeClr val="bg1"/>
                          </a:solidFill>
                          <a:latin typeface="Meiryo UI" panose="020B0604030504040204" pitchFamily="50" charset="-128"/>
                          <a:ea typeface="Meiryo UI" panose="020B0604030504040204" pitchFamily="50" charset="-128"/>
                          <a:cs typeface="Meiryo UI"/>
                        </a:rPr>
                        <a:t>臨床</a:t>
                      </a:r>
                      <a:br>
                        <a:rPr lang="en-US" sz="1100" b="0" dirty="0">
                          <a:solidFill>
                            <a:schemeClr val="bg1"/>
                          </a:solidFill>
                          <a:latin typeface="Meiryo UI" panose="020B0604030504040204" pitchFamily="50" charset="-128"/>
                          <a:ea typeface="Meiryo UI" panose="020B0604030504040204" pitchFamily="50" charset="-128"/>
                          <a:cs typeface="Meiryo UI"/>
                        </a:rPr>
                      </a:br>
                      <a:r>
                        <a:rPr sz="1100" b="0" dirty="0" err="1">
                          <a:solidFill>
                            <a:schemeClr val="bg1"/>
                          </a:solidFill>
                          <a:latin typeface="Meiryo UI" panose="020B0604030504040204" pitchFamily="50" charset="-128"/>
                          <a:ea typeface="Meiryo UI" panose="020B0604030504040204" pitchFamily="50" charset="-128"/>
                          <a:cs typeface="Meiryo UI"/>
                        </a:rPr>
                        <a:t>試験</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10096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gridSpan="3">
                  <a:txBody>
                    <a:bodyPr/>
                    <a:lstStyle/>
                    <a:p>
                      <a:pPr marL="0" marR="140335" indent="0" algn="ctr">
                        <a:lnSpc>
                          <a:spcPct val="100000"/>
                        </a:lnSpc>
                        <a:spcBef>
                          <a:spcPts val="395"/>
                        </a:spcBef>
                      </a:pPr>
                      <a:r>
                        <a:rPr lang="ja-JP" altLang="en-US" sz="1100" b="0" dirty="0">
                          <a:solidFill>
                            <a:srgbClr val="FFFFFF"/>
                          </a:solidFill>
                          <a:latin typeface="Meiryo UI" panose="020B0604030504040204" pitchFamily="50" charset="-128"/>
                          <a:ea typeface="Meiryo UI" panose="020B0604030504040204" pitchFamily="50" charset="-128"/>
                          <a:cs typeface="Meiryo UI"/>
                        </a:rPr>
                        <a:t>　</a:t>
                      </a:r>
                      <a:r>
                        <a:rPr sz="1100" b="0" dirty="0" err="1">
                          <a:solidFill>
                            <a:srgbClr val="FFFFFF"/>
                          </a:solidFill>
                          <a:latin typeface="Meiryo UI" panose="020B0604030504040204" pitchFamily="50" charset="-128"/>
                          <a:ea typeface="Meiryo UI" panose="020B0604030504040204" pitchFamily="50" charset="-128"/>
                          <a:cs typeface="Meiryo UI"/>
                        </a:rPr>
                        <a:t>臨床試験（治験</a:t>
                      </a:r>
                      <a:r>
                        <a:rPr sz="1100" b="0" dirty="0">
                          <a:solidFill>
                            <a:srgbClr val="FFFFFF"/>
                          </a:solidFill>
                          <a:latin typeface="Meiryo UI" panose="020B0604030504040204" pitchFamily="50" charset="-128"/>
                          <a:ea typeface="Meiryo UI" panose="020B0604030504040204" pitchFamily="50" charset="-128"/>
                          <a:cs typeface="Meiryo UI"/>
                        </a:rPr>
                        <a:t>）</a:t>
                      </a:r>
                      <a:endParaRPr sz="1100" b="0" dirty="0">
                        <a:latin typeface="Meiryo UI" panose="020B0604030504040204" pitchFamily="50" charset="-128"/>
                        <a:ea typeface="Meiryo UI" panose="020B0604030504040204" pitchFamily="50" charset="-128"/>
                        <a:cs typeface="Meiryo UI"/>
                      </a:endParaRPr>
                    </a:p>
                  </a:txBody>
                  <a:tcPr marL="0" marR="0" marT="5016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hMerge="1">
                  <a:txBody>
                    <a:bodyPr/>
                    <a:lstStyle/>
                    <a:p>
                      <a:endParaRPr/>
                    </a:p>
                  </a:txBody>
                  <a:tcPr marL="0" marR="0" marT="0" marB="0"/>
                </a:tc>
                <a:tc hMerge="1">
                  <a:txBody>
                    <a:bodyPr/>
                    <a:lstStyle/>
                    <a:p>
                      <a:endParaRPr/>
                    </a:p>
                  </a:txBody>
                  <a:tcPr marL="0" marR="0" marT="0" marB="0"/>
                </a:tc>
                <a:tc rowSpan="2">
                  <a:txBody>
                    <a:bodyPr/>
                    <a:lstStyle/>
                    <a:p>
                      <a:pPr marL="25400" marR="130810" algn="ctr">
                        <a:lnSpc>
                          <a:spcPct val="100000"/>
                        </a:lnSpc>
                      </a:pPr>
                      <a:r>
                        <a:rPr sz="1100" b="0" spc="-35" dirty="0" err="1">
                          <a:solidFill>
                            <a:schemeClr val="bg1"/>
                          </a:solidFill>
                          <a:latin typeface="Meiryo UI" panose="020B0604030504040204" pitchFamily="50" charset="-128"/>
                          <a:ea typeface="Meiryo UI" panose="020B0604030504040204" pitchFamily="50" charset="-128"/>
                          <a:cs typeface="Meiryo UI"/>
                        </a:rPr>
                        <a:t>承認</a:t>
                      </a:r>
                      <a:endParaRPr lang="en-US" sz="1100" b="0" spc="-35" dirty="0">
                        <a:solidFill>
                          <a:schemeClr val="bg1"/>
                        </a:solidFill>
                        <a:latin typeface="Meiryo UI" panose="020B0604030504040204" pitchFamily="50" charset="-128"/>
                        <a:ea typeface="Meiryo UI" panose="020B0604030504040204" pitchFamily="50" charset="-128"/>
                        <a:cs typeface="Meiryo UI"/>
                      </a:endParaRPr>
                    </a:p>
                    <a:p>
                      <a:pPr marL="25400" marR="130810" algn="ctr">
                        <a:lnSpc>
                          <a:spcPct val="100000"/>
                        </a:lnSpc>
                      </a:pPr>
                      <a:r>
                        <a:rPr sz="1100" b="0" spc="-35" dirty="0" err="1">
                          <a:solidFill>
                            <a:schemeClr val="bg1"/>
                          </a:solidFill>
                          <a:latin typeface="Meiryo UI" panose="020B0604030504040204" pitchFamily="50" charset="-128"/>
                          <a:ea typeface="Meiryo UI" panose="020B0604030504040204" pitchFamily="50" charset="-128"/>
                          <a:cs typeface="Meiryo UI"/>
                        </a:rPr>
                        <a:t>審査</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備考</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extLst>
                  <a:ext uri="{0D108BD9-81ED-4DB2-BD59-A6C34878D82A}">
                    <a16:rowId xmlns:a16="http://schemas.microsoft.com/office/drawing/2014/main" val="10000"/>
                  </a:ext>
                </a:extLst>
              </a:tr>
              <a:tr h="270255">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10096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a:txBody>
                    <a:bodyPr/>
                    <a:lstStyle/>
                    <a:p>
                      <a:pPr marL="0" marR="12065" indent="0" algn="ctr">
                        <a:lnSpc>
                          <a:spcPct val="100000"/>
                        </a:lnSpc>
                        <a:spcBef>
                          <a:spcPts val="465"/>
                        </a:spcBef>
                      </a:pPr>
                      <a:r>
                        <a:rPr sz="1100" b="0" dirty="0">
                          <a:solidFill>
                            <a:schemeClr val="bg1"/>
                          </a:solidFill>
                          <a:latin typeface="Meiryo UI" panose="020B0604030504040204" pitchFamily="50" charset="-128"/>
                          <a:ea typeface="Meiryo UI" panose="020B0604030504040204" pitchFamily="50" charset="-128"/>
                          <a:cs typeface="Meiryo UI"/>
                        </a:rPr>
                        <a:t>第Ⅰ相</a:t>
                      </a:r>
                    </a:p>
                  </a:txBody>
                  <a:tcPr marL="0" marR="0" marT="5905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a:txBody>
                    <a:bodyPr/>
                    <a:lstStyle/>
                    <a:p>
                      <a:pPr marL="0" marR="85090" indent="0" algn="ctr">
                        <a:lnSpc>
                          <a:spcPct val="100000"/>
                        </a:lnSpc>
                        <a:spcBef>
                          <a:spcPts val="465"/>
                        </a:spcBef>
                      </a:pPr>
                      <a:r>
                        <a:rPr sz="1100" b="0" dirty="0">
                          <a:solidFill>
                            <a:schemeClr val="bg1"/>
                          </a:solidFill>
                          <a:latin typeface="Meiryo UI" panose="020B0604030504040204" pitchFamily="50" charset="-128"/>
                          <a:ea typeface="Meiryo UI" panose="020B0604030504040204" pitchFamily="50" charset="-128"/>
                          <a:cs typeface="Meiryo UI"/>
                        </a:rPr>
                        <a:t>第Ⅱ相</a:t>
                      </a:r>
                    </a:p>
                  </a:txBody>
                  <a:tcPr marL="0" marR="0" marT="5905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a:txBody>
                    <a:bodyPr/>
                    <a:lstStyle/>
                    <a:p>
                      <a:pPr marL="0" marR="140335" indent="0" algn="ctr">
                        <a:lnSpc>
                          <a:spcPct val="100000"/>
                        </a:lnSpc>
                        <a:spcBef>
                          <a:spcPts val="465"/>
                        </a:spcBef>
                      </a:pPr>
                      <a:r>
                        <a:rPr sz="1100" b="0" dirty="0">
                          <a:solidFill>
                            <a:schemeClr val="bg1"/>
                          </a:solidFill>
                          <a:latin typeface="Meiryo UI" panose="020B0604030504040204" pitchFamily="50" charset="-128"/>
                          <a:ea typeface="Meiryo UI" panose="020B0604030504040204" pitchFamily="50" charset="-128"/>
                          <a:cs typeface="Meiryo UI"/>
                        </a:rPr>
                        <a:t>第Ⅲ相</a:t>
                      </a:r>
                    </a:p>
                  </a:txBody>
                  <a:tcPr marL="0" marR="0" marT="5905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extLst>
                  <a:ext uri="{0D108BD9-81ED-4DB2-BD59-A6C34878D82A}">
                    <a16:rowId xmlns:a16="http://schemas.microsoft.com/office/drawing/2014/main" val="10001"/>
                  </a:ext>
                </a:extLst>
              </a:tr>
              <a:tr h="467994">
                <a:tc rowSpan="3">
                  <a:txBody>
                    <a:bodyPr/>
                    <a:lstStyle/>
                    <a:p>
                      <a:pPr algn="ctr">
                        <a:lnSpc>
                          <a:spcPct val="100000"/>
                        </a:lnSpc>
                        <a:spcBef>
                          <a:spcPts val="10"/>
                        </a:spcBef>
                      </a:pPr>
                      <a:r>
                        <a:rPr kumimoji="1" lang="fr-FR" altLang="ja-JP" sz="1050" kern="1200" dirty="0" err="1">
                          <a:solidFill>
                            <a:schemeClr val="tx1"/>
                          </a:solidFill>
                          <a:effectLst/>
                          <a:latin typeface="Meiryo UI" panose="020B0604030504040204" pitchFamily="50" charset="-128"/>
                          <a:ea typeface="Meiryo UI" panose="020B0604030504040204" pitchFamily="50" charset="-128"/>
                          <a:cs typeface="+mn-cs"/>
                        </a:rPr>
                        <a:t>Biopharmaceutical</a:t>
                      </a:r>
                      <a:endParaRPr kumimoji="1" lang="fr-FR" altLang="ja-JP" sz="1050" kern="1200" dirty="0">
                        <a:solidFill>
                          <a:schemeClr val="tx1"/>
                        </a:solidFill>
                        <a:effectLst/>
                        <a:latin typeface="Meiryo UI" panose="020B0604030504040204" pitchFamily="50" charset="-128"/>
                        <a:ea typeface="Meiryo UI" panose="020B0604030504040204" pitchFamily="50" charset="-128"/>
                        <a:cs typeface="+mn-cs"/>
                      </a:endParaRPr>
                    </a:p>
                    <a:p>
                      <a:pPr algn="ctr">
                        <a:lnSpc>
                          <a:spcPct val="100000"/>
                        </a:lnSpc>
                        <a:spcBef>
                          <a:spcPts val="10"/>
                        </a:spcBef>
                      </a:pPr>
                      <a:r>
                        <a:rPr kumimoji="1" lang="fr-FR" altLang="ja-JP" sz="1050" kern="1200" dirty="0">
                          <a:solidFill>
                            <a:schemeClr val="tx1"/>
                          </a:solidFill>
                          <a:effectLst/>
                          <a:latin typeface="Meiryo UI" panose="020B0604030504040204" pitchFamily="50" charset="-128"/>
                          <a:ea typeface="Meiryo UI" panose="020B0604030504040204" pitchFamily="50" charset="-128"/>
                          <a:cs typeface="+mn-cs"/>
                        </a:rPr>
                        <a:t>New </a:t>
                      </a:r>
                      <a:r>
                        <a:rPr kumimoji="1" lang="en-US" altLang="ja-JP" sz="1050" kern="1200" dirty="0">
                          <a:solidFill>
                            <a:schemeClr val="tx1"/>
                          </a:solidFill>
                          <a:effectLst/>
                          <a:latin typeface="Meiryo UI" panose="020B0604030504040204" pitchFamily="50" charset="-128"/>
                          <a:ea typeface="Meiryo UI" panose="020B0604030504040204" pitchFamily="50" charset="-128"/>
                          <a:cs typeface="+mn-cs"/>
                        </a:rPr>
                        <a:t>T</a:t>
                      </a:r>
                      <a:r>
                        <a:rPr kumimoji="1" lang="fr-FR" altLang="ja-JP" sz="1050" kern="1200" dirty="0" err="1">
                          <a:solidFill>
                            <a:schemeClr val="tx1"/>
                          </a:solidFill>
                          <a:effectLst/>
                          <a:latin typeface="Meiryo UI" panose="020B0604030504040204" pitchFamily="50" charset="-128"/>
                          <a:ea typeface="Meiryo UI" panose="020B0604030504040204" pitchFamily="50" charset="-128"/>
                          <a:cs typeface="+mn-cs"/>
                        </a:rPr>
                        <a:t>echnologies</a:t>
                      </a:r>
                      <a:endParaRPr kumimoji="1" lang="fr-FR" altLang="ja-JP" sz="1050" kern="1200" dirty="0">
                        <a:solidFill>
                          <a:schemeClr val="tx1"/>
                        </a:solidFill>
                        <a:effectLst/>
                        <a:latin typeface="Meiryo UI" panose="020B0604030504040204" pitchFamily="50" charset="-128"/>
                        <a:ea typeface="Meiryo UI" panose="020B0604030504040204" pitchFamily="50" charset="-128"/>
                        <a:cs typeface="+mn-cs"/>
                      </a:endParaRPr>
                    </a:p>
                    <a:p>
                      <a:pPr algn="ctr">
                        <a:lnSpc>
                          <a:spcPct val="100000"/>
                        </a:lnSpc>
                        <a:spcBef>
                          <a:spcPts val="10"/>
                        </a:spcBef>
                      </a:pPr>
                      <a:endParaRPr lang="en-US" altLang="ja-JP" sz="400" dirty="0">
                        <a:latin typeface="Meiryo UI" panose="020B0604030504040204" pitchFamily="50" charset="-128"/>
                        <a:ea typeface="Meiryo UI" panose="020B0604030504040204" pitchFamily="50" charset="-128"/>
                        <a:cs typeface="Meiryo UI"/>
                      </a:endParaRPr>
                    </a:p>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a:t>
                      </a:r>
                      <a:r>
                        <a:rPr lang="en-US" altLang="ja-JP" sz="1050" dirty="0" err="1">
                          <a:latin typeface="Meiryo UI" panose="020B0604030504040204" pitchFamily="50" charset="-128"/>
                          <a:ea typeface="Meiryo UI" panose="020B0604030504040204" pitchFamily="50" charset="-128"/>
                          <a:cs typeface="Meiryo UI"/>
                        </a:rPr>
                        <a:t>BioNTech</a:t>
                      </a:r>
                      <a:r>
                        <a:rPr lang="ja-JP" altLang="en-US" sz="1050" dirty="0">
                          <a:latin typeface="Meiryo UI" panose="020B0604030504040204" pitchFamily="50" charset="-128"/>
                          <a:ea typeface="Meiryo UI" panose="020B0604030504040204" pitchFamily="50" charset="-128"/>
                          <a:cs typeface="Meiryo UI"/>
                        </a:rPr>
                        <a:t>）</a:t>
                      </a:r>
                      <a:endParaRPr lang="en-US" sz="1050" dirty="0">
                        <a:latin typeface="Meiryo UI" panose="020B0604030504040204" pitchFamily="50" charset="-128"/>
                        <a:ea typeface="Meiryo UI" panose="020B0604030504040204" pitchFamily="50" charset="-128"/>
                        <a:cs typeface="Meiryo UI"/>
                      </a:endParaRPr>
                    </a:p>
                  </a:txBody>
                  <a:tcPr marL="0" marR="0" marT="1270"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ヒトパピローマウイルス</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感染症</a:t>
                      </a:r>
                      <a:endParaRPr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BNT113</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marR="12065" algn="ctr">
                        <a:lnSpc>
                          <a:spcPct val="100000"/>
                        </a:lnSpc>
                        <a:spcBef>
                          <a:spcPts val="20"/>
                        </a:spcBef>
                      </a:pPr>
                      <a:endParaRPr sz="1050" dirty="0">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algn="ctr">
                        <a:lnSpc>
                          <a:spcPct val="100000"/>
                        </a:lnSpc>
                        <a:spcBef>
                          <a:spcPts val="430"/>
                        </a:spcBef>
                      </a:pPr>
                      <a:endParaRPr sz="1050" dirty="0">
                        <a:latin typeface="Meiryo UI" panose="020B0604030504040204" pitchFamily="50" charset="-128"/>
                        <a:ea typeface="Meiryo UI" panose="020B0604030504040204" pitchFamily="50" charset="-128"/>
                        <a:cs typeface="Meiryo UI"/>
                      </a:endParaRPr>
                    </a:p>
                  </a:txBody>
                  <a:tcPr marL="0" marR="0" marT="5461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marL="88900" marR="140335" algn="ctr">
                        <a:lnSpc>
                          <a:spcPct val="100000"/>
                        </a:lnSpc>
                        <a:spcBef>
                          <a:spcPts val="430"/>
                        </a:spcBef>
                      </a:pPr>
                      <a:endParaRPr sz="1050" dirty="0">
                        <a:latin typeface="Meiryo UI" panose="020B0604030504040204" pitchFamily="50" charset="-128"/>
                        <a:ea typeface="Meiryo UI" panose="020B0604030504040204" pitchFamily="50" charset="-128"/>
                        <a:cs typeface="Meiryo UI"/>
                      </a:endParaRPr>
                    </a:p>
                  </a:txBody>
                  <a:tcPr marL="0" marR="0" marT="5461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marR="13081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algn="ctr">
                        <a:lnSpc>
                          <a:spcPct val="100000"/>
                        </a:lnSpc>
                      </a:pP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HPV16</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由来の腫瘍性タンパク質</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E6</a:t>
                      </a:r>
                      <a:r>
                        <a:rPr kumimoji="1" lang="ja-JP" altLang="en-US" sz="900" b="0" i="0" kern="1200" dirty="0" err="1">
                          <a:solidFill>
                            <a:schemeClr val="tx1"/>
                          </a:solidFill>
                          <a:effectLst/>
                          <a:latin typeface="Meiryo UI" panose="020B0604030504040204" pitchFamily="50" charset="-128"/>
                          <a:ea typeface="Meiryo UI" panose="020B0604030504040204" pitchFamily="50" charset="-128"/>
                          <a:cs typeface="+mn-cs"/>
                        </a:rPr>
                        <a:t>、</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E7</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に対する免疫応答誘発</a:t>
                      </a:r>
                      <a:endParaRPr sz="1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a:solidFill>
                        <a:srgbClr val="000000"/>
                      </a:solidFill>
                      <a:prstDash val="solid"/>
                    </a:lnB>
                    <a:noFill/>
                  </a:tcPr>
                </a:tc>
                <a:extLst>
                  <a:ext uri="{0D108BD9-81ED-4DB2-BD59-A6C34878D82A}">
                    <a16:rowId xmlns:a16="http://schemas.microsoft.com/office/drawing/2014/main" val="10005"/>
                  </a:ext>
                </a:extLst>
              </a:tr>
              <a:tr h="467995">
                <a:tc vMerge="1">
                  <a:txBody>
                    <a:bodyPr/>
                    <a:lstStyle/>
                    <a:p>
                      <a:pPr algn="ctr">
                        <a:lnSpc>
                          <a:spcPct val="100000"/>
                        </a:lnSpc>
                        <a:spcBef>
                          <a:spcPts val="15"/>
                        </a:spcBef>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ja-JP" altLang="en-US" sz="1050" dirty="0">
                          <a:latin typeface="Meiryo UI" panose="020B0604030504040204" pitchFamily="50" charset="-128"/>
                          <a:ea typeface="Meiryo UI" panose="020B0604030504040204" pitchFamily="50" charset="-128"/>
                          <a:cs typeface="Meiryo UI"/>
                        </a:rPr>
                        <a:t>メラノーマ</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鼻腔内投与</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静脈内投与</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BNT111</a:t>
                      </a:r>
                    </a:p>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BNT122</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marR="12065" algn="ctr">
                        <a:lnSpc>
                          <a:spcPct val="100000"/>
                        </a:lnSpc>
                        <a:spcBef>
                          <a:spcPts val="40"/>
                        </a:spcBef>
                      </a:pPr>
                      <a:endParaRPr sz="1050" dirty="0">
                        <a:latin typeface="Meiryo UI" panose="020B0604030504040204" pitchFamily="50" charset="-128"/>
                        <a:ea typeface="Meiryo UI" panose="020B0604030504040204" pitchFamily="50" charset="-128"/>
                        <a:cs typeface="Meiryo UI"/>
                      </a:endParaRPr>
                    </a:p>
                  </a:txBody>
                  <a:tcPr marL="0" marR="0" marT="508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marR="103505" algn="ctr">
                        <a:lnSpc>
                          <a:spcPct val="100000"/>
                        </a:lnSpc>
                        <a:spcBef>
                          <a:spcPts val="500"/>
                        </a:spcBef>
                      </a:pPr>
                      <a:endParaRPr sz="1050" dirty="0">
                        <a:latin typeface="Meiryo UI" panose="020B0604030504040204" pitchFamily="50" charset="-128"/>
                        <a:ea typeface="Meiryo UI" panose="020B0604030504040204" pitchFamily="50" charset="-128"/>
                        <a:cs typeface="Meiryo UI"/>
                      </a:endParaRPr>
                    </a:p>
                  </a:txBody>
                  <a:tcPr marL="0" marR="0" marT="6350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marL="31115" marR="130810" algn="ctr">
                        <a:lnSpc>
                          <a:spcPct val="100000"/>
                        </a:lnSpc>
                        <a:spcBef>
                          <a:spcPts val="500"/>
                        </a:spcBef>
                      </a:pPr>
                      <a:endParaRPr sz="1050" dirty="0">
                        <a:latin typeface="Meiryo UI" panose="020B0604030504040204" pitchFamily="50" charset="-128"/>
                        <a:ea typeface="Meiryo UI" panose="020B0604030504040204" pitchFamily="50" charset="-128"/>
                        <a:cs typeface="Meiryo UI"/>
                      </a:endParaRPr>
                    </a:p>
                  </a:txBody>
                  <a:tcPr marL="0" marR="0" marT="6350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algn="ctr">
                        <a:lnSpc>
                          <a:spcPct val="100000"/>
                        </a:lnSpc>
                      </a:pPr>
                      <a:r>
                        <a:rPr lang="ja-JP" altLang="en-US" sz="900" dirty="0">
                          <a:latin typeface="Meiryo UI" panose="020B0604030504040204" pitchFamily="50" charset="-128"/>
                          <a:ea typeface="Meiryo UI" panose="020B0604030504040204" pitchFamily="50" charset="-128"/>
                          <a:cs typeface="Times New Roman"/>
                        </a:rPr>
                        <a:t>アジュバント及び転移性</a:t>
                      </a:r>
                      <a:endParaRPr sz="9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extLst>
                  <a:ext uri="{0D108BD9-81ED-4DB2-BD59-A6C34878D82A}">
                    <a16:rowId xmlns:a16="http://schemas.microsoft.com/office/drawing/2014/main" val="10006"/>
                  </a:ext>
                </a:extLst>
              </a:tr>
              <a:tr h="468033">
                <a:tc vMerge="1">
                  <a:txBody>
                    <a:bodyPr/>
                    <a:lstStyle/>
                    <a:p>
                      <a:pPr algn="ctr">
                        <a:lnSpc>
                          <a:spcPct val="100000"/>
                        </a:lnSpc>
                        <a:spcBef>
                          <a:spcPts val="15"/>
                        </a:spcBef>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膵臓がん</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静脈内投与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BNT321</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40335"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シアリルルイス</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A</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を標的とする完全ヒト</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IgG1</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モノクローナル抗体</a:t>
                      </a:r>
                      <a:endParaRPr sz="400" dirty="0">
                        <a:latin typeface="Meiryo UI" panose="020B0604030504040204" pitchFamily="50" charset="-128"/>
                        <a:ea typeface="Meiryo UI" panose="020B0604030504040204" pitchFamily="50" charset="-128"/>
                        <a:cs typeface="Meiryo UI"/>
                      </a:endParaRPr>
                    </a:p>
                  </a:txBody>
                  <a:tcPr marL="0" marR="0" marT="317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7"/>
                  </a:ext>
                </a:extLst>
              </a:tr>
              <a:tr h="468033">
                <a:tc rowSpan="3">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altLang="ja-JP" sz="1050" dirty="0">
                          <a:latin typeface="Meiryo UI" panose="020B0604030504040204" pitchFamily="50" charset="-128"/>
                          <a:ea typeface="Meiryo UI" panose="020B0604030504040204" pitchFamily="50" charset="-128"/>
                          <a:cs typeface="Meiryo UI"/>
                        </a:rPr>
                        <a:t>CureVac</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狂犬病</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CV7202</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狂犬病ウイルス糖タンパク質</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RABV-G</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をコード</a:t>
                      </a:r>
                      <a:endParaRPr sz="4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5222121"/>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非小細胞肺がん</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BI1361849</a:t>
                      </a:r>
                      <a:br>
                        <a:rPr lang="en-US" altLang="ja-JP" sz="1000" dirty="0">
                          <a:latin typeface="Meiryo UI" panose="020B0604030504040204" pitchFamily="50" charset="-128"/>
                          <a:ea typeface="Meiryo UI" panose="020B0604030504040204" pitchFamily="50" charset="-128"/>
                          <a:cs typeface="Times New Roman"/>
                        </a:rPr>
                      </a:br>
                      <a:r>
                        <a:rPr lang="ja-JP" altLang="en-US" sz="1000" dirty="0">
                          <a:latin typeface="Meiryo UI" panose="020B0604030504040204" pitchFamily="50" charset="-128"/>
                          <a:ea typeface="Meiryo UI" panose="020B0604030504040204" pitchFamily="50" charset="-128"/>
                          <a:cs typeface="Times New Roman"/>
                        </a:rPr>
                        <a:t>（</a:t>
                      </a:r>
                      <a:r>
                        <a:rPr lang="en-US" altLang="ja-JP" sz="1000" dirty="0">
                          <a:latin typeface="Meiryo UI" panose="020B0604030504040204" pitchFamily="50" charset="-128"/>
                          <a:ea typeface="Meiryo UI" panose="020B0604030504040204" pitchFamily="50" charset="-128"/>
                          <a:cs typeface="Times New Roman"/>
                        </a:rPr>
                        <a:t>CV9202</a:t>
                      </a:r>
                      <a:r>
                        <a:rPr lang="ja-JP" altLang="en-US" sz="1000" dirty="0">
                          <a:latin typeface="Meiryo UI" panose="020B0604030504040204" pitchFamily="50" charset="-128"/>
                          <a:ea typeface="Meiryo UI" panose="020B0604030504040204" pitchFamily="50" charset="-128"/>
                          <a:cs typeface="Times New Roman"/>
                        </a:rPr>
                        <a:t>）</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ベーリンガーインゲルハイム、ルートヴィヒ癌研究所（</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LICR</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）との共同研究</a:t>
                      </a:r>
                      <a:endParaRPr sz="4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43745563"/>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扁平上皮がん</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腫瘍内投与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CV8102</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en-US" altLang="ja-JP" sz="1050" dirty="0" err="1">
                          <a:latin typeface="Meiryo UI" panose="020B0604030504040204" pitchFamily="50" charset="-128"/>
                          <a:ea typeface="Meiryo UI" panose="020B0604030504040204" pitchFamily="50" charset="-128"/>
                          <a:cs typeface="Meiryo UI"/>
                        </a:rPr>
                        <a:t>cMEL</a:t>
                      </a:r>
                      <a:r>
                        <a:rPr lang="ja-JP" altLang="en-US" sz="1050" dirty="0" err="1">
                          <a:latin typeface="Meiryo UI" panose="020B0604030504040204" pitchFamily="50" charset="-128"/>
                          <a:ea typeface="Meiryo UI" panose="020B0604030504040204" pitchFamily="50" charset="-128"/>
                          <a:cs typeface="Meiryo UI"/>
                        </a:rPr>
                        <a:t>、</a:t>
                      </a:r>
                      <a:r>
                        <a:rPr lang="en-US" altLang="ja-JP" sz="1050" dirty="0" err="1">
                          <a:latin typeface="Meiryo UI" panose="020B0604030504040204" pitchFamily="50" charset="-128"/>
                          <a:ea typeface="Meiryo UI" panose="020B0604030504040204" pitchFamily="50" charset="-128"/>
                          <a:cs typeface="Meiryo UI"/>
                        </a:rPr>
                        <a:t>cSCC</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en-US" altLang="ja-JP" sz="1050" dirty="0" err="1">
                          <a:latin typeface="Meiryo UI" panose="020B0604030504040204" pitchFamily="50" charset="-128"/>
                          <a:ea typeface="Meiryo UI" panose="020B0604030504040204" pitchFamily="50" charset="-128"/>
                          <a:cs typeface="Meiryo UI"/>
                        </a:rPr>
                        <a:t>hnSCC</a:t>
                      </a:r>
                      <a:r>
                        <a:rPr lang="en-US" altLang="ja-JP" sz="1050" dirty="0">
                          <a:latin typeface="Meiryo UI" panose="020B0604030504040204" pitchFamily="50" charset="-128"/>
                          <a:ea typeface="Meiryo UI" panose="020B0604030504040204" pitchFamily="50" charset="-128"/>
                          <a:cs typeface="Meiryo UI"/>
                        </a:rPr>
                        <a:t> , ACC</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1746607"/>
                  </a:ext>
                </a:extLst>
              </a:tr>
              <a:tr h="468033">
                <a:tc rowSpan="2">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a:latin typeface="Meiryo UI" panose="020B0604030504040204" pitchFamily="50" charset="-128"/>
                          <a:ea typeface="Meiryo UI" panose="020B0604030504040204" pitchFamily="50" charset="-128"/>
                          <a:cs typeface="Meiryo UI"/>
                        </a:rPr>
                        <a:t>eTheRNA</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メラノーマ</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リンパ節投与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ECI-006</a:t>
                      </a:r>
                    </a:p>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A001</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ja-JP" altLang="en-US" sz="1050" dirty="0">
                          <a:latin typeface="Meiryo UI" panose="020B0604030504040204" pitchFamily="50" charset="-128"/>
                          <a:ea typeface="Meiryo UI" panose="020B0604030504040204" pitchFamily="50" charset="-128"/>
                          <a:cs typeface="Meiryo UI"/>
                        </a:rPr>
                        <a:t>転移性メラノーマに対する</a:t>
                      </a:r>
                      <a:r>
                        <a:rPr lang="en-US" altLang="ja-JP" sz="1050" dirty="0">
                          <a:latin typeface="Meiryo UI" panose="020B0604030504040204" pitchFamily="50" charset="-128"/>
                          <a:ea typeface="Meiryo UI" panose="020B0604030504040204" pitchFamily="50" charset="-128"/>
                          <a:cs typeface="Meiryo UI"/>
                        </a:rPr>
                        <a:t>mRNA</a:t>
                      </a:r>
                      <a:r>
                        <a:rPr lang="ja-JP" altLang="en-US" sz="1050" dirty="0">
                          <a:latin typeface="Meiryo UI" panose="020B0604030504040204" pitchFamily="50" charset="-128"/>
                          <a:ea typeface="Meiryo UI" panose="020B0604030504040204" pitchFamily="50" charset="-128"/>
                          <a:cs typeface="Meiryo UI"/>
                        </a:rPr>
                        <a:t>ベースのワクチン</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7075312"/>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en-US" altLang="ja-JP" sz="1000" dirty="0">
                          <a:latin typeface="Meiryo UI" panose="020B0604030504040204" pitchFamily="50" charset="-128"/>
                          <a:ea typeface="Meiryo UI" panose="020B0604030504040204" pitchFamily="50" charset="-128"/>
                          <a:cs typeface="Meiryo UI"/>
                        </a:rPr>
                        <a:t>HIV</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鼻腔内投与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A006</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5"/>
                        </a:spcBef>
                        <a:spcAft>
                          <a:spcPts val="0"/>
                        </a:spcAft>
                        <a:buClrTx/>
                        <a:buSzTx/>
                        <a:buFontTx/>
                        <a:buNone/>
                        <a:tabLst/>
                        <a:defRPr/>
                      </a:pPr>
                      <a:r>
                        <a:rPr kumimoji="1" lang="en-US" altLang="ja-JP" sz="1050" b="0" i="0" kern="1200" dirty="0" err="1">
                          <a:solidFill>
                            <a:schemeClr val="tx1"/>
                          </a:solidFill>
                          <a:effectLst/>
                          <a:latin typeface="Meiryo UI" panose="020B0604030504040204" pitchFamily="50" charset="-128"/>
                          <a:ea typeface="Meiryo UI" panose="020B0604030504040204" pitchFamily="50" charset="-128"/>
                          <a:cs typeface="+mn-cs"/>
                        </a:rPr>
                        <a:t>NoseVAx</a:t>
                      </a:r>
                      <a:endParaRPr sz="6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7815016"/>
                  </a:ext>
                </a:extLst>
              </a:tr>
              <a:tr h="468033">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err="1">
                          <a:latin typeface="Meiryo UI" panose="020B0604030504040204" pitchFamily="50" charset="-128"/>
                          <a:ea typeface="Meiryo UI" panose="020B0604030504040204" pitchFamily="50" charset="-128"/>
                          <a:cs typeface="Meiryo UI"/>
                        </a:rPr>
                        <a:t>Boehringer</a:t>
                      </a:r>
                      <a:r>
                        <a:rPr lang="en-US" sz="1050" baseline="0" dirty="0">
                          <a:latin typeface="Meiryo UI" panose="020B0604030504040204" pitchFamily="50" charset="-128"/>
                          <a:ea typeface="Meiryo UI" panose="020B0604030504040204" pitchFamily="50" charset="-128"/>
                          <a:cs typeface="Meiryo UI"/>
                        </a:rPr>
                        <a:t> </a:t>
                      </a:r>
                      <a:r>
                        <a:rPr lang="en-US" sz="1050" baseline="0" dirty="0" err="1">
                          <a:latin typeface="Meiryo UI" panose="020B0604030504040204" pitchFamily="50" charset="-128"/>
                          <a:ea typeface="Meiryo UI" panose="020B0604030504040204" pitchFamily="50" charset="-128"/>
                          <a:cs typeface="Meiryo UI"/>
                        </a:rPr>
                        <a:t>Ingelheim</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慢性心不全</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慢性腎不全</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BI10773</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en-US" sz="1050" dirty="0">
                          <a:latin typeface="Meiryo UI" panose="020B0604030504040204" pitchFamily="50" charset="-128"/>
                          <a:ea typeface="Meiryo UI" panose="020B0604030504040204" pitchFamily="50" charset="-128"/>
                          <a:cs typeface="Meiryo UI"/>
                        </a:rPr>
                        <a:t>Inhibition of sodium glucose cotransporter2</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24349354"/>
                  </a:ext>
                </a:extLst>
              </a:tr>
              <a:tr h="468033">
                <a:tc rowSpan="4">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altLang="ja-JP" sz="1050" dirty="0" err="1">
                          <a:latin typeface="Meiryo UI" panose="020B0604030504040204" pitchFamily="50" charset="-128"/>
                          <a:ea typeface="Meiryo UI" panose="020B0604030504040204" pitchFamily="50" charset="-128"/>
                          <a:cs typeface="Meiryo UI"/>
                        </a:rPr>
                        <a:t>Moderna</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サイトメガロウイルス</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感染症</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筋注</a:t>
                      </a:r>
                      <a:endParaRPr lang="en-US" altLang="ja-JP" sz="1050" dirty="0">
                        <a:latin typeface="Meiryo UI" panose="020B0604030504040204" pitchFamily="50" charset="-128"/>
                        <a:ea typeface="Meiryo UI" panose="020B0604030504040204" pitchFamily="50" charset="-128"/>
                        <a:cs typeface="Meiryo UI"/>
                      </a:endParaRPr>
                    </a:p>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sz="1000" dirty="0">
                          <a:latin typeface="Meiryo UI" panose="020B0604030504040204" pitchFamily="50" charset="-128"/>
                          <a:ea typeface="Meiryo UI" panose="020B0604030504040204" pitchFamily="50" charset="-128"/>
                          <a:cs typeface="Times New Roman"/>
                        </a:rPr>
                        <a:t>mRNA-1647</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ja-JP" altLang="en-US" sz="1050" dirty="0">
                          <a:latin typeface="Meiryo UI" panose="020B0604030504040204" pitchFamily="50" charset="-128"/>
                          <a:ea typeface="Meiryo UI" panose="020B0604030504040204" pitchFamily="50" charset="-128"/>
                          <a:cs typeface="Meiryo UI"/>
                        </a:rPr>
                        <a:t>アルファガラクトシダーゼ</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ja-JP" altLang="en-US" sz="1050" dirty="0">
                          <a:latin typeface="Meiryo UI" panose="020B0604030504040204" pitchFamily="50" charset="-128"/>
                          <a:ea typeface="Meiryo UI" panose="020B0604030504040204" pitchFamily="50" charset="-128"/>
                          <a:cs typeface="Meiryo UI"/>
                        </a:rPr>
                        <a:t>（</a:t>
                      </a:r>
                      <a:r>
                        <a:rPr lang="en-US" altLang="ja-JP" sz="1050" dirty="0">
                          <a:latin typeface="Meiryo UI" panose="020B0604030504040204" pitchFamily="50" charset="-128"/>
                          <a:ea typeface="Meiryo UI" panose="020B0604030504040204" pitchFamily="50" charset="-128"/>
                          <a:cs typeface="Meiryo UI"/>
                        </a:rPr>
                        <a:t>CMV</a:t>
                      </a:r>
                      <a:r>
                        <a:rPr lang="ja-JP" altLang="en-US" sz="1050" dirty="0">
                          <a:latin typeface="Meiryo UI" panose="020B0604030504040204" pitchFamily="50" charset="-128"/>
                          <a:ea typeface="Meiryo UI" panose="020B0604030504040204" pitchFamily="50" charset="-128"/>
                          <a:cs typeface="Meiryo UI"/>
                        </a:rPr>
                        <a:t>）</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0322252"/>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がんワクチン</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静脈投与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sz="1000" dirty="0">
                          <a:latin typeface="Meiryo UI" panose="020B0604030504040204" pitchFamily="50" charset="-128"/>
                          <a:ea typeface="Meiryo UI" panose="020B0604030504040204" pitchFamily="50" charset="-128"/>
                          <a:cs typeface="Times New Roman"/>
                        </a:rPr>
                        <a:t>mRNA-4157</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kumimoji="1" lang="en-US" altLang="ja-JP" sz="1050" b="0" i="0" kern="1200" dirty="0">
                          <a:solidFill>
                            <a:schemeClr val="tx1"/>
                          </a:solidFill>
                          <a:effectLst/>
                          <a:latin typeface="Meiryo UI" panose="020B0604030504040204" pitchFamily="50" charset="-128"/>
                          <a:ea typeface="Meiryo UI" panose="020B0604030504040204" pitchFamily="50" charset="-128"/>
                          <a:cs typeface="+mn-cs"/>
                        </a:rPr>
                        <a:t>KRAS</a:t>
                      </a:r>
                      <a:r>
                        <a:rPr kumimoji="1" lang="ja-JP" altLang="en-US" sz="1050" b="0" i="0" kern="1200" dirty="0">
                          <a:solidFill>
                            <a:schemeClr val="tx1"/>
                          </a:solidFill>
                          <a:effectLst/>
                          <a:latin typeface="Meiryo UI" panose="020B0604030504040204" pitchFamily="50" charset="-128"/>
                          <a:ea typeface="Meiryo UI" panose="020B0604030504040204" pitchFamily="50" charset="-128"/>
                          <a:cs typeface="+mn-cs"/>
                        </a:rPr>
                        <a:t>ワクチン</a:t>
                      </a:r>
                      <a:endParaRPr kumimoji="1" lang="en-US" altLang="ja-JP" sz="1050" b="0" i="0" kern="1200" dirty="0">
                        <a:solidFill>
                          <a:schemeClr val="tx1"/>
                        </a:solidFill>
                        <a:effectLst/>
                        <a:latin typeface="Meiryo UI" panose="020B0604030504040204" pitchFamily="50" charset="-128"/>
                        <a:ea typeface="Meiryo UI" panose="020B0604030504040204" pitchFamily="50" charset="-128"/>
                        <a:cs typeface="+mn-cs"/>
                      </a:endParaRPr>
                    </a:p>
                    <a:p>
                      <a:pPr algn="ctr">
                        <a:lnSpc>
                          <a:spcPct val="100000"/>
                        </a:lnSpc>
                        <a:spcBef>
                          <a:spcPts val="25"/>
                        </a:spcBef>
                      </a:pPr>
                      <a:r>
                        <a:rPr lang="en-US" sz="1050" dirty="0">
                          <a:latin typeface="Meiryo UI" panose="020B0604030504040204" pitchFamily="50" charset="-128"/>
                          <a:ea typeface="Meiryo UI" panose="020B0604030504040204" pitchFamily="50" charset="-128"/>
                          <a:cs typeface="Meiryo UI"/>
                        </a:rPr>
                        <a:t>mRNA-5671</a:t>
                      </a:r>
                    </a:p>
                    <a:p>
                      <a:pPr algn="ctr">
                        <a:lnSpc>
                          <a:spcPct val="100000"/>
                        </a:lnSpc>
                        <a:spcBef>
                          <a:spcPts val="25"/>
                        </a:spcBef>
                      </a:pPr>
                      <a:r>
                        <a:rPr lang="en-US" sz="1050" dirty="0">
                          <a:latin typeface="Meiryo UI" panose="020B0604030504040204" pitchFamily="50" charset="-128"/>
                          <a:ea typeface="Meiryo UI" panose="020B0604030504040204" pitchFamily="50" charset="-128"/>
                          <a:cs typeface="Meiryo UI"/>
                        </a:rPr>
                        <a:t>CRC、NSCLC、</a:t>
                      </a:r>
                      <a:r>
                        <a:rPr lang="ja-JP" altLang="en-US" sz="1050" dirty="0">
                          <a:latin typeface="Meiryo UI" panose="020B0604030504040204" pitchFamily="50" charset="-128"/>
                          <a:ea typeface="Meiryo UI" panose="020B0604030504040204" pitchFamily="50" charset="-128"/>
                          <a:cs typeface="Meiryo UI"/>
                        </a:rPr>
                        <a:t>膵臓がん</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67209483"/>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固形腫瘍／リンパ腫</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進行性卵巣がん</a:t>
                      </a:r>
                      <a:endParaRPr lang="en-US" altLang="ja-JP"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筋注</a:t>
                      </a:r>
                      <a:endParaRPr lang="en-US" altLang="ja-JP" sz="1050" dirty="0">
                        <a:latin typeface="Meiryo UI" panose="020B0604030504040204" pitchFamily="50" charset="-128"/>
                        <a:ea typeface="Meiryo UI" panose="020B0604030504040204" pitchFamily="50" charset="-128"/>
                        <a:cs typeface="Meiryo UI"/>
                      </a:endParaRPr>
                    </a:p>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ja-JP" altLang="en-US" sz="1000" dirty="0" err="1">
                          <a:latin typeface="Meiryo UI" panose="020B0604030504040204" pitchFamily="50" charset="-128"/>
                          <a:ea typeface="Meiryo UI" panose="020B0604030504040204" pitchFamily="50" charset="-128"/>
                          <a:cs typeface="Times New Roman"/>
                        </a:rPr>
                        <a:t>ｍ</a:t>
                      </a:r>
                      <a:r>
                        <a:rPr lang="en-US" altLang="ja-JP" sz="1000" dirty="0">
                          <a:latin typeface="Meiryo UI" panose="020B0604030504040204" pitchFamily="50" charset="-128"/>
                          <a:ea typeface="Meiryo UI" panose="020B0604030504040204" pitchFamily="50" charset="-128"/>
                          <a:cs typeface="Times New Roman"/>
                        </a:rPr>
                        <a:t>RNA-2416</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en-US" altLang="ja-JP" sz="1050" dirty="0">
                          <a:latin typeface="Meiryo UI" panose="020B0604030504040204" pitchFamily="50" charset="-128"/>
                          <a:ea typeface="Meiryo UI" panose="020B0604030504040204" pitchFamily="50" charset="-128"/>
                          <a:cs typeface="Meiryo UI"/>
                        </a:rPr>
                        <a:t>OX40L</a:t>
                      </a:r>
                      <a:r>
                        <a:rPr lang="ja-JP" altLang="en-US" sz="1050" dirty="0">
                          <a:latin typeface="Meiryo UI" panose="020B0604030504040204" pitchFamily="50" charset="-128"/>
                          <a:ea typeface="Meiryo UI" panose="020B0604030504040204" pitchFamily="50" charset="-128"/>
                          <a:cs typeface="Meiryo UI"/>
                        </a:rPr>
                        <a:t>　固形腫瘍</a:t>
                      </a:r>
                      <a:r>
                        <a:rPr lang="en-US" altLang="ja-JP" sz="1050" dirty="0">
                          <a:latin typeface="Meiryo UI" panose="020B0604030504040204" pitchFamily="50" charset="-128"/>
                          <a:ea typeface="Meiryo UI" panose="020B0604030504040204" pitchFamily="50" charset="-128"/>
                          <a:cs typeface="Meiryo UI"/>
                        </a:rPr>
                        <a:t>/</a:t>
                      </a:r>
                      <a:r>
                        <a:rPr lang="ja-JP" altLang="en-US" sz="1050" dirty="0">
                          <a:latin typeface="Meiryo UI" panose="020B0604030504040204" pitchFamily="50" charset="-128"/>
                          <a:ea typeface="Meiryo UI" panose="020B0604030504040204" pitchFamily="50" charset="-128"/>
                          <a:cs typeface="Meiryo UI"/>
                        </a:rPr>
                        <a:t>リンパ腫</a:t>
                      </a:r>
                    </a:p>
                    <a:p>
                      <a:pPr algn="ctr">
                        <a:lnSpc>
                          <a:spcPct val="100000"/>
                        </a:lnSpc>
                        <a:spcBef>
                          <a:spcPts val="25"/>
                        </a:spcBef>
                      </a:pPr>
                      <a:r>
                        <a:rPr lang="ja-JP" altLang="en-US" sz="1050" dirty="0">
                          <a:latin typeface="Meiryo UI" panose="020B0604030504040204" pitchFamily="50" charset="-128"/>
                          <a:ea typeface="Meiryo UI" panose="020B0604030504040204" pitchFamily="50" charset="-128"/>
                          <a:cs typeface="Meiryo UI"/>
                        </a:rPr>
                        <a:t>進行性卵巣癌</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17383623"/>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糖原病</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タイプ</a:t>
                      </a:r>
                      <a:r>
                        <a:rPr lang="en-US" altLang="ja-JP" sz="1000" dirty="0">
                          <a:latin typeface="Meiryo UI" panose="020B0604030504040204" pitchFamily="50" charset="-128"/>
                          <a:ea typeface="Meiryo UI" panose="020B0604030504040204" pitchFamily="50" charset="-128"/>
                          <a:cs typeface="Meiryo UI"/>
                        </a:rPr>
                        <a:t>1a</a:t>
                      </a:r>
                      <a:r>
                        <a:rPr lang="ja-JP" altLang="en-US" sz="1000" dirty="0">
                          <a:latin typeface="Meiryo UI" panose="020B0604030504040204" pitchFamily="50" charset="-128"/>
                          <a:ea typeface="Meiryo UI" panose="020B0604030504040204" pitchFamily="50" charset="-128"/>
                          <a:cs typeface="Meiryo UI"/>
                        </a:rPr>
                        <a:t>（</a:t>
                      </a:r>
                      <a:r>
                        <a:rPr lang="en-US" altLang="ja-JP" sz="1000" dirty="0">
                          <a:latin typeface="Meiryo UI" panose="020B0604030504040204" pitchFamily="50" charset="-128"/>
                          <a:ea typeface="Meiryo UI" panose="020B0604030504040204" pitchFamily="50" charset="-128"/>
                          <a:cs typeface="Meiryo UI"/>
                        </a:rPr>
                        <a:t>GSD1a</a:t>
                      </a:r>
                      <a:r>
                        <a:rPr lang="ja-JP" altLang="en-US" sz="1000" dirty="0">
                          <a:latin typeface="Meiryo UI" panose="020B0604030504040204" pitchFamily="50" charset="-128"/>
                          <a:ea typeface="Meiryo UI" panose="020B0604030504040204" pitchFamily="50" charset="-128"/>
                          <a:cs typeface="Meiryo UI"/>
                        </a:rPr>
                        <a:t>）</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algn="ctr">
                        <a:lnSpc>
                          <a:spcPct val="100000"/>
                        </a:lnSpc>
                      </a:pPr>
                      <a:r>
                        <a:rPr lang="ja-JP" altLang="en-US" sz="1000" dirty="0" err="1">
                          <a:latin typeface="Meiryo UI" panose="020B0604030504040204" pitchFamily="50" charset="-128"/>
                          <a:ea typeface="Meiryo UI" panose="020B0604030504040204" pitchFamily="50" charset="-128"/>
                          <a:cs typeface="Times New Roman"/>
                        </a:rPr>
                        <a:t>ｍ</a:t>
                      </a:r>
                      <a:r>
                        <a:rPr lang="en-US" altLang="ja-JP" sz="1000" dirty="0">
                          <a:latin typeface="Meiryo UI" panose="020B0604030504040204" pitchFamily="50" charset="-128"/>
                          <a:ea typeface="Meiryo UI" panose="020B0604030504040204" pitchFamily="50" charset="-128"/>
                          <a:cs typeface="Times New Roman"/>
                        </a:rPr>
                        <a:t>RNA-3745</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lnSpc>
                          <a:spcPct val="100000"/>
                        </a:lnSpc>
                        <a:spcBef>
                          <a:spcPts val="25"/>
                        </a:spcBef>
                      </a:pPr>
                      <a:r>
                        <a:rPr lang="en-US" sz="1050" dirty="0">
                          <a:latin typeface="Meiryo UI" panose="020B0604030504040204" pitchFamily="50" charset="-128"/>
                          <a:ea typeface="Meiryo UI" panose="020B0604030504040204" pitchFamily="50" charset="-128"/>
                          <a:cs typeface="Meiryo UI"/>
                        </a:rPr>
                        <a:t>G6Pase　</a:t>
                      </a:r>
                      <a:r>
                        <a:rPr lang="ja-JP" altLang="en-US" sz="1050" dirty="0">
                          <a:latin typeface="Meiryo UI" panose="020B0604030504040204" pitchFamily="50" charset="-128"/>
                          <a:ea typeface="Meiryo UI" panose="020B0604030504040204" pitchFamily="50" charset="-128"/>
                          <a:cs typeface="Meiryo UI"/>
                        </a:rPr>
                        <a:t>タイプ</a:t>
                      </a:r>
                      <a:r>
                        <a:rPr lang="en-US" altLang="ja-JP" sz="1050" dirty="0">
                          <a:latin typeface="Meiryo UI" panose="020B0604030504040204" pitchFamily="50" charset="-128"/>
                          <a:ea typeface="Meiryo UI" panose="020B0604030504040204" pitchFamily="50" charset="-128"/>
                          <a:cs typeface="Meiryo UI"/>
                        </a:rPr>
                        <a:t>1</a:t>
                      </a:r>
                      <a:r>
                        <a:rPr lang="en-US" sz="1050" dirty="0">
                          <a:latin typeface="Meiryo UI" panose="020B0604030504040204" pitchFamily="50" charset="-128"/>
                          <a:ea typeface="Meiryo UI" panose="020B0604030504040204" pitchFamily="50" charset="-128"/>
                          <a:cs typeface="Meiryo UI"/>
                        </a:rPr>
                        <a:t>a</a:t>
                      </a:r>
                    </a:p>
                    <a:p>
                      <a:pPr algn="ctr">
                        <a:lnSpc>
                          <a:spcPct val="100000"/>
                        </a:lnSpc>
                        <a:spcBef>
                          <a:spcPts val="25"/>
                        </a:spcBef>
                      </a:pPr>
                      <a:r>
                        <a:rPr lang="en-US" sz="1050" dirty="0">
                          <a:latin typeface="Meiryo UI" panose="020B0604030504040204" pitchFamily="50" charset="-128"/>
                          <a:ea typeface="Meiryo UI" panose="020B0604030504040204" pitchFamily="50" charset="-128"/>
                          <a:cs typeface="Meiryo UI"/>
                        </a:rPr>
                        <a:t>（GSD1a）</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a:solidFill>
                        <a:srgbClr val="000000"/>
                      </a:solidFill>
                      <a:prstDash val="solid"/>
                    </a:lnB>
                    <a:noFill/>
                  </a:tcPr>
                </a:tc>
                <a:extLst>
                  <a:ext uri="{0D108BD9-81ED-4DB2-BD59-A6C34878D82A}">
                    <a16:rowId xmlns:a16="http://schemas.microsoft.com/office/drawing/2014/main" val="1978930804"/>
                  </a:ext>
                </a:extLst>
              </a:tr>
            </a:tbl>
          </a:graphicData>
        </a:graphic>
      </p:graphicFrame>
      <p:sp>
        <p:nvSpPr>
          <p:cNvPr id="8" name="ホームベース 7"/>
          <p:cNvSpPr/>
          <p:nvPr/>
        </p:nvSpPr>
        <p:spPr>
          <a:xfrm>
            <a:off x="6314738" y="6392729"/>
            <a:ext cx="925158" cy="247426"/>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ホームベース 8"/>
          <p:cNvSpPr/>
          <p:nvPr/>
        </p:nvSpPr>
        <p:spPr>
          <a:xfrm>
            <a:off x="6314732" y="5912974"/>
            <a:ext cx="1065009" cy="232328"/>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latin typeface="Meiryo UI" panose="020B0604030504040204" pitchFamily="50" charset="-128"/>
                <a:ea typeface="Meiryo UI" panose="020B0604030504040204" pitchFamily="50" charset="-128"/>
              </a:rPr>
              <a:t>固形腫瘍</a:t>
            </a:r>
            <a:endParaRPr kumimoji="1" lang="en-US" altLang="ja-JP" sz="800" dirty="0">
              <a:latin typeface="Meiryo UI" panose="020B0604030504040204" pitchFamily="50" charset="-128"/>
              <a:ea typeface="Meiryo UI" panose="020B0604030504040204" pitchFamily="50" charset="-128"/>
            </a:endParaRPr>
          </a:p>
          <a:p>
            <a:pPr algn="ctr"/>
            <a:r>
              <a:rPr lang="ja-JP" altLang="en-US" sz="800" dirty="0">
                <a:latin typeface="Meiryo UI" panose="020B0604030504040204" pitchFamily="50" charset="-128"/>
                <a:ea typeface="Meiryo UI" panose="020B0604030504040204" pitchFamily="50" charset="-128"/>
              </a:rPr>
              <a:t>リンパ腫</a:t>
            </a:r>
            <a:endParaRPr kumimoji="1" lang="ja-JP" altLang="en-US" sz="800" dirty="0">
              <a:latin typeface="Meiryo UI" panose="020B0604030504040204" pitchFamily="50" charset="-128"/>
              <a:ea typeface="Meiryo UI" panose="020B0604030504040204" pitchFamily="50" charset="-128"/>
            </a:endParaRPr>
          </a:p>
        </p:txBody>
      </p:sp>
      <p:sp>
        <p:nvSpPr>
          <p:cNvPr id="11" name="山形 10"/>
          <p:cNvSpPr/>
          <p:nvPr/>
        </p:nvSpPr>
        <p:spPr>
          <a:xfrm>
            <a:off x="7315199" y="5912974"/>
            <a:ext cx="1075766" cy="232328"/>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bg1"/>
                </a:solidFill>
                <a:latin typeface="Meiryo UI" panose="020B0604030504040204" pitchFamily="50" charset="-128"/>
                <a:ea typeface="Meiryo UI" panose="020B0604030504040204" pitchFamily="50" charset="-128"/>
              </a:rPr>
              <a:t>卵巣がん</a:t>
            </a:r>
          </a:p>
        </p:txBody>
      </p:sp>
      <p:sp>
        <p:nvSpPr>
          <p:cNvPr id="13" name="ホームベース 12"/>
          <p:cNvSpPr/>
          <p:nvPr/>
        </p:nvSpPr>
        <p:spPr>
          <a:xfrm>
            <a:off x="6314732" y="5472145"/>
            <a:ext cx="3127792" cy="225674"/>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ホームベース 9"/>
          <p:cNvSpPr/>
          <p:nvPr/>
        </p:nvSpPr>
        <p:spPr>
          <a:xfrm>
            <a:off x="6314736" y="744028"/>
            <a:ext cx="1527588" cy="246386"/>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ホームベース 14"/>
          <p:cNvSpPr/>
          <p:nvPr/>
        </p:nvSpPr>
        <p:spPr>
          <a:xfrm>
            <a:off x="6314736" y="1216326"/>
            <a:ext cx="1527588" cy="257472"/>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ホームベース 15"/>
          <p:cNvSpPr/>
          <p:nvPr/>
        </p:nvSpPr>
        <p:spPr>
          <a:xfrm>
            <a:off x="6314736" y="1691578"/>
            <a:ext cx="1527588" cy="257472"/>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ホームベース 16"/>
          <p:cNvSpPr/>
          <p:nvPr/>
        </p:nvSpPr>
        <p:spPr>
          <a:xfrm>
            <a:off x="6314736" y="2173922"/>
            <a:ext cx="1323194" cy="246549"/>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ホームベース 21"/>
          <p:cNvSpPr/>
          <p:nvPr/>
        </p:nvSpPr>
        <p:spPr>
          <a:xfrm>
            <a:off x="6314732" y="2639741"/>
            <a:ext cx="1323198" cy="256754"/>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ホームベース 22"/>
          <p:cNvSpPr/>
          <p:nvPr/>
        </p:nvSpPr>
        <p:spPr>
          <a:xfrm>
            <a:off x="6314731" y="3112305"/>
            <a:ext cx="1065009" cy="2225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ホームベース 24"/>
          <p:cNvSpPr/>
          <p:nvPr/>
        </p:nvSpPr>
        <p:spPr>
          <a:xfrm>
            <a:off x="6314735" y="4049146"/>
            <a:ext cx="666973" cy="222306"/>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ホームベース 26"/>
          <p:cNvSpPr/>
          <p:nvPr/>
        </p:nvSpPr>
        <p:spPr>
          <a:xfrm>
            <a:off x="6314732" y="3582297"/>
            <a:ext cx="1538350" cy="243391"/>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ホームベース 20"/>
          <p:cNvSpPr/>
          <p:nvPr/>
        </p:nvSpPr>
        <p:spPr>
          <a:xfrm>
            <a:off x="6314732" y="4515963"/>
            <a:ext cx="3033663" cy="264004"/>
          </a:xfrm>
          <a:prstGeom prst="homePlate">
            <a:avLst>
              <a:gd name="adj" fmla="val 6182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ホームベース 23"/>
          <p:cNvSpPr/>
          <p:nvPr/>
        </p:nvSpPr>
        <p:spPr>
          <a:xfrm>
            <a:off x="6306658" y="4984361"/>
            <a:ext cx="2084307" cy="242810"/>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1729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nchor="ctr">
            <a:spAutoFit/>
          </a:bodyPr>
          <a:lstStyle/>
          <a:p>
            <a:pPr algn="ctr"/>
            <a:r>
              <a:rPr kumimoji="1" lang="ja-JP" altLang="en-US" sz="41200" b="1" dirty="0">
                <a:solidFill>
                  <a:schemeClr val="accent3">
                    <a:lumMod val="60000"/>
                    <a:lumOff val="40000"/>
                  </a:schemeClr>
                </a:solidFill>
                <a:latin typeface="Meiryo UI" panose="020B0604030504040204" pitchFamily="50" charset="-128"/>
                <a:ea typeface="Meiryo UI" panose="020B0604030504040204" pitchFamily="50" charset="-128"/>
              </a:rPr>
              <a:t>５</a:t>
            </a:r>
          </a:p>
        </p:txBody>
      </p:sp>
      <p:sp>
        <p:nvSpPr>
          <p:cNvPr id="2" name="テキスト ボックス 1">
            <a:extLst>
              <a:ext uri="{FF2B5EF4-FFF2-40B4-BE49-F238E27FC236}">
                <a16:creationId xmlns:a16="http://schemas.microsoft.com/office/drawing/2014/main" id="{30C9BC28-9561-E8F5-3555-981F212C6718}"/>
              </a:ext>
            </a:extLst>
          </p:cNvPr>
          <p:cNvSpPr txBox="1"/>
          <p:nvPr/>
        </p:nvSpPr>
        <p:spPr>
          <a:xfrm>
            <a:off x="0" y="2507228"/>
            <a:ext cx="12192000" cy="186204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kumimoji="1" lang="en-US" altLang="ja-JP" sz="11500" b="1" dirty="0">
                <a:solidFill>
                  <a:srgbClr val="FFC000"/>
                </a:solidFill>
                <a:effectLst>
                  <a:outerShdw blurRad="38100" dist="38100" dir="2700000" algn="tl">
                    <a:srgbClr val="000000">
                      <a:alpha val="43137"/>
                    </a:srgbClr>
                  </a:outerShdw>
                </a:effectLst>
                <a:latin typeface="Amasis MT Pro Black" panose="02040A04050005020304" pitchFamily="18" charset="0"/>
              </a:rPr>
              <a:t>ARPA-E</a:t>
            </a:r>
            <a:endParaRPr kumimoji="1" lang="ja-JP" altLang="en-US" sz="11500" b="1" dirty="0">
              <a:solidFill>
                <a:srgbClr val="FFC000"/>
              </a:solidFill>
              <a:effectLst>
                <a:outerShdw blurRad="38100" dist="38100" dir="2700000" algn="tl">
                  <a:srgbClr val="000000">
                    <a:alpha val="43137"/>
                  </a:srgbClr>
                </a:outerShdw>
              </a:effectLst>
              <a:latin typeface="Amasis MT Pro Black" panose="02040A04050005020304" pitchFamily="18" charset="0"/>
            </a:endParaRPr>
          </a:p>
        </p:txBody>
      </p:sp>
      <p:sp>
        <p:nvSpPr>
          <p:cNvPr id="4" name="テキスト ボックス 3">
            <a:extLst>
              <a:ext uri="{FF2B5EF4-FFF2-40B4-BE49-F238E27FC236}">
                <a16:creationId xmlns:a16="http://schemas.microsoft.com/office/drawing/2014/main" id="{9A45A92D-0A85-9D31-8E25-4FF974B7DB4E}"/>
              </a:ext>
            </a:extLst>
          </p:cNvPr>
          <p:cNvSpPr txBox="1"/>
          <p:nvPr/>
        </p:nvSpPr>
        <p:spPr>
          <a:xfrm>
            <a:off x="-1" y="2507228"/>
            <a:ext cx="12191999" cy="461665"/>
          </a:xfrm>
          <a:prstGeom prst="rect">
            <a:avLst/>
          </a:prstGeom>
          <a:noFill/>
        </p:spPr>
        <p:txBody>
          <a:bodyPr wrap="square">
            <a:spAutoFit/>
          </a:bodyPr>
          <a:lstStyle/>
          <a:p>
            <a:pPr algn="ctr"/>
            <a:r>
              <a:rPr lang="en-US" altLang="ja-JP" sz="2400" dirty="0">
                <a:solidFill>
                  <a:schemeClr val="accent4">
                    <a:lumMod val="75000"/>
                  </a:schemeClr>
                </a:solidFill>
                <a:latin typeface="Cooper Black" panose="0208090404030B020404" pitchFamily="18" charset="0"/>
              </a:rPr>
              <a:t>Advanced Research Projects </a:t>
            </a:r>
            <a:r>
              <a:rPr lang="en-US" altLang="ja-JP" sz="2400" dirty="0" err="1">
                <a:solidFill>
                  <a:schemeClr val="accent4">
                    <a:lumMod val="75000"/>
                  </a:schemeClr>
                </a:solidFill>
                <a:latin typeface="Cooper Black" panose="0208090404030B020404" pitchFamily="18" charset="0"/>
              </a:rPr>
              <a:t>AgencyEnergy</a:t>
            </a:r>
            <a:endParaRPr kumimoji="1" lang="ja-JP" altLang="en-US" sz="2400" dirty="0">
              <a:solidFill>
                <a:schemeClr val="accent4">
                  <a:lumMod val="75000"/>
                </a:schemeClr>
              </a:solidFill>
              <a:latin typeface="Cooper Black" panose="0208090404030B020404" pitchFamily="18" charset="0"/>
              <a:ea typeface="BIZ UDPゴシック" panose="020B0400000000000000" pitchFamily="50" charset="-128"/>
            </a:endParaRPr>
          </a:p>
        </p:txBody>
      </p:sp>
    </p:spTree>
    <p:extLst>
      <p:ext uri="{BB962C8B-B14F-4D97-AF65-F5344CB8AC3E}">
        <p14:creationId xmlns:p14="http://schemas.microsoft.com/office/powerpoint/2010/main" val="826029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1884001-59F0-47C2-B10A-E4D7C45487CE}"/>
              </a:ext>
            </a:extLst>
          </p:cNvPr>
          <p:cNvPicPr>
            <a:picLocks noChangeAspect="1"/>
          </p:cNvPicPr>
          <p:nvPr/>
        </p:nvPicPr>
        <p:blipFill>
          <a:blip r:embed="rId2"/>
          <a:stretch>
            <a:fillRect/>
          </a:stretch>
        </p:blipFill>
        <p:spPr>
          <a:xfrm>
            <a:off x="0" y="938748"/>
            <a:ext cx="12192000" cy="4980504"/>
          </a:xfrm>
          <a:prstGeom prst="rect">
            <a:avLst/>
          </a:prstGeom>
        </p:spPr>
      </p:pic>
      <p:sp>
        <p:nvSpPr>
          <p:cNvPr id="9" name="テキスト ボックス 8">
            <a:extLst>
              <a:ext uri="{FF2B5EF4-FFF2-40B4-BE49-F238E27FC236}">
                <a16:creationId xmlns:a16="http://schemas.microsoft.com/office/drawing/2014/main" id="{99D8A646-8C58-4ECF-9D2F-D039664FFDAA}"/>
              </a:ext>
            </a:extLst>
          </p:cNvPr>
          <p:cNvSpPr txBox="1"/>
          <p:nvPr/>
        </p:nvSpPr>
        <p:spPr>
          <a:xfrm rot="1401654">
            <a:off x="7696222" y="5273312"/>
            <a:ext cx="4042394" cy="461665"/>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wrap="square">
            <a:spAutoFit/>
          </a:bodyPr>
          <a:lstStyle/>
          <a:p>
            <a:pPr algn="ctr"/>
            <a:r>
              <a:rPr lang="en-US" altLang="ja-JP" sz="2400" dirty="0">
                <a:solidFill>
                  <a:schemeClr val="bg1"/>
                </a:solidFill>
                <a:latin typeface="Aharoni" panose="02010803020104030203" pitchFamily="2" charset="-79"/>
                <a:cs typeface="Aharoni" panose="02010803020104030203" pitchFamily="2" charset="-79"/>
              </a:rPr>
              <a:t>https://arpa-e.energy.gov/</a:t>
            </a:r>
            <a:endParaRPr lang="ja-JP" altLang="en-US" sz="2400" dirty="0">
              <a:solidFill>
                <a:schemeClr val="bg1"/>
              </a:solidFill>
              <a:latin typeface="Aharoni" panose="02010803020104030203" pitchFamily="2" charset="-79"/>
              <a:cs typeface="Aharoni" panose="02010803020104030203" pitchFamily="2" charset="-79"/>
            </a:endParaRPr>
          </a:p>
        </p:txBody>
      </p:sp>
      <p:sp>
        <p:nvSpPr>
          <p:cNvPr id="10" name="テキスト ボックス 9">
            <a:extLst>
              <a:ext uri="{FF2B5EF4-FFF2-40B4-BE49-F238E27FC236}">
                <a16:creationId xmlns:a16="http://schemas.microsoft.com/office/drawing/2014/main" id="{68774FA6-F8AB-4CD6-A50D-55A54FE9FCEC}"/>
              </a:ext>
            </a:extLst>
          </p:cNvPr>
          <p:cNvSpPr txBox="1"/>
          <p:nvPr/>
        </p:nvSpPr>
        <p:spPr>
          <a:xfrm>
            <a:off x="0" y="144724"/>
            <a:ext cx="12192000" cy="584775"/>
          </a:xfrm>
          <a:prstGeom prst="rect">
            <a:avLst/>
          </a:prstGeom>
          <a:noFill/>
        </p:spPr>
        <p:txBody>
          <a:bodyPr wrap="square" rtlCol="0">
            <a:spAutoFit/>
          </a:bodyPr>
          <a:lstStyle/>
          <a:p>
            <a:pPr algn="ctr"/>
            <a:r>
              <a:rPr kumimoji="1" lang="en-US" altLang="ja-JP" sz="3200" b="1" dirty="0">
                <a:latin typeface="Yet R" panose="02030504000101010101" pitchFamily="18" charset="-127"/>
                <a:ea typeface="Yet R" panose="02030504000101010101" pitchFamily="18" charset="-127"/>
              </a:rPr>
              <a:t>ARPA-E</a:t>
            </a:r>
            <a:r>
              <a:rPr kumimoji="1" lang="ja-JP" altLang="en-US" sz="3200" b="1" dirty="0">
                <a:latin typeface="Yet R" panose="02030504000101010101" pitchFamily="18" charset="-127"/>
                <a:ea typeface="Yet R" panose="02030504000101010101" pitchFamily="18" charset="-127"/>
              </a:rPr>
              <a:t>（エネルギー先端研究計画局）</a:t>
            </a:r>
            <a:endParaRPr kumimoji="1" lang="en-US" altLang="ja-JP" sz="1050" b="1"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3084944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F6FB394C-9970-47C7-AAFE-E2FA5BCFB046}"/>
              </a:ext>
            </a:extLst>
          </p:cNvPr>
          <p:cNvSpPr txBox="1"/>
          <p:nvPr/>
        </p:nvSpPr>
        <p:spPr>
          <a:xfrm>
            <a:off x="0" y="144724"/>
            <a:ext cx="12192000" cy="584775"/>
          </a:xfrm>
          <a:prstGeom prst="rect">
            <a:avLst/>
          </a:prstGeom>
          <a:noFill/>
        </p:spPr>
        <p:txBody>
          <a:bodyPr wrap="square" rtlCol="0">
            <a:spAutoFit/>
          </a:bodyPr>
          <a:lstStyle/>
          <a:p>
            <a:pPr algn="ctr"/>
            <a:r>
              <a:rPr kumimoji="1" lang="en-US" altLang="ja-JP" sz="3200" b="1" dirty="0">
                <a:latin typeface="Yu Gothic UI" panose="020B0500000000000000" pitchFamily="50" charset="-128"/>
                <a:ea typeface="Yu Gothic UI" panose="020B0500000000000000" pitchFamily="50" charset="-128"/>
              </a:rPr>
              <a:t>ARPA-E</a:t>
            </a:r>
            <a:r>
              <a:rPr kumimoji="1" lang="ja-JP" altLang="en-US" sz="3200" b="1" dirty="0">
                <a:latin typeface="Yu Gothic UI" panose="020B0500000000000000" pitchFamily="50" charset="-128"/>
                <a:ea typeface="Yu Gothic UI" panose="020B0500000000000000" pitchFamily="50" charset="-128"/>
              </a:rPr>
              <a:t>（エネルギー先端研究計画局）</a:t>
            </a:r>
            <a:endParaRPr kumimoji="1" lang="en-US" altLang="ja-JP" sz="1050" b="1" dirty="0">
              <a:latin typeface="Yu Gothic UI" panose="020B0500000000000000" pitchFamily="50" charset="-128"/>
              <a:ea typeface="Yu Gothic UI" panose="020B0500000000000000" pitchFamily="50" charset="-128"/>
            </a:endParaRPr>
          </a:p>
        </p:txBody>
      </p:sp>
      <p:sp>
        <p:nvSpPr>
          <p:cNvPr id="6" name="四角形: 対角を丸める 5">
            <a:extLst>
              <a:ext uri="{FF2B5EF4-FFF2-40B4-BE49-F238E27FC236}">
                <a16:creationId xmlns:a16="http://schemas.microsoft.com/office/drawing/2014/main" id="{B1CEEDE0-8036-40A1-BF5B-6FF325782151}"/>
              </a:ext>
            </a:extLst>
          </p:cNvPr>
          <p:cNvSpPr/>
          <p:nvPr/>
        </p:nvSpPr>
        <p:spPr>
          <a:xfrm>
            <a:off x="388031" y="1500654"/>
            <a:ext cx="11575369" cy="4970116"/>
          </a:xfrm>
          <a:prstGeom prst="round2Diag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200" dirty="0">
                <a:solidFill>
                  <a:schemeClr val="tx1"/>
                </a:solidFill>
                <a:latin typeface="BIZ UDPゴシック" panose="020B0400000000000000" pitchFamily="50" charset="-128"/>
                <a:ea typeface="BIZ UDPゴシック" panose="020B0400000000000000" pitchFamily="50" charset="-128"/>
              </a:rPr>
              <a:t>●エネルギー高等研究計画局 （</a:t>
            </a:r>
            <a:r>
              <a:rPr lang="en-US" altLang="ja-JP" sz="2200" dirty="0">
                <a:solidFill>
                  <a:schemeClr val="tx1"/>
                </a:solidFill>
                <a:latin typeface="BIZ UDPゴシック" panose="020B0400000000000000" pitchFamily="50" charset="-128"/>
                <a:ea typeface="BIZ UDPゴシック" panose="020B0400000000000000" pitchFamily="50" charset="-128"/>
              </a:rPr>
              <a:t>ARPA-E</a:t>
            </a:r>
            <a:r>
              <a:rPr lang="ja-JP" altLang="en-US" sz="2200" dirty="0">
                <a:solidFill>
                  <a:schemeClr val="tx1"/>
                </a:solidFill>
                <a:latin typeface="BIZ UDPゴシック" panose="020B0400000000000000" pitchFamily="50" charset="-128"/>
                <a:ea typeface="BIZ UDPゴシック" panose="020B0400000000000000" pitchFamily="50" charset="-128"/>
              </a:rPr>
              <a:t>；</a:t>
            </a:r>
            <a:r>
              <a:rPr lang="en-US" altLang="ja-JP" sz="2200" dirty="0">
                <a:solidFill>
                  <a:schemeClr val="tx1"/>
                </a:solidFill>
                <a:latin typeface="BIZ UDPゴシック" panose="020B0400000000000000" pitchFamily="50" charset="-128"/>
                <a:ea typeface="BIZ UDPゴシック" panose="020B0400000000000000" pitchFamily="50" charset="-128"/>
              </a:rPr>
              <a:t>Advanced Research Projects </a:t>
            </a:r>
            <a:r>
              <a:rPr lang="en-US" altLang="ja-JP" sz="2200" dirty="0" err="1">
                <a:solidFill>
                  <a:schemeClr val="tx1"/>
                </a:solidFill>
                <a:latin typeface="BIZ UDPゴシック" panose="020B0400000000000000" pitchFamily="50" charset="-128"/>
                <a:ea typeface="BIZ UDPゴシック" panose="020B0400000000000000" pitchFamily="50" charset="-128"/>
              </a:rPr>
              <a:t>AgencyEnergy</a:t>
            </a:r>
            <a:r>
              <a:rPr lang="ja-JP" altLang="en-US" sz="2200" dirty="0">
                <a:solidFill>
                  <a:schemeClr val="tx1"/>
                </a:solidFill>
                <a:latin typeface="BIZ UDPゴシック" panose="020B0400000000000000" pitchFamily="50" charset="-128"/>
                <a:ea typeface="BIZ UDPゴシック" panose="020B0400000000000000" pitchFamily="50" charset="-128"/>
              </a:rPr>
              <a:t>） は、エネルギー省がプログラム部局の新規部門として組成され、</a:t>
            </a:r>
            <a:r>
              <a:rPr lang="en-US" altLang="ja-JP" sz="2200" dirty="0">
                <a:solidFill>
                  <a:schemeClr val="tx1"/>
                </a:solidFill>
                <a:latin typeface="BIZ UDPゴシック" panose="020B0400000000000000" pitchFamily="50" charset="-128"/>
                <a:ea typeface="BIZ UDPゴシック" panose="020B0400000000000000" pitchFamily="50" charset="-128"/>
              </a:rPr>
              <a:t>DARPA</a:t>
            </a:r>
            <a:r>
              <a:rPr lang="ja-JP" altLang="en-US" sz="2200" dirty="0">
                <a:solidFill>
                  <a:schemeClr val="tx1"/>
                </a:solidFill>
                <a:latin typeface="BIZ UDPゴシック" panose="020B0400000000000000" pitchFamily="50" charset="-128"/>
                <a:ea typeface="BIZ UDPゴシック" panose="020B0400000000000000" pitchFamily="50" charset="-128"/>
              </a:rPr>
              <a:t>をモデルに、エネルギー分野でのハイリスク・ハイペイオフ型のファンディングを実施。</a:t>
            </a:r>
          </a:p>
          <a:p>
            <a:endParaRPr lang="en-US" altLang="ja-JP" sz="2200" dirty="0">
              <a:solidFill>
                <a:schemeClr val="tx1"/>
              </a:solidFill>
              <a:latin typeface="BIZ UDPゴシック" panose="020B0400000000000000" pitchFamily="50" charset="-128"/>
              <a:ea typeface="BIZ UDPゴシック" panose="020B0400000000000000" pitchFamily="50" charset="-128"/>
            </a:endParaRPr>
          </a:p>
          <a:p>
            <a:r>
              <a:rPr lang="ja-JP" altLang="en-US" sz="2200" dirty="0">
                <a:solidFill>
                  <a:schemeClr val="tx1"/>
                </a:solidFill>
                <a:latin typeface="BIZ UDPゴシック" panose="020B0400000000000000" pitchFamily="50" charset="-128"/>
                <a:ea typeface="BIZ UDPゴシック" panose="020B0400000000000000" pitchFamily="50" charset="-128"/>
              </a:rPr>
              <a:t>●</a:t>
            </a:r>
            <a:r>
              <a:rPr lang="en-US" altLang="ja-JP" sz="2200" dirty="0">
                <a:solidFill>
                  <a:schemeClr val="tx1"/>
                </a:solidFill>
                <a:latin typeface="BIZ UDPゴシック" panose="020B0400000000000000" pitchFamily="50" charset="-128"/>
                <a:ea typeface="BIZ UDPゴシック" panose="020B0400000000000000" pitchFamily="50" charset="-128"/>
              </a:rPr>
              <a:t>2006</a:t>
            </a:r>
            <a:r>
              <a:rPr lang="ja-JP" altLang="en-US" sz="2200" dirty="0">
                <a:solidFill>
                  <a:schemeClr val="tx1"/>
                </a:solidFill>
                <a:latin typeface="BIZ UDPゴシック" panose="020B0400000000000000" pitchFamily="50" charset="-128"/>
                <a:ea typeface="BIZ UDPゴシック" panose="020B0400000000000000" pitchFamily="50" charset="-128"/>
              </a:rPr>
              <a:t>年、</a:t>
            </a:r>
            <a:r>
              <a:rPr lang="ja-JP" altLang="en-US" sz="2200" b="1" dirty="0">
                <a:solidFill>
                  <a:schemeClr val="tx1"/>
                </a:solidFill>
                <a:latin typeface="BIZ UDPゴシック" panose="020B0400000000000000" pitchFamily="50" charset="-128"/>
                <a:ea typeface="BIZ UDPゴシック" panose="020B0400000000000000" pitchFamily="50" charset="-128"/>
              </a:rPr>
              <a:t>米国アカデミー報告書 「</a:t>
            </a:r>
            <a:r>
              <a:rPr lang="en-US" altLang="ja-JP" sz="2200" b="1" dirty="0">
                <a:solidFill>
                  <a:schemeClr val="tx1"/>
                </a:solidFill>
                <a:latin typeface="BIZ UDPゴシック" panose="020B0400000000000000" pitchFamily="50" charset="-128"/>
                <a:ea typeface="BIZ UDPゴシック" panose="020B0400000000000000" pitchFamily="50" charset="-128"/>
              </a:rPr>
              <a:t>Rising Above The Gathering Storm</a:t>
            </a:r>
            <a:r>
              <a:rPr lang="ja-JP" altLang="en-US" sz="2200" b="1" dirty="0">
                <a:solidFill>
                  <a:schemeClr val="tx1"/>
                </a:solidFill>
                <a:latin typeface="BIZ UDPゴシック" panose="020B0400000000000000" pitchFamily="50" charset="-128"/>
                <a:ea typeface="BIZ UDPゴシック" panose="020B0400000000000000" pitchFamily="50" charset="-128"/>
              </a:rPr>
              <a:t>」 </a:t>
            </a:r>
            <a:r>
              <a:rPr lang="ja-JP" altLang="en-US" sz="2200" dirty="0">
                <a:solidFill>
                  <a:schemeClr val="tx1"/>
                </a:solidFill>
                <a:latin typeface="BIZ UDPゴシック" panose="020B0400000000000000" pitchFamily="50" charset="-128"/>
                <a:ea typeface="BIZ UDPゴシック" panose="020B0400000000000000" pitchFamily="50" charset="-128"/>
              </a:rPr>
              <a:t>の提言を受けて、</a:t>
            </a:r>
            <a:r>
              <a:rPr lang="en-US" altLang="ja-JP" sz="2200" dirty="0">
                <a:solidFill>
                  <a:schemeClr val="tx1"/>
                </a:solidFill>
                <a:latin typeface="BIZ UDPゴシック" panose="020B0400000000000000" pitchFamily="50" charset="-128"/>
                <a:ea typeface="BIZ UDPゴシック" panose="020B0400000000000000" pitchFamily="50" charset="-128"/>
              </a:rPr>
              <a:t>2007</a:t>
            </a:r>
            <a:r>
              <a:rPr lang="ja-JP" altLang="en-US" sz="2200" dirty="0">
                <a:solidFill>
                  <a:schemeClr val="tx1"/>
                </a:solidFill>
                <a:latin typeface="BIZ UDPゴシック" panose="020B0400000000000000" pitchFamily="50" charset="-128"/>
                <a:ea typeface="BIZ UDPゴシック" panose="020B0400000000000000" pitchFamily="50" charset="-128"/>
              </a:rPr>
              <a:t>年の </a:t>
            </a:r>
            <a:r>
              <a:rPr lang="ja-JP" altLang="en-US" sz="2200" b="1" dirty="0">
                <a:solidFill>
                  <a:schemeClr val="tx1"/>
                </a:solidFill>
                <a:latin typeface="BIZ UDPゴシック" panose="020B0400000000000000" pitchFamily="50" charset="-128"/>
                <a:ea typeface="BIZ UDPゴシック" panose="020B0400000000000000" pitchFamily="50" charset="-128"/>
              </a:rPr>
              <a:t>「米国競争力法 （</a:t>
            </a:r>
            <a:r>
              <a:rPr lang="en-US" altLang="ja-JP" sz="2200" b="1" dirty="0">
                <a:solidFill>
                  <a:schemeClr val="tx1"/>
                </a:solidFill>
                <a:latin typeface="BIZ UDPゴシック" panose="020B0400000000000000" pitchFamily="50" charset="-128"/>
                <a:ea typeface="BIZ UDPゴシック" panose="020B0400000000000000" pitchFamily="50" charset="-128"/>
              </a:rPr>
              <a:t>The Americas COMPETES Act</a:t>
            </a:r>
            <a:r>
              <a:rPr lang="ja-JP" altLang="en-US" sz="2200" b="1" dirty="0">
                <a:solidFill>
                  <a:schemeClr val="tx1"/>
                </a:solidFill>
                <a:latin typeface="BIZ UDPゴシック" panose="020B0400000000000000" pitchFamily="50" charset="-128"/>
                <a:ea typeface="BIZ UDPゴシック" panose="020B0400000000000000" pitchFamily="50" charset="-128"/>
              </a:rPr>
              <a:t>）」 </a:t>
            </a:r>
            <a:r>
              <a:rPr lang="ja-JP" altLang="en-US" sz="2200" dirty="0">
                <a:solidFill>
                  <a:schemeClr val="tx1"/>
                </a:solidFill>
                <a:latin typeface="BIZ UDPゴシック" panose="020B0400000000000000" pitchFamily="50" charset="-128"/>
                <a:ea typeface="BIZ UDPゴシック" panose="020B0400000000000000" pitchFamily="50" charset="-128"/>
              </a:rPr>
              <a:t>の成立によって設置が決定。</a:t>
            </a:r>
            <a:endParaRPr lang="en-US" altLang="ja-JP" sz="2200" dirty="0">
              <a:solidFill>
                <a:schemeClr val="tx1"/>
              </a:solidFill>
              <a:latin typeface="BIZ UDPゴシック" panose="020B0400000000000000" pitchFamily="50" charset="-128"/>
              <a:ea typeface="BIZ UDPゴシック" panose="020B0400000000000000" pitchFamily="50" charset="-128"/>
            </a:endParaRPr>
          </a:p>
          <a:p>
            <a:endParaRPr lang="en-US" altLang="ja-JP" sz="2200" dirty="0">
              <a:solidFill>
                <a:schemeClr val="tx1"/>
              </a:solidFill>
              <a:latin typeface="BIZ UDPゴシック" panose="020B0400000000000000" pitchFamily="50" charset="-128"/>
              <a:ea typeface="BIZ UDPゴシック" panose="020B0400000000000000" pitchFamily="50" charset="-128"/>
            </a:endParaRPr>
          </a:p>
          <a:p>
            <a:r>
              <a:rPr lang="ja-JP" altLang="en-US" sz="2200" dirty="0">
                <a:solidFill>
                  <a:schemeClr val="tx1"/>
                </a:solidFill>
                <a:latin typeface="BIZ UDPゴシック" panose="020B0400000000000000" pitchFamily="50" charset="-128"/>
                <a:ea typeface="BIZ UDPゴシック" panose="020B0400000000000000" pitchFamily="50" charset="-128"/>
              </a:rPr>
              <a:t>●</a:t>
            </a:r>
            <a:r>
              <a:rPr lang="ja-JP" altLang="en-US" sz="2200" b="1" dirty="0">
                <a:solidFill>
                  <a:schemeClr val="tx1"/>
                </a:solidFill>
                <a:latin typeface="BIZ UDPゴシック" panose="020B0400000000000000" pitchFamily="50" charset="-128"/>
                <a:ea typeface="BIZ UDPゴシック" panose="020B0400000000000000" pitchFamily="50" charset="-128"/>
              </a:rPr>
              <a:t>「米国再生・再投資法 （</a:t>
            </a:r>
            <a:r>
              <a:rPr lang="en-US" altLang="ja-JP" sz="2200" b="1" dirty="0">
                <a:solidFill>
                  <a:schemeClr val="tx1"/>
                </a:solidFill>
                <a:latin typeface="BIZ UDPゴシック" panose="020B0400000000000000" pitchFamily="50" charset="-128"/>
                <a:ea typeface="BIZ UDPゴシック" panose="020B0400000000000000" pitchFamily="50" charset="-128"/>
              </a:rPr>
              <a:t>American Recovery and Reinvestment Act</a:t>
            </a:r>
            <a:r>
              <a:rPr lang="ja-JP" altLang="en-US" sz="2200" b="1" dirty="0">
                <a:solidFill>
                  <a:schemeClr val="tx1"/>
                </a:solidFill>
                <a:latin typeface="BIZ UDPゴシック" panose="020B0400000000000000" pitchFamily="50" charset="-128"/>
                <a:ea typeface="BIZ UDPゴシック" panose="020B0400000000000000" pitchFamily="50" charset="-128"/>
              </a:rPr>
              <a:t>）」 </a:t>
            </a:r>
            <a:r>
              <a:rPr lang="ja-JP" altLang="en-US" sz="2200" dirty="0">
                <a:solidFill>
                  <a:schemeClr val="tx1"/>
                </a:solidFill>
                <a:latin typeface="BIZ UDPゴシック" panose="020B0400000000000000" pitchFamily="50" charset="-128"/>
                <a:ea typeface="BIZ UDPゴシック" panose="020B0400000000000000" pitchFamily="50" charset="-128"/>
              </a:rPr>
              <a:t>から配分された</a:t>
            </a:r>
            <a:r>
              <a:rPr lang="en-US" altLang="ja-JP" sz="2200" dirty="0">
                <a:solidFill>
                  <a:schemeClr val="tx1"/>
                </a:solidFill>
                <a:latin typeface="BIZ UDPゴシック" panose="020B0400000000000000" pitchFamily="50" charset="-128"/>
                <a:ea typeface="BIZ UDPゴシック" panose="020B0400000000000000" pitchFamily="50" charset="-128"/>
              </a:rPr>
              <a:t>400</a:t>
            </a:r>
            <a:r>
              <a:rPr lang="ja-JP" altLang="en-US" sz="2200" dirty="0">
                <a:solidFill>
                  <a:schemeClr val="tx1"/>
                </a:solidFill>
                <a:latin typeface="BIZ UDPゴシック" panose="020B0400000000000000" pitchFamily="50" charset="-128"/>
                <a:ea typeface="BIZ UDPゴシック" panose="020B0400000000000000" pitchFamily="50" charset="-128"/>
              </a:rPr>
              <a:t>万ドルの資金をもとに、</a:t>
            </a:r>
            <a:r>
              <a:rPr lang="en-US" altLang="ja-JP" sz="2200" dirty="0">
                <a:solidFill>
                  <a:schemeClr val="tx1"/>
                </a:solidFill>
                <a:latin typeface="BIZ UDPゴシック" panose="020B0400000000000000" pitchFamily="50" charset="-128"/>
                <a:ea typeface="BIZ UDPゴシック" panose="020B0400000000000000" pitchFamily="50" charset="-128"/>
              </a:rPr>
              <a:t>2009</a:t>
            </a:r>
            <a:r>
              <a:rPr lang="ja-JP" altLang="en-US" sz="2200" dirty="0">
                <a:solidFill>
                  <a:schemeClr val="tx1"/>
                </a:solidFill>
                <a:latin typeface="BIZ UDPゴシック" panose="020B0400000000000000" pitchFamily="50" charset="-128"/>
                <a:ea typeface="BIZ UDPゴシック" panose="020B0400000000000000" pitchFamily="50" charset="-128"/>
              </a:rPr>
              <a:t>年に設立。</a:t>
            </a:r>
            <a:endParaRPr lang="en-US" altLang="ja-JP" sz="2200" dirty="0">
              <a:solidFill>
                <a:schemeClr val="tx1"/>
              </a:solidFill>
              <a:latin typeface="BIZ UDPゴシック" panose="020B0400000000000000" pitchFamily="50" charset="-128"/>
              <a:ea typeface="BIZ UDPゴシック" panose="020B0400000000000000" pitchFamily="50" charset="-128"/>
            </a:endParaRPr>
          </a:p>
          <a:p>
            <a:endParaRPr lang="ja-JP" altLang="en-US" sz="2200" dirty="0">
              <a:solidFill>
                <a:schemeClr val="tx1"/>
              </a:solidFill>
              <a:latin typeface="BIZ UDPゴシック" panose="020B0400000000000000" pitchFamily="50" charset="-128"/>
              <a:ea typeface="BIZ UDPゴシック" panose="020B0400000000000000" pitchFamily="50" charset="-128"/>
            </a:endParaRPr>
          </a:p>
          <a:p>
            <a:r>
              <a:rPr lang="ja-JP" altLang="en-US" sz="2200" dirty="0">
                <a:solidFill>
                  <a:schemeClr val="tx1"/>
                </a:solidFill>
                <a:latin typeface="BIZ UDPゴシック" panose="020B0400000000000000" pitchFamily="50" charset="-128"/>
                <a:ea typeface="BIZ UDPゴシック" panose="020B0400000000000000" pitchFamily="50" charset="-128"/>
              </a:rPr>
              <a:t>●基礎研究にはタッチせず、革新的エネルギー技術を開発するために、産業界では取り組むことが困難な 「リスクは高いが大きな成果が期待できる研究」への資金助成を実施。</a:t>
            </a:r>
            <a:endParaRPr lang="en-US" altLang="ja-JP" sz="2200" dirty="0">
              <a:solidFill>
                <a:schemeClr val="tx1"/>
              </a:solidFill>
              <a:latin typeface="BIZ UDPゴシック" panose="020B0400000000000000" pitchFamily="50" charset="-128"/>
              <a:ea typeface="BIZ UDPゴシック" panose="020B0400000000000000" pitchFamily="50" charset="-128"/>
            </a:endParaRPr>
          </a:p>
        </p:txBody>
      </p:sp>
      <p:sp>
        <p:nvSpPr>
          <p:cNvPr id="12" name="四角形: 角を丸くする 11">
            <a:extLst>
              <a:ext uri="{FF2B5EF4-FFF2-40B4-BE49-F238E27FC236}">
                <a16:creationId xmlns:a16="http://schemas.microsoft.com/office/drawing/2014/main" id="{D0C1223E-9FBB-4C29-BBA7-09BA053A9EF4}"/>
              </a:ext>
            </a:extLst>
          </p:cNvPr>
          <p:cNvSpPr/>
          <p:nvPr/>
        </p:nvSpPr>
        <p:spPr>
          <a:xfrm>
            <a:off x="388031" y="913769"/>
            <a:ext cx="1393371" cy="40261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BIZ UDPゴシック" panose="020B0400000000000000" pitchFamily="50" charset="-128"/>
                <a:ea typeface="BIZ UDPゴシック" panose="020B0400000000000000" pitchFamily="50" charset="-128"/>
              </a:rPr>
              <a:t>設立・背景</a:t>
            </a:r>
          </a:p>
        </p:txBody>
      </p:sp>
      <p:pic>
        <p:nvPicPr>
          <p:cNvPr id="8" name="Picture 2" descr="Home">
            <a:extLst>
              <a:ext uri="{FF2B5EF4-FFF2-40B4-BE49-F238E27FC236}">
                <a16:creationId xmlns:a16="http://schemas.microsoft.com/office/drawing/2014/main" id="{456997E5-0C74-40D0-AE75-B0A0F1C5F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031" y="212455"/>
            <a:ext cx="2054818" cy="449312"/>
          </a:xfrm>
          <a:prstGeom prst="rect">
            <a:avLst/>
          </a:prstGeom>
          <a:solidFill>
            <a:schemeClr val="accent2">
              <a:lumMod val="75000"/>
            </a:schemeClr>
          </a:solidFill>
        </p:spPr>
      </p:pic>
    </p:spTree>
    <p:extLst>
      <p:ext uri="{BB962C8B-B14F-4D97-AF65-F5344CB8AC3E}">
        <p14:creationId xmlns:p14="http://schemas.microsoft.com/office/powerpoint/2010/main" val="1636179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309B1C8-830E-4674-9060-039A5139D064}"/>
              </a:ext>
            </a:extLst>
          </p:cNvPr>
          <p:cNvSpPr txBox="1"/>
          <p:nvPr/>
        </p:nvSpPr>
        <p:spPr>
          <a:xfrm>
            <a:off x="366345" y="851464"/>
            <a:ext cx="11387674" cy="5447645"/>
          </a:xfrm>
          <a:prstGeom prst="rect">
            <a:avLst/>
          </a:prstGeom>
          <a:noFill/>
        </p:spPr>
        <p:txBody>
          <a:bodyPr wrap="square">
            <a:spAutoFit/>
          </a:bodyPr>
          <a:lstStyle/>
          <a:p>
            <a:r>
              <a:rPr lang="ja-JP" altLang="en-US" dirty="0">
                <a:latin typeface="BIZ UDP明朝 Medium" panose="02020500000000000000" pitchFamily="18" charset="-128"/>
                <a:ea typeface="BIZ UDP明朝 Medium" panose="02020500000000000000" pitchFamily="18" charset="-128"/>
              </a:rPr>
              <a:t>■目的：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（１）突如として登場する技術により、社会・経済が変化する時代であることを事例をもって知らしめたい。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（２）時の話題など、ビジネスや生活に関連する事柄に関連させながら、先端的な技術の価値と意義を知らしめたい。</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■概要：</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講演時間は、質疑応答を含め</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■実施</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：基本毎月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15</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時開催</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a:t>
            </a:r>
            <a:r>
              <a:rPr lang="en-US" altLang="ja-JP" sz="1400" dirty="0">
                <a:latin typeface="BIZ UDP明朝 Medium" panose="02020500000000000000" pitchFamily="18" charset="-128"/>
                <a:ea typeface="BIZ UDP明朝 Medium" panose="02020500000000000000" pitchFamily="18" charset="-128"/>
                <a:sym typeface="Wingdings" panose="05000000000000000000" pitchFamily="2" charset="2"/>
              </a:rPr>
              <a:t>※</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開催当月の</a:t>
            </a:r>
            <a:r>
              <a:rPr lang="en-US" altLang="ja-JP" sz="1400" dirty="0">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日祝日等の場合には翌営業日開催）</a:t>
            </a:r>
            <a:endParaRPr lang="en-US" altLang="ja-JP"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年 </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5</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ウクライナ侵攻</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Web</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探偵団～オープンソースとオープンデータ～</a:t>
            </a:r>
            <a:endPar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年 </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6</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日（木）</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RNA</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ワールド～多彩な機能と医療・農業での利用可能性～</a:t>
            </a:r>
            <a:endPar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7</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人工知能のトレンドと</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GPU</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～トランスフォーマーとパーセプトロン～</a:t>
            </a:r>
            <a:endPar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8</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日（木）　</a:t>
            </a:r>
            <a:r>
              <a:rPr lang="ja-JP" altLang="ja-JP" sz="2000" b="1" i="1" dirty="0">
                <a:solidFill>
                  <a:schemeClr val="tx1">
                    <a:lumMod val="95000"/>
                    <a:lumOff val="5000"/>
                  </a:schemeClr>
                </a:solidFill>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中央銀行デジタル通貨（</a:t>
            </a:r>
            <a:r>
              <a:rPr lang="en-US" altLang="ja-JP" sz="2000" b="1" i="1" dirty="0">
                <a:solidFill>
                  <a:schemeClr val="tx1">
                    <a:lumMod val="95000"/>
                    <a:lumOff val="5000"/>
                  </a:schemeClr>
                </a:solidFill>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CBDC</a:t>
            </a:r>
            <a:r>
              <a:rPr lang="ja-JP" altLang="ja-JP" sz="2000" b="1" i="1" dirty="0">
                <a:solidFill>
                  <a:schemeClr val="tx1">
                    <a:lumMod val="95000"/>
                    <a:lumOff val="5000"/>
                  </a:schemeClr>
                </a:solidFill>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）の最新動向～</a:t>
            </a:r>
            <a:r>
              <a:rPr lang="ja-JP" altLang="ja-JP" sz="1600" b="1" i="1" dirty="0">
                <a:solidFill>
                  <a:schemeClr val="tx1">
                    <a:lumMod val="95000"/>
                    <a:lumOff val="5000"/>
                  </a:schemeClr>
                </a:solidFill>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ブロックチェーン、デジタル基軸通貨</a:t>
            </a:r>
            <a:r>
              <a:rPr lang="ja-JP" altLang="ja-JP" sz="2000" b="1" i="1" dirty="0">
                <a:solidFill>
                  <a:schemeClr val="tx1">
                    <a:lumMod val="95000"/>
                    <a:lumOff val="5000"/>
                  </a:schemeClr>
                </a:solidFill>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a:t>
            </a:r>
            <a:endPar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9</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26</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日（月）　合成生物学～拡大するバイオ経済とベンチャー企業～</a:t>
            </a:r>
            <a:endPar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000" b="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a:t>
            </a:r>
            <a:r>
              <a:rPr lang="en-US" altLang="ja-JP" sz="2000" b="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10</a:t>
            </a:r>
            <a:r>
              <a:rPr lang="ja-JP" altLang="en-US" sz="2000" b="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b="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28</a:t>
            </a:r>
            <a:r>
              <a:rPr lang="ja-JP" altLang="en-US" sz="2000" b="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日（金）　</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アップサイクル技術～廃棄物に付加価値を！</a:t>
            </a:r>
            <a:endPar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endParaRPr lang="en-US" altLang="ja-JP" sz="2000" b="1" u="sng"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4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a:t>
            </a:r>
            <a:r>
              <a:rPr lang="en-US" altLang="ja-JP" sz="24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11</a:t>
            </a:r>
            <a:r>
              <a:rPr lang="ja-JP" altLang="en-US" sz="24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月２５日（金）　ラディカル・イノベーション組織～</a:t>
            </a:r>
            <a:r>
              <a:rPr lang="en-US" altLang="ja-JP" sz="24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DARPA</a:t>
            </a:r>
            <a:r>
              <a:rPr lang="ja-JP" altLang="en-US" sz="24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模倣組織の紹介～</a:t>
            </a:r>
            <a:endParaRPr lang="en-US" altLang="ja-JP" sz="24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endParaRPr>
          </a:p>
          <a:p>
            <a:endParaRPr lang="en-US" altLang="ja-JP" sz="20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000" b="1"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a:t>
            </a:r>
            <a:r>
              <a:rPr lang="en-US" altLang="ja-JP" sz="2000" b="1"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12</a:t>
            </a:r>
            <a:r>
              <a:rPr lang="ja-JP" altLang="en-US" sz="2000" b="1"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月２３日（金）オルガノイド～培養脳とバイオ知能～</a:t>
            </a:r>
            <a:endParaRPr lang="en-US" altLang="ja-JP" sz="2000" b="1" dirty="0">
              <a:solidFill>
                <a:schemeClr val="tx1">
                  <a:lumMod val="95000"/>
                  <a:lumOff val="5000"/>
                </a:schemeClr>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endParaRPr>
          </a:p>
        </p:txBody>
      </p:sp>
      <p:sp>
        <p:nvSpPr>
          <p:cNvPr id="7" name="テキスト ボックス 6">
            <a:extLst>
              <a:ext uri="{FF2B5EF4-FFF2-40B4-BE49-F238E27FC236}">
                <a16:creationId xmlns:a16="http://schemas.microsoft.com/office/drawing/2014/main" id="{7945D6E2-15C5-4F56-890D-C1E776C51E80}"/>
              </a:ext>
            </a:extLst>
          </p:cNvPr>
          <p:cNvSpPr txBox="1"/>
          <p:nvPr/>
        </p:nvSpPr>
        <p:spPr>
          <a:xfrm>
            <a:off x="1979344" y="139038"/>
            <a:ext cx="8251903" cy="584775"/>
          </a:xfrm>
          <a:prstGeom prst="rect">
            <a:avLst/>
          </a:prstGeom>
          <a:noFill/>
        </p:spPr>
        <p:txBody>
          <a:bodyPr wrap="square" rtlCol="0">
            <a:spAutoFit/>
          </a:bodyPr>
          <a:lstStyle/>
          <a:p>
            <a:pPr algn="ctr"/>
            <a:r>
              <a:rPr kumimoji="1" lang="en-US" altLang="ja-JP" sz="3200" dirty="0">
                <a:solidFill>
                  <a:srgbClr val="002060"/>
                </a:solidFill>
                <a:latin typeface="Gill Sans Ultra Bold" panose="020B0A02020104020203" pitchFamily="34" charset="0"/>
                <a:ea typeface="BIZ UDP明朝 Medium" panose="02020500000000000000" pitchFamily="18" charset="-128"/>
              </a:rPr>
              <a:t>Work</a:t>
            </a:r>
            <a:r>
              <a:rPr kumimoji="1" lang="en-US" altLang="ja-JP" sz="3200" dirty="0">
                <a:solidFill>
                  <a:schemeClr val="accent2">
                    <a:lumMod val="75000"/>
                  </a:schemeClr>
                </a:solidFill>
                <a:latin typeface="Gill Sans Ultra Bold" panose="020B0A02020104020203" pitchFamily="34" charset="0"/>
                <a:ea typeface="BIZ UDP明朝 Medium" panose="02020500000000000000" pitchFamily="18" charset="-128"/>
              </a:rPr>
              <a:t>-</a:t>
            </a:r>
            <a:r>
              <a:rPr kumimoji="1" lang="en-US" altLang="ja-JP" sz="3200" dirty="0">
                <a:solidFill>
                  <a:schemeClr val="accent3">
                    <a:lumMod val="50000"/>
                  </a:schemeClr>
                </a:solidFill>
                <a:latin typeface="Gill Sans Ultra Bold" panose="020B0A02020104020203" pitchFamily="34" charset="0"/>
                <a:ea typeface="BIZ UDP明朝 Medium" panose="02020500000000000000" pitchFamily="18" charset="-128"/>
              </a:rPr>
              <a:t>X</a:t>
            </a:r>
            <a:r>
              <a:rPr kumimoji="1" lang="ja-JP" altLang="en-US" sz="3200" dirty="0">
                <a:solidFill>
                  <a:schemeClr val="accent3">
                    <a:lumMod val="50000"/>
                  </a:schemeClr>
                </a:solidFill>
                <a:latin typeface="Gill Sans Ultra Bold" panose="020B0A02020104020203" pitchFamily="34" charset="0"/>
                <a:ea typeface="BIZ UDP明朝 Medium" panose="02020500000000000000" pitchFamily="18" charset="-128"/>
              </a:rPr>
              <a:t>戦略研勉強会</a:t>
            </a:r>
            <a:endParaRPr lang="en-US" altLang="ja-JP" sz="2400" dirty="0">
              <a:latin typeface="Gill Sans Ultra Bold" panose="020B0A02020104020203" pitchFamily="34" charset="0"/>
              <a:ea typeface="BIZ UDP明朝 Medium" panose="02020500000000000000" pitchFamily="18" charset="-128"/>
            </a:endParaRPr>
          </a:p>
        </p:txBody>
      </p:sp>
      <p:sp>
        <p:nvSpPr>
          <p:cNvPr id="8" name="テキスト ボックス 7">
            <a:extLst>
              <a:ext uri="{FF2B5EF4-FFF2-40B4-BE49-F238E27FC236}">
                <a16:creationId xmlns:a16="http://schemas.microsoft.com/office/drawing/2014/main" id="{93B28E3E-0C42-401A-87E6-B93026365A00}"/>
              </a:ext>
            </a:extLst>
          </p:cNvPr>
          <p:cNvSpPr txBox="1"/>
          <p:nvPr/>
        </p:nvSpPr>
        <p:spPr>
          <a:xfrm>
            <a:off x="3447630" y="1948773"/>
            <a:ext cx="1950280" cy="830997"/>
          </a:xfrm>
          <a:prstGeom prst="rect">
            <a:avLst/>
          </a:prstGeom>
          <a:noFill/>
        </p:spPr>
        <p:txBody>
          <a:bodyPr wrap="square" rtlCol="0">
            <a:spAutoFit/>
          </a:bodyPr>
          <a:lstStyle/>
          <a:p>
            <a:r>
              <a:rPr kumimoji="1" lang="en-US" altLang="ja-JP" sz="4800" b="1" dirty="0">
                <a:solidFill>
                  <a:srgbClr val="C00000"/>
                </a:solidFill>
                <a:latin typeface="Amasis MT Pro Medium" panose="02040604050005020304" pitchFamily="18" charset="0"/>
              </a:rPr>
              <a:t>30</a:t>
            </a:r>
            <a:r>
              <a:rPr kumimoji="1" lang="ja-JP" altLang="en-US" sz="4800" b="1" dirty="0">
                <a:solidFill>
                  <a:srgbClr val="C00000"/>
                </a:solidFill>
                <a:latin typeface="Amasis MT Pro Medium" panose="02040604050005020304" pitchFamily="18" charset="0"/>
              </a:rPr>
              <a:t>分</a:t>
            </a:r>
            <a:r>
              <a:rPr kumimoji="1" lang="ja-JP" altLang="en-US" sz="4800" b="1" dirty="0">
                <a:latin typeface="Amasis MT Pro Medium" panose="02040604050005020304" pitchFamily="18" charset="0"/>
              </a:rPr>
              <a:t>。</a:t>
            </a:r>
          </a:p>
        </p:txBody>
      </p:sp>
      <p:sp>
        <p:nvSpPr>
          <p:cNvPr id="2" name="テキスト ボックス 1">
            <a:extLst>
              <a:ext uri="{FF2B5EF4-FFF2-40B4-BE49-F238E27FC236}">
                <a16:creationId xmlns:a16="http://schemas.microsoft.com/office/drawing/2014/main" id="{64F9FDFC-D5A4-4827-8BB7-02B39BF5EEEE}"/>
              </a:ext>
            </a:extLst>
          </p:cNvPr>
          <p:cNvSpPr txBox="1"/>
          <p:nvPr/>
        </p:nvSpPr>
        <p:spPr>
          <a:xfrm>
            <a:off x="5397910" y="2042373"/>
            <a:ext cx="5407742" cy="523220"/>
          </a:xfrm>
          <a:prstGeom prst="rect">
            <a:avLst/>
          </a:prstGeom>
          <a:solidFill>
            <a:schemeClr val="accent4">
              <a:lumMod val="60000"/>
              <a:lumOff val="40000"/>
            </a:schemeClr>
          </a:solidFill>
          <a:effectLst>
            <a:glow rad="139700">
              <a:schemeClr val="accent1">
                <a:satMod val="175000"/>
                <a:alpha val="40000"/>
              </a:schemeClr>
            </a:glow>
          </a:effectLst>
        </p:spPr>
        <p:txBody>
          <a:bodyPr wrap="square" rtlCol="0">
            <a:spAutoFit/>
          </a:bodyPr>
          <a:lstStyle/>
          <a:p>
            <a:pPr algn="ctr"/>
            <a:r>
              <a:rPr lang="ja-JP" altLang="en-US" sz="2800" dirty="0">
                <a:latin typeface="Amasis MT Pro Black" panose="02040A04050005020304" pitchFamily="18" charset="0"/>
              </a:rPr>
              <a:t>三井物産本店</a:t>
            </a:r>
            <a:r>
              <a:rPr lang="en-US" altLang="ja-JP" sz="2800" dirty="0">
                <a:latin typeface="Amasis MT Pro Black" panose="02040A04050005020304" pitchFamily="18" charset="0"/>
              </a:rPr>
              <a:t>17</a:t>
            </a:r>
            <a:r>
              <a:rPr lang="ja-JP" altLang="en-US" sz="2800" dirty="0">
                <a:latin typeface="Amasis MT Pro Black" panose="02040A04050005020304" pitchFamily="18" charset="0"/>
              </a:rPr>
              <a:t>階：エリア③</a:t>
            </a:r>
            <a:endParaRPr kumimoji="1" lang="ja-JP" altLang="en-US" sz="2800" dirty="0">
              <a:latin typeface="Amasis MT Pro Black" panose="02040A04050005020304" pitchFamily="18" charset="0"/>
            </a:endParaRPr>
          </a:p>
        </p:txBody>
      </p:sp>
    </p:spTree>
    <p:extLst>
      <p:ext uri="{BB962C8B-B14F-4D97-AF65-F5344CB8AC3E}">
        <p14:creationId xmlns:p14="http://schemas.microsoft.com/office/powerpoint/2010/main" val="330474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7F4FBA8-D041-421D-A216-E93EEBDC8530}"/>
              </a:ext>
            </a:extLst>
          </p:cNvPr>
          <p:cNvPicPr>
            <a:picLocks noChangeAspect="1"/>
          </p:cNvPicPr>
          <p:nvPr/>
        </p:nvPicPr>
        <p:blipFill>
          <a:blip r:embed="rId2"/>
          <a:stretch>
            <a:fillRect/>
          </a:stretch>
        </p:blipFill>
        <p:spPr>
          <a:xfrm>
            <a:off x="228599" y="889844"/>
            <a:ext cx="2577761" cy="1991723"/>
          </a:xfrm>
          <a:prstGeom prst="rect">
            <a:avLst/>
          </a:prstGeom>
        </p:spPr>
      </p:pic>
      <p:sp>
        <p:nvSpPr>
          <p:cNvPr id="4" name="テキスト ボックス 3">
            <a:extLst>
              <a:ext uri="{FF2B5EF4-FFF2-40B4-BE49-F238E27FC236}">
                <a16:creationId xmlns:a16="http://schemas.microsoft.com/office/drawing/2014/main" id="{F21E2844-7F8F-41EA-BA71-1D94E0F51405}"/>
              </a:ext>
            </a:extLst>
          </p:cNvPr>
          <p:cNvSpPr txBox="1"/>
          <p:nvPr/>
        </p:nvSpPr>
        <p:spPr>
          <a:xfrm>
            <a:off x="422388" y="417504"/>
            <a:ext cx="10550411" cy="461665"/>
          </a:xfrm>
          <a:prstGeom prst="rect">
            <a:avLst/>
          </a:prstGeom>
          <a:noFill/>
        </p:spPr>
        <p:txBody>
          <a:bodyPr wrap="square">
            <a:spAutoFit/>
          </a:bodyPr>
          <a:lstStyle/>
          <a:p>
            <a:r>
              <a:rPr lang="en-US" altLang="ja-JP" sz="2400" b="1" i="0" dirty="0">
                <a:solidFill>
                  <a:srgbClr val="212529"/>
                </a:solidFill>
                <a:effectLst/>
                <a:latin typeface="Magic R" panose="02030504000101010101" pitchFamily="18" charset="-127"/>
                <a:ea typeface="Magic R" panose="02030504000101010101" pitchFamily="18" charset="-127"/>
              </a:rPr>
              <a:t>Mining Innovations for Negative Emissions Resources (MINER) </a:t>
            </a:r>
            <a:r>
              <a:rPr lang="ja-JP" altLang="en-US" sz="2400" b="1" i="0" dirty="0">
                <a:solidFill>
                  <a:srgbClr val="212529"/>
                </a:solidFill>
                <a:effectLst/>
                <a:latin typeface="Magic R" panose="02030504000101010101" pitchFamily="18" charset="-127"/>
              </a:rPr>
              <a:t>プログラム</a:t>
            </a:r>
            <a:endParaRPr lang="ja-JP" altLang="en-US" sz="2400" b="1" dirty="0">
              <a:latin typeface="Magic R" panose="02030504000101010101" pitchFamily="18" charset="-127"/>
            </a:endParaRPr>
          </a:p>
        </p:txBody>
      </p:sp>
      <p:sp>
        <p:nvSpPr>
          <p:cNvPr id="6" name="テキスト ボックス 5">
            <a:extLst>
              <a:ext uri="{FF2B5EF4-FFF2-40B4-BE49-F238E27FC236}">
                <a16:creationId xmlns:a16="http://schemas.microsoft.com/office/drawing/2014/main" id="{F201808F-0860-4777-898D-951570A7554A}"/>
              </a:ext>
            </a:extLst>
          </p:cNvPr>
          <p:cNvSpPr txBox="1"/>
          <p:nvPr/>
        </p:nvSpPr>
        <p:spPr>
          <a:xfrm>
            <a:off x="2939143" y="1065685"/>
            <a:ext cx="9013933" cy="2031325"/>
          </a:xfrm>
          <a:prstGeom prst="rect">
            <a:avLst/>
          </a:prstGeom>
          <a:noFill/>
        </p:spPr>
        <p:txBody>
          <a:bodyPr wrap="square">
            <a:spAutoFit/>
          </a:bodyPr>
          <a:lstStyle/>
          <a:p>
            <a:pPr algn="l"/>
            <a:r>
              <a:rPr lang="ja-JP" altLang="en-US" b="0" i="0" dirty="0">
                <a:solidFill>
                  <a:srgbClr val="212529"/>
                </a:solidFill>
                <a:effectLst/>
                <a:latin typeface="BIZ UDPゴシック" panose="020B0400000000000000" pitchFamily="50" charset="-128"/>
                <a:ea typeface="BIZ UDPゴシック" panose="020B0400000000000000" pitchFamily="50" charset="-128"/>
              </a:rPr>
              <a:t>銅、ニッケル、リチウム、コバルト、およびその他の希土類元素の米国内供給を増やすことが目標。</a:t>
            </a:r>
            <a:endParaRPr lang="en-US" altLang="ja-JP" dirty="0">
              <a:solidFill>
                <a:srgbClr val="212529"/>
              </a:solidFill>
              <a:latin typeface="BIZ UDPゴシック" panose="020B0400000000000000" pitchFamily="50" charset="-128"/>
              <a:ea typeface="BIZ UDPゴシック" panose="020B0400000000000000" pitchFamily="50" charset="-128"/>
            </a:endParaRPr>
          </a:p>
          <a:p>
            <a:pPr algn="l"/>
            <a:r>
              <a:rPr lang="en-US" altLang="ja-JP" b="0" i="0" dirty="0">
                <a:solidFill>
                  <a:srgbClr val="212529"/>
                </a:solidFill>
                <a:effectLst/>
                <a:latin typeface="BIZ UDPゴシック" panose="020B0400000000000000" pitchFamily="50" charset="-128"/>
                <a:ea typeface="BIZ UDPゴシック" panose="020B0400000000000000" pitchFamily="50" charset="-128"/>
              </a:rPr>
              <a:t>MINER</a:t>
            </a:r>
            <a:r>
              <a:rPr lang="ja-JP" altLang="en-US" b="0" i="0" dirty="0">
                <a:solidFill>
                  <a:srgbClr val="212529"/>
                </a:solidFill>
                <a:effectLst/>
                <a:latin typeface="BIZ UDPゴシック" panose="020B0400000000000000" pitchFamily="50" charset="-128"/>
                <a:ea typeface="BIZ UDPゴシック" panose="020B0400000000000000" pitchFamily="50" charset="-128"/>
              </a:rPr>
              <a:t>プログラムは、これらのエネルギー関連鉱物を採掘および抽出するために、必要なエネルギーとその後の排出量を削減しながら、鉱物収量を増加させる技術研究に資金を提供する。</a:t>
            </a:r>
            <a:endParaRPr lang="en-US" altLang="ja-JP" b="0" i="0" dirty="0">
              <a:solidFill>
                <a:srgbClr val="212529"/>
              </a:solidFill>
              <a:effectLst/>
              <a:latin typeface="BIZ UDPゴシック" panose="020B0400000000000000" pitchFamily="50" charset="-128"/>
              <a:ea typeface="BIZ UDPゴシック" panose="020B0400000000000000" pitchFamily="50" charset="-128"/>
            </a:endParaRPr>
          </a:p>
          <a:p>
            <a:pPr algn="l"/>
            <a:r>
              <a:rPr lang="ja-JP" altLang="en-US" b="0" i="0" dirty="0">
                <a:solidFill>
                  <a:srgbClr val="212529"/>
                </a:solidFill>
                <a:effectLst/>
                <a:latin typeface="BIZ UDPゴシック" panose="020B0400000000000000" pitchFamily="50" charset="-128"/>
                <a:ea typeface="BIZ UDPゴシック" panose="020B0400000000000000" pitchFamily="50" charset="-128"/>
              </a:rPr>
              <a:t>具体的には、このプログラムは、潜在的な </a:t>
            </a:r>
            <a:r>
              <a:rPr lang="en-US" altLang="ja-JP" b="0" i="0" dirty="0">
                <a:solidFill>
                  <a:srgbClr val="212529"/>
                </a:solidFill>
                <a:effectLst/>
                <a:latin typeface="BIZ UDPゴシック" panose="020B0400000000000000" pitchFamily="50" charset="-128"/>
                <a:ea typeface="BIZ UDPゴシック" panose="020B0400000000000000" pitchFamily="50" charset="-128"/>
              </a:rPr>
              <a:t>CO</a:t>
            </a:r>
            <a:r>
              <a:rPr lang="en-US" altLang="ja-JP" b="0" i="0" baseline="-25000" dirty="0">
                <a:solidFill>
                  <a:srgbClr val="212529"/>
                </a:solidFill>
                <a:effectLst/>
                <a:latin typeface="BIZ UDPゴシック" panose="020B0400000000000000" pitchFamily="50" charset="-128"/>
                <a:ea typeface="BIZ UDPゴシック" panose="020B0400000000000000" pitchFamily="50" charset="-128"/>
              </a:rPr>
              <a:t>2</a:t>
            </a:r>
            <a:r>
              <a:rPr lang="ja-JP" altLang="en-US" b="0" i="0" dirty="0">
                <a:solidFill>
                  <a:srgbClr val="212529"/>
                </a:solidFill>
                <a:effectLst/>
                <a:latin typeface="BIZ UDPゴシック" panose="020B0400000000000000" pitchFamily="50" charset="-128"/>
                <a:ea typeface="BIZ UDPゴシック" panose="020B0400000000000000" pitchFamily="50" charset="-128"/>
              </a:rPr>
              <a:t>反応性鉱石を調査して、正味ゼロまたは正味負の排出技術の開発を目指す。</a:t>
            </a:r>
          </a:p>
        </p:txBody>
      </p:sp>
      <p:pic>
        <p:nvPicPr>
          <p:cNvPr id="9" name="図 8">
            <a:extLst>
              <a:ext uri="{FF2B5EF4-FFF2-40B4-BE49-F238E27FC236}">
                <a16:creationId xmlns:a16="http://schemas.microsoft.com/office/drawing/2014/main" id="{A465CF81-CE20-4499-A440-B3500E94E362}"/>
              </a:ext>
            </a:extLst>
          </p:cNvPr>
          <p:cNvPicPr>
            <a:picLocks noChangeAspect="1"/>
          </p:cNvPicPr>
          <p:nvPr/>
        </p:nvPicPr>
        <p:blipFill>
          <a:blip r:embed="rId3"/>
          <a:stretch>
            <a:fillRect/>
          </a:stretch>
        </p:blipFill>
        <p:spPr>
          <a:xfrm>
            <a:off x="228599" y="4322484"/>
            <a:ext cx="2710544" cy="1807029"/>
          </a:xfrm>
          <a:prstGeom prst="rect">
            <a:avLst/>
          </a:prstGeom>
        </p:spPr>
      </p:pic>
      <p:sp>
        <p:nvSpPr>
          <p:cNvPr id="10" name="テキスト ボックス 9">
            <a:extLst>
              <a:ext uri="{FF2B5EF4-FFF2-40B4-BE49-F238E27FC236}">
                <a16:creationId xmlns:a16="http://schemas.microsoft.com/office/drawing/2014/main" id="{9F73F1BB-0E3A-4DB5-9073-C14DACE30892}"/>
              </a:ext>
            </a:extLst>
          </p:cNvPr>
          <p:cNvSpPr txBox="1"/>
          <p:nvPr/>
        </p:nvSpPr>
        <p:spPr>
          <a:xfrm>
            <a:off x="2949468" y="4430401"/>
            <a:ext cx="9013933" cy="1477328"/>
          </a:xfrm>
          <a:prstGeom prst="rect">
            <a:avLst/>
          </a:prstGeom>
          <a:noFill/>
        </p:spPr>
        <p:txBody>
          <a:bodyPr wrap="square">
            <a:spAutoFit/>
          </a:bodyPr>
          <a:lstStyle/>
          <a:p>
            <a:pPr algn="l"/>
            <a:r>
              <a:rPr lang="ja-JP" altLang="en-US" b="0" i="0" dirty="0">
                <a:solidFill>
                  <a:srgbClr val="212529"/>
                </a:solidFill>
                <a:effectLst/>
                <a:latin typeface="BIZ UDPゴシック" panose="020B0400000000000000" pitchFamily="50" charset="-128"/>
                <a:ea typeface="BIZ UDPゴシック" panose="020B0400000000000000" pitchFamily="50" charset="-128"/>
              </a:rPr>
              <a:t>使用済み核燃料を再処理して再利用可能なアクチニドを回収する。</a:t>
            </a:r>
            <a:endParaRPr lang="en-US" altLang="ja-JP" b="0" i="0" dirty="0">
              <a:solidFill>
                <a:srgbClr val="212529"/>
              </a:solidFill>
              <a:effectLst/>
              <a:latin typeface="BIZ UDPゴシック" panose="020B0400000000000000" pitchFamily="50" charset="-128"/>
              <a:ea typeface="BIZ UDPゴシック" panose="020B0400000000000000" pitchFamily="50" charset="-128"/>
            </a:endParaRPr>
          </a:p>
          <a:p>
            <a:pPr algn="l"/>
            <a:endParaRPr lang="en-US" altLang="ja-JP" dirty="0">
              <a:solidFill>
                <a:srgbClr val="212529"/>
              </a:solidFill>
              <a:latin typeface="BIZ UDPゴシック" panose="020B0400000000000000" pitchFamily="50" charset="-128"/>
              <a:ea typeface="BIZ UDPゴシック" panose="020B0400000000000000" pitchFamily="50" charset="-128"/>
            </a:endParaRPr>
          </a:p>
          <a:p>
            <a:pPr algn="l"/>
            <a:r>
              <a:rPr lang="en-US" altLang="ja-JP" b="0" i="0" dirty="0">
                <a:solidFill>
                  <a:srgbClr val="212529"/>
                </a:solidFill>
                <a:effectLst/>
                <a:latin typeface="BIZ UDPゴシック" panose="020B0400000000000000" pitchFamily="50" charset="-128"/>
                <a:ea typeface="BIZ UDPゴシック" panose="020B0400000000000000" pitchFamily="50" charset="-128"/>
              </a:rPr>
              <a:t>CURIE </a:t>
            </a:r>
            <a:r>
              <a:rPr lang="ja-JP" altLang="en-US" b="0" i="0" dirty="0">
                <a:solidFill>
                  <a:srgbClr val="212529"/>
                </a:solidFill>
                <a:effectLst/>
                <a:latin typeface="BIZ UDPゴシック" panose="020B0400000000000000" pitchFamily="50" charset="-128"/>
                <a:ea typeface="BIZ UDPゴシック" panose="020B0400000000000000" pitchFamily="50" charset="-128"/>
              </a:rPr>
              <a:t>は、革新的な分離技術、マテリアル アカウンティング、オンライン モニタリング技術の開発に加えて、先進炉原料用のアクチニド回収を可能にする再処理施設の設計、廃棄物量の最小化、</a:t>
            </a:r>
            <a:r>
              <a:rPr lang="en-US" altLang="ja-JP" b="0" i="0" dirty="0">
                <a:solidFill>
                  <a:srgbClr val="212529"/>
                </a:solidFill>
                <a:effectLst/>
                <a:latin typeface="BIZ UDPゴシック" panose="020B0400000000000000" pitchFamily="50" charset="-128"/>
                <a:ea typeface="BIZ UDPゴシック" panose="020B0400000000000000" pitchFamily="50" charset="-128"/>
              </a:rPr>
              <a:t>1¢/ AR</a:t>
            </a:r>
            <a:r>
              <a:rPr lang="ja-JP" altLang="en-US" b="0" i="0" dirty="0">
                <a:solidFill>
                  <a:srgbClr val="212529"/>
                </a:solidFill>
                <a:effectLst/>
                <a:latin typeface="BIZ UDPゴシック" panose="020B0400000000000000" pitchFamily="50" charset="-128"/>
                <a:ea typeface="BIZ UDPゴシック" panose="020B0400000000000000" pitchFamily="50" charset="-128"/>
              </a:rPr>
              <a:t>燃料のキロワット時（</a:t>
            </a:r>
            <a:r>
              <a:rPr lang="en-US" altLang="ja-JP" b="0" i="0" dirty="0">
                <a:solidFill>
                  <a:srgbClr val="212529"/>
                </a:solidFill>
                <a:effectLst/>
                <a:latin typeface="BIZ UDPゴシック" panose="020B0400000000000000" pitchFamily="50" charset="-128"/>
                <a:ea typeface="BIZ UDPゴシック" panose="020B0400000000000000" pitchFamily="50" charset="-128"/>
              </a:rPr>
              <a:t>kWh</a:t>
            </a:r>
            <a:r>
              <a:rPr lang="ja-JP" altLang="en-US" b="0" i="0" dirty="0">
                <a:solidFill>
                  <a:srgbClr val="212529"/>
                </a:solidFill>
                <a:effectLst/>
                <a:latin typeface="BIZ UDPゴシック" panose="020B0400000000000000" pitchFamily="50" charset="-128"/>
                <a:ea typeface="BIZ UDPゴシック" panose="020B0400000000000000" pitchFamily="50" charset="-128"/>
              </a:rPr>
              <a:t>）燃料費、</a:t>
            </a:r>
          </a:p>
        </p:txBody>
      </p:sp>
      <p:sp>
        <p:nvSpPr>
          <p:cNvPr id="11" name="テキスト ボックス 10">
            <a:extLst>
              <a:ext uri="{FF2B5EF4-FFF2-40B4-BE49-F238E27FC236}">
                <a16:creationId xmlns:a16="http://schemas.microsoft.com/office/drawing/2014/main" id="{0364CFFB-7F91-4660-96F0-A0E042AE0278}"/>
              </a:ext>
            </a:extLst>
          </p:cNvPr>
          <p:cNvSpPr txBox="1"/>
          <p:nvPr/>
        </p:nvSpPr>
        <p:spPr>
          <a:xfrm>
            <a:off x="228599" y="3688867"/>
            <a:ext cx="8478850" cy="461665"/>
          </a:xfrm>
          <a:prstGeom prst="rect">
            <a:avLst/>
          </a:prstGeom>
          <a:noFill/>
        </p:spPr>
        <p:txBody>
          <a:bodyPr wrap="square">
            <a:spAutoFit/>
          </a:bodyPr>
          <a:lstStyle/>
          <a:p>
            <a:r>
              <a:rPr lang="en-US" altLang="ja-JP" sz="2400" b="1" i="0" dirty="0">
                <a:solidFill>
                  <a:srgbClr val="212529"/>
                </a:solidFill>
                <a:effectLst/>
                <a:latin typeface="Magic R" panose="02030504000101010101" pitchFamily="18" charset="-127"/>
                <a:ea typeface="Magic R" panose="02030504000101010101" pitchFamily="18" charset="-127"/>
              </a:rPr>
              <a:t>Converting UNF Radioisotopes Into Energy</a:t>
            </a:r>
            <a:r>
              <a:rPr lang="ja-JP" altLang="en-US" sz="2400" b="1" i="0" dirty="0">
                <a:solidFill>
                  <a:srgbClr val="212529"/>
                </a:solidFill>
                <a:effectLst/>
                <a:latin typeface="Magic R" panose="02030504000101010101" pitchFamily="18" charset="-127"/>
                <a:ea typeface="Magic R" panose="02030504000101010101" pitchFamily="18" charset="-127"/>
              </a:rPr>
              <a:t>プログラム</a:t>
            </a:r>
            <a:endParaRPr lang="ja-JP" altLang="en-US" sz="2400" dirty="0">
              <a:latin typeface="Magic R" panose="02030504000101010101" pitchFamily="18" charset="-127"/>
            </a:endParaRPr>
          </a:p>
        </p:txBody>
      </p:sp>
      <p:sp>
        <p:nvSpPr>
          <p:cNvPr id="13" name="テキスト ボックス 12">
            <a:extLst>
              <a:ext uri="{FF2B5EF4-FFF2-40B4-BE49-F238E27FC236}">
                <a16:creationId xmlns:a16="http://schemas.microsoft.com/office/drawing/2014/main" id="{72106BB1-C617-479A-A784-8795B569D78C}"/>
              </a:ext>
            </a:extLst>
          </p:cNvPr>
          <p:cNvSpPr txBox="1"/>
          <p:nvPr/>
        </p:nvSpPr>
        <p:spPr>
          <a:xfrm>
            <a:off x="3227614" y="6343237"/>
            <a:ext cx="6096000" cy="307777"/>
          </a:xfrm>
          <a:prstGeom prst="rect">
            <a:avLst/>
          </a:prstGeom>
          <a:noFill/>
        </p:spPr>
        <p:txBody>
          <a:bodyPr wrap="square">
            <a:spAutoFit/>
          </a:bodyPr>
          <a:lstStyle/>
          <a:p>
            <a:r>
              <a:rPr lang="en-US" altLang="ja-JP" sz="1400" dirty="0">
                <a:latin typeface="Magic R" panose="02030504000101010101" pitchFamily="18" charset="-127"/>
                <a:ea typeface="Magic R" panose="02030504000101010101" pitchFamily="18" charset="-127"/>
              </a:rPr>
              <a:t>https://arpa-e.energy.gov/technologies/programs/curie</a:t>
            </a:r>
            <a:endParaRPr lang="ja-JP" altLang="en-US" sz="1400" dirty="0">
              <a:latin typeface="Magic R" panose="02030504000101010101" pitchFamily="18" charset="-127"/>
            </a:endParaRPr>
          </a:p>
        </p:txBody>
      </p:sp>
      <p:sp>
        <p:nvSpPr>
          <p:cNvPr id="15" name="テキスト ボックス 14">
            <a:extLst>
              <a:ext uri="{FF2B5EF4-FFF2-40B4-BE49-F238E27FC236}">
                <a16:creationId xmlns:a16="http://schemas.microsoft.com/office/drawing/2014/main" id="{1B0DC837-A8E6-4A2D-B22D-EF073931DF65}"/>
              </a:ext>
            </a:extLst>
          </p:cNvPr>
          <p:cNvSpPr txBox="1"/>
          <p:nvPr/>
        </p:nvSpPr>
        <p:spPr>
          <a:xfrm>
            <a:off x="359229" y="3093099"/>
            <a:ext cx="11832771" cy="307777"/>
          </a:xfrm>
          <a:prstGeom prst="rect">
            <a:avLst/>
          </a:prstGeom>
          <a:noFill/>
        </p:spPr>
        <p:txBody>
          <a:bodyPr wrap="square">
            <a:spAutoFit/>
          </a:bodyPr>
          <a:lstStyle/>
          <a:p>
            <a:r>
              <a:rPr lang="en-US" altLang="ja-JP" sz="1400" dirty="0">
                <a:latin typeface="Magic R" panose="02030504000101010101" pitchFamily="18" charset="-127"/>
                <a:ea typeface="Magic R" panose="02030504000101010101" pitchFamily="18" charset="-127"/>
              </a:rPr>
              <a:t>https://arpa-e.energy.gov/news-and-media/press-releases/us-department-energy-announces-39-million-technology-grow-domestic</a:t>
            </a:r>
            <a:endParaRPr lang="ja-JP" altLang="en-US" sz="1400" dirty="0">
              <a:latin typeface="Magic R" panose="02030504000101010101" pitchFamily="18" charset="-127"/>
            </a:endParaRPr>
          </a:p>
        </p:txBody>
      </p:sp>
    </p:spTree>
    <p:extLst>
      <p:ext uri="{BB962C8B-B14F-4D97-AF65-F5344CB8AC3E}">
        <p14:creationId xmlns:p14="http://schemas.microsoft.com/office/powerpoint/2010/main" val="302041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
            <a:extLst>
              <a:ext uri="{FF2B5EF4-FFF2-40B4-BE49-F238E27FC236}">
                <a16:creationId xmlns:a16="http://schemas.microsoft.com/office/drawing/2014/main" id="{07A933BF-EC06-46CC-BBB5-21233A3B4726}"/>
              </a:ext>
            </a:extLst>
          </p:cNvPr>
          <p:cNvSpPr>
            <a:spLocks noChangeArrowheads="1"/>
          </p:cNvSpPr>
          <p:nvPr/>
        </p:nvSpPr>
        <p:spPr bwMode="auto">
          <a:xfrm>
            <a:off x="173492" y="6156552"/>
            <a:ext cx="69119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dirty="0">
                <a:solidFill>
                  <a:schemeClr val="bg1"/>
                </a:solidFill>
                <a:latin typeface="Meiryo UI" panose="020B0604030504040204" pitchFamily="50" charset="-128"/>
                <a:ea typeface="Meiryo UI" panose="020B0604030504040204" pitchFamily="50" charset="-128"/>
              </a:rPr>
              <a:t>（出典）</a:t>
            </a:r>
            <a:r>
              <a:rPr lang="en-US" altLang="ja-JP" sz="900" dirty="0">
                <a:solidFill>
                  <a:schemeClr val="bg1"/>
                </a:solidFill>
                <a:latin typeface="Meiryo UI" panose="020B0604030504040204" pitchFamily="50" charset="-128"/>
                <a:ea typeface="Meiryo UI" panose="020B0604030504040204" pitchFamily="50" charset="-128"/>
              </a:rPr>
              <a:t>http://www.wired.com/2010/02/darpas-plan-for-world-domination-map-entire-planets-underground/</a:t>
            </a:r>
            <a:endParaRPr lang="ja-JP" altLang="en-US" sz="900" dirty="0">
              <a:solidFill>
                <a:schemeClr val="bg1"/>
              </a:solidFill>
              <a:latin typeface="Meiryo UI" panose="020B0604030504040204" pitchFamily="50" charset="-128"/>
              <a:ea typeface="Meiryo UI" panose="020B0604030504040204" pitchFamily="50" charset="-128"/>
            </a:endParaRPr>
          </a:p>
        </p:txBody>
      </p:sp>
      <p:pic>
        <p:nvPicPr>
          <p:cNvPr id="16" name="Picture 2" descr="C:\Users\Shiv\Desktop\fhvbwkue.jpg">
            <a:extLst>
              <a:ext uri="{FF2B5EF4-FFF2-40B4-BE49-F238E27FC236}">
                <a16:creationId xmlns:a16="http://schemas.microsoft.com/office/drawing/2014/main" id="{96399B72-44D1-49DD-A9B5-9C2B9C506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677" y="2608272"/>
            <a:ext cx="6461323" cy="394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breach_strip">
            <a:extLst>
              <a:ext uri="{FF2B5EF4-FFF2-40B4-BE49-F238E27FC236}">
                <a16:creationId xmlns:a16="http://schemas.microsoft.com/office/drawing/2014/main" id="{E480BA1D-4103-4C59-AA66-EFDD87BC1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12579"/>
            <a:ext cx="5834365" cy="394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a:extLst>
              <a:ext uri="{FF2B5EF4-FFF2-40B4-BE49-F238E27FC236}">
                <a16:creationId xmlns:a16="http://schemas.microsoft.com/office/drawing/2014/main" id="{EB57AED6-28B8-4AE0-92F1-21F37808AD3D}"/>
              </a:ext>
            </a:extLst>
          </p:cNvPr>
          <p:cNvSpPr txBox="1"/>
          <p:nvPr/>
        </p:nvSpPr>
        <p:spPr>
          <a:xfrm>
            <a:off x="0" y="293914"/>
            <a:ext cx="12192000" cy="461665"/>
          </a:xfrm>
          <a:prstGeom prst="rect">
            <a:avLst/>
          </a:prstGeom>
          <a:noFill/>
        </p:spPr>
        <p:txBody>
          <a:bodyPr wrap="square" rtlCol="0">
            <a:spAutoFit/>
          </a:bodyPr>
          <a:lstStyle/>
          <a:p>
            <a:pPr algn="ctr"/>
            <a:r>
              <a:rPr kumimoji="1" lang="ja-JP" altLang="en-US" sz="2400" b="1" dirty="0">
                <a:latin typeface="BIZ UDP明朝 Medium" panose="02020500000000000000" pitchFamily="18" charset="-128"/>
                <a:ea typeface="BIZ UDP明朝 Medium" panose="02020500000000000000" pitchFamily="18" charset="-128"/>
              </a:rPr>
              <a:t>空中から資源探査</a:t>
            </a:r>
          </a:p>
        </p:txBody>
      </p:sp>
      <p:sp>
        <p:nvSpPr>
          <p:cNvPr id="17" name="正方形/長方形 1">
            <a:extLst>
              <a:ext uri="{FF2B5EF4-FFF2-40B4-BE49-F238E27FC236}">
                <a16:creationId xmlns:a16="http://schemas.microsoft.com/office/drawing/2014/main" id="{86CBE1E2-EB5A-43D0-AC9B-129E2EC22691}"/>
              </a:ext>
            </a:extLst>
          </p:cNvPr>
          <p:cNvSpPr>
            <a:spLocks noChangeArrowheads="1"/>
          </p:cNvSpPr>
          <p:nvPr/>
        </p:nvSpPr>
        <p:spPr bwMode="auto">
          <a:xfrm>
            <a:off x="174696" y="1018053"/>
            <a:ext cx="1184260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2000" dirty="0">
                <a:latin typeface="Headline R" panose="02030504000101010101" pitchFamily="18" charset="-127"/>
                <a:ea typeface="Headline R" panose="02030504000101010101" pitchFamily="18" charset="-127"/>
              </a:rPr>
              <a:t>Transparent</a:t>
            </a:r>
            <a:r>
              <a:rPr lang="ja-JP" altLang="en-US" sz="2000" dirty="0">
                <a:latin typeface="Headline R" panose="02030504000101010101" pitchFamily="18" charset="-127"/>
                <a:ea typeface="Meiryo UI" panose="020B0604030504040204" pitchFamily="50" charset="-128"/>
              </a:rPr>
              <a:t> </a:t>
            </a:r>
            <a:r>
              <a:rPr lang="en-US" altLang="ja-JP" sz="2000" dirty="0">
                <a:latin typeface="Headline R" panose="02030504000101010101" pitchFamily="18" charset="-127"/>
                <a:ea typeface="Headline R" panose="02030504000101010101" pitchFamily="18" charset="-127"/>
              </a:rPr>
              <a:t>Earth</a:t>
            </a:r>
            <a:r>
              <a:rPr lang="ja-JP" altLang="en-US" sz="2000" dirty="0">
                <a:latin typeface="Headline R" panose="02030504000101010101" pitchFamily="18" charset="-127"/>
                <a:ea typeface="Meiryo UI" panose="020B0604030504040204" pitchFamily="50" charset="-128"/>
              </a:rPr>
              <a:t>では、「地球の物理特性、化学特性、動力学特性を、地下</a:t>
            </a:r>
            <a:r>
              <a:rPr lang="en-US" altLang="ja-JP" sz="2000" dirty="0">
                <a:latin typeface="Headline R" panose="02030504000101010101" pitchFamily="18" charset="-127"/>
                <a:ea typeface="Headline R" panose="02030504000101010101" pitchFamily="18" charset="-127"/>
              </a:rPr>
              <a:t>5</a:t>
            </a:r>
            <a:r>
              <a:rPr lang="ja-JP" altLang="en-US" sz="2000" dirty="0">
                <a:latin typeface="Headline R" panose="02030504000101010101" pitchFamily="18" charset="-127"/>
                <a:ea typeface="Meiryo UI" panose="020B0604030504040204" pitchFamily="50" charset="-128"/>
              </a:rPr>
              <a:t>キロメートルまで」表示できるリアルタイム</a:t>
            </a:r>
            <a:r>
              <a:rPr lang="en-US" altLang="ja-JP" sz="2000" dirty="0">
                <a:latin typeface="Headline R" panose="02030504000101010101" pitchFamily="18" charset="-127"/>
                <a:ea typeface="Headline R" panose="02030504000101010101" pitchFamily="18" charset="-127"/>
              </a:rPr>
              <a:t>3D</a:t>
            </a:r>
            <a:r>
              <a:rPr lang="ja-JP" altLang="en-US" sz="2000" dirty="0">
                <a:latin typeface="Headline R" panose="02030504000101010101" pitchFamily="18" charset="-127"/>
                <a:ea typeface="Meiryo UI" panose="020B0604030504040204" pitchFamily="50" charset="-128"/>
              </a:rPr>
              <a:t>マップの製作を行う。</a:t>
            </a:r>
            <a:r>
              <a:rPr lang="en-US" altLang="ja-JP" sz="2000" dirty="0">
                <a:latin typeface="Headline R" panose="02030504000101010101" pitchFamily="18" charset="-127"/>
                <a:ea typeface="Headline R" panose="02030504000101010101" pitchFamily="18" charset="-127"/>
              </a:rPr>
              <a:t>2011</a:t>
            </a:r>
            <a:r>
              <a:rPr lang="ja-JP" altLang="en-US" sz="2000" dirty="0">
                <a:latin typeface="Headline R" panose="02030504000101010101" pitchFamily="18" charset="-127"/>
                <a:ea typeface="Meiryo UI" panose="020B0604030504040204" pitchFamily="50" charset="-128"/>
              </a:rPr>
              <a:t>会計年度の予算から</a:t>
            </a:r>
            <a:r>
              <a:rPr lang="en-US" altLang="ja-JP" sz="2000" dirty="0">
                <a:latin typeface="Headline R" panose="02030504000101010101" pitchFamily="18" charset="-127"/>
                <a:ea typeface="Headline R" panose="02030504000101010101" pitchFamily="18" charset="-127"/>
              </a:rPr>
              <a:t>400</a:t>
            </a:r>
            <a:r>
              <a:rPr lang="ja-JP" altLang="en-US" sz="2000" dirty="0">
                <a:latin typeface="Headline R" panose="02030504000101010101" pitchFamily="18" charset="-127"/>
                <a:ea typeface="Meiryo UI" panose="020B0604030504040204" pitchFamily="50" charset="-128"/>
              </a:rPr>
              <a:t>万ドルを投じている。以降の研究詳細は明らかではないが、年度内（</a:t>
            </a:r>
            <a:r>
              <a:rPr lang="en-US" altLang="ja-JP" sz="2000" dirty="0">
                <a:latin typeface="Headline R" panose="02030504000101010101" pitchFamily="18" charset="-127"/>
                <a:ea typeface="Headline R" panose="02030504000101010101" pitchFamily="18" charset="-127"/>
              </a:rPr>
              <a:t>2015</a:t>
            </a:r>
            <a:r>
              <a:rPr lang="ja-JP" altLang="en-US" sz="2000" dirty="0">
                <a:latin typeface="Headline R" panose="02030504000101010101" pitchFamily="18" charset="-127"/>
                <a:ea typeface="Meiryo UI" panose="020B0604030504040204" pitchFamily="50" charset="-128"/>
              </a:rPr>
              <a:t>年）の本格稼働を目指している。現在も後継プログラムを推進中。</a:t>
            </a:r>
            <a:endParaRPr lang="en-US" altLang="ja-JP" sz="2000" dirty="0">
              <a:latin typeface="Headline R" panose="02030504000101010101" pitchFamily="18" charset="-127"/>
              <a:ea typeface="Meiryo UI" panose="020B0604030504040204" pitchFamily="50" charset="-128"/>
            </a:endParaRPr>
          </a:p>
          <a:p>
            <a:pPr>
              <a:spcBef>
                <a:spcPct val="0"/>
              </a:spcBef>
              <a:buFontTx/>
              <a:buNone/>
            </a:pPr>
            <a:r>
              <a:rPr lang="en-US" altLang="ja-JP" sz="2000" dirty="0">
                <a:latin typeface="Headline R" panose="02030504000101010101" pitchFamily="18" charset="-127"/>
                <a:ea typeface="Meiryo UI" panose="020B0604030504040204" pitchFamily="50" charset="-128"/>
              </a:rPr>
              <a:t>DARPA</a:t>
            </a:r>
            <a:r>
              <a:rPr lang="ja-JP" altLang="en-US" sz="2000" dirty="0">
                <a:latin typeface="Headline R" panose="02030504000101010101" pitchFamily="18" charset="-127"/>
                <a:ea typeface="Meiryo UI" panose="020B0604030504040204" pitchFamily="50" charset="-128"/>
              </a:rPr>
              <a:t>と</a:t>
            </a:r>
            <a:r>
              <a:rPr lang="en-US" altLang="ja-JP" sz="2000" dirty="0">
                <a:latin typeface="Headline R" panose="02030504000101010101" pitchFamily="18" charset="-127"/>
                <a:ea typeface="Meiryo UI" panose="020B0604030504040204" pitchFamily="50" charset="-128"/>
              </a:rPr>
              <a:t>ARPA-E</a:t>
            </a:r>
            <a:r>
              <a:rPr lang="ja-JP" altLang="en-US" sz="2000" dirty="0">
                <a:latin typeface="Headline R" panose="02030504000101010101" pitchFamily="18" charset="-127"/>
                <a:ea typeface="Meiryo UI" panose="020B0604030504040204" pitchFamily="50" charset="-128"/>
              </a:rPr>
              <a:t>との連携により</a:t>
            </a:r>
            <a:r>
              <a:rPr lang="en-US" altLang="ja-JP" sz="2000" dirty="0">
                <a:latin typeface="Headline R" panose="02030504000101010101" pitchFamily="18" charset="-127"/>
                <a:ea typeface="Meiryo UI" panose="020B0604030504040204" pitchFamily="50" charset="-128"/>
              </a:rPr>
              <a:t>R&amp;D</a:t>
            </a:r>
            <a:r>
              <a:rPr lang="ja-JP" altLang="en-US" sz="2000" dirty="0">
                <a:latin typeface="Headline R" panose="02030504000101010101" pitchFamily="18" charset="-127"/>
                <a:ea typeface="Meiryo UI" panose="020B0604030504040204" pitchFamily="50" charset="-128"/>
              </a:rPr>
              <a:t>深化。</a:t>
            </a:r>
          </a:p>
        </p:txBody>
      </p:sp>
    </p:spTree>
    <p:extLst>
      <p:ext uri="{BB962C8B-B14F-4D97-AF65-F5344CB8AC3E}">
        <p14:creationId xmlns:p14="http://schemas.microsoft.com/office/powerpoint/2010/main" val="3716149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DA866EC-A85D-46BD-A829-19E19D8CC795}"/>
              </a:ext>
            </a:extLst>
          </p:cNvPr>
          <p:cNvPicPr>
            <a:picLocks noChangeAspect="1"/>
          </p:cNvPicPr>
          <p:nvPr/>
        </p:nvPicPr>
        <p:blipFill>
          <a:blip r:embed="rId2"/>
          <a:stretch>
            <a:fillRect/>
          </a:stretch>
        </p:blipFill>
        <p:spPr>
          <a:xfrm>
            <a:off x="0" y="0"/>
            <a:ext cx="12192000" cy="5593657"/>
          </a:xfrm>
          <a:prstGeom prst="rect">
            <a:avLst/>
          </a:prstGeom>
        </p:spPr>
      </p:pic>
      <p:pic>
        <p:nvPicPr>
          <p:cNvPr id="3078" name="Picture 6" descr="統計グラフィック">
            <a:extLst>
              <a:ext uri="{FF2B5EF4-FFF2-40B4-BE49-F238E27FC236}">
                <a16:creationId xmlns:a16="http://schemas.microsoft.com/office/drawing/2014/main" id="{703F9E48-1B20-4B63-B018-10E702DD6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72429"/>
            <a:ext cx="12192000" cy="2233171"/>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99193098-3844-4397-B55A-00DEA92B4BE5}"/>
              </a:ext>
            </a:extLst>
          </p:cNvPr>
          <p:cNvSpPr txBox="1"/>
          <p:nvPr/>
        </p:nvSpPr>
        <p:spPr>
          <a:xfrm rot="2002100">
            <a:off x="-370400" y="2760675"/>
            <a:ext cx="4514634" cy="584775"/>
          </a:xfrm>
          <a:prstGeom prst="rect">
            <a:avLst/>
          </a:prstGeom>
          <a:noFill/>
        </p:spPr>
        <p:txBody>
          <a:bodyPr wrap="square">
            <a:spAutoFit/>
          </a:bodyPr>
          <a:lstStyle/>
          <a:p>
            <a:pPr algn="ctr"/>
            <a:r>
              <a:rPr lang="en-US" altLang="ja-JP" sz="3200" dirty="0">
                <a:solidFill>
                  <a:schemeClr val="bg1"/>
                </a:solidFill>
                <a:latin typeface="AngsanaUPC" panose="02020603050405020304" pitchFamily="18" charset="-34"/>
                <a:cs typeface="AngsanaUPC" panose="02020603050405020304" pitchFamily="18" charset="-34"/>
              </a:rPr>
              <a:t>https://www.arpae-summit.com/Home</a:t>
            </a:r>
            <a:endParaRPr lang="ja-JP" altLang="en-US" sz="3200" dirty="0">
              <a:solidFill>
                <a:schemeClr val="bg1"/>
              </a:solidFill>
              <a:latin typeface="AngsanaUPC" panose="02020603050405020304" pitchFamily="18" charset="-34"/>
              <a:cs typeface="AngsanaUPC" panose="02020603050405020304" pitchFamily="18" charset="-34"/>
            </a:endParaRPr>
          </a:p>
        </p:txBody>
      </p:sp>
      <p:sp>
        <p:nvSpPr>
          <p:cNvPr id="8" name="テキスト ボックス 7">
            <a:extLst>
              <a:ext uri="{FF2B5EF4-FFF2-40B4-BE49-F238E27FC236}">
                <a16:creationId xmlns:a16="http://schemas.microsoft.com/office/drawing/2014/main" id="{D3E45826-B6E3-49A4-B1E9-CF36C975BA99}"/>
              </a:ext>
            </a:extLst>
          </p:cNvPr>
          <p:cNvSpPr txBox="1"/>
          <p:nvPr/>
        </p:nvSpPr>
        <p:spPr>
          <a:xfrm rot="20998253">
            <a:off x="3030659" y="5471752"/>
            <a:ext cx="5774574" cy="707886"/>
          </a:xfrm>
          <a:prstGeom prst="rect">
            <a:avLst/>
          </a:prstGeom>
          <a:noFill/>
        </p:spPr>
        <p:txBody>
          <a:bodyPr wrap="square" rtlCol="0">
            <a:spAutoFit/>
          </a:bodyPr>
          <a:lstStyle/>
          <a:p>
            <a:pPr algn="ctr"/>
            <a:r>
              <a:rPr kumimoji="1" lang="en-US" altLang="ja-JP" sz="4000" b="1" dirty="0">
                <a:solidFill>
                  <a:srgbClr val="C00000"/>
                </a:solidFill>
                <a:latin typeface="BIZ UDP明朝 Medium" panose="02020500000000000000" pitchFamily="18" charset="-128"/>
                <a:ea typeface="BIZ UDP明朝 Medium" panose="02020500000000000000" pitchFamily="18" charset="-128"/>
              </a:rPr>
              <a:t>2023</a:t>
            </a:r>
            <a:r>
              <a:rPr kumimoji="1" lang="ja-JP" altLang="en-US" sz="4000" b="1" dirty="0">
                <a:solidFill>
                  <a:srgbClr val="C00000"/>
                </a:solidFill>
                <a:latin typeface="BIZ UDP明朝 Medium" panose="02020500000000000000" pitchFamily="18" charset="-128"/>
                <a:ea typeface="BIZ UDP明朝 Medium" panose="02020500000000000000" pitchFamily="18" charset="-128"/>
              </a:rPr>
              <a:t>年</a:t>
            </a:r>
            <a:r>
              <a:rPr kumimoji="1" lang="en-US" altLang="ja-JP" sz="4000" b="1" dirty="0">
                <a:solidFill>
                  <a:srgbClr val="C00000"/>
                </a:solidFill>
                <a:latin typeface="BIZ UDP明朝 Medium" panose="02020500000000000000" pitchFamily="18" charset="-128"/>
                <a:ea typeface="BIZ UDP明朝 Medium" panose="02020500000000000000" pitchFamily="18" charset="-128"/>
              </a:rPr>
              <a:t>3</a:t>
            </a:r>
            <a:r>
              <a:rPr kumimoji="1" lang="ja-JP" altLang="en-US" sz="4000" b="1" dirty="0">
                <a:solidFill>
                  <a:srgbClr val="C00000"/>
                </a:solidFill>
                <a:latin typeface="BIZ UDP明朝 Medium" panose="02020500000000000000" pitchFamily="18" charset="-128"/>
                <a:ea typeface="BIZ UDP明朝 Medium" panose="02020500000000000000" pitchFamily="18" charset="-128"/>
              </a:rPr>
              <a:t>月にイベント</a:t>
            </a:r>
          </a:p>
        </p:txBody>
      </p:sp>
    </p:spTree>
    <p:extLst>
      <p:ext uri="{BB962C8B-B14F-4D97-AF65-F5344CB8AC3E}">
        <p14:creationId xmlns:p14="http://schemas.microsoft.com/office/powerpoint/2010/main" val="2028078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nchor="ctr">
            <a:spAutoFit/>
          </a:bodyPr>
          <a:lstStyle/>
          <a:p>
            <a:pPr algn="ctr"/>
            <a:r>
              <a:rPr kumimoji="1" lang="ja-JP" altLang="en-US" sz="41200" b="1" dirty="0">
                <a:solidFill>
                  <a:schemeClr val="accent2">
                    <a:lumMod val="75000"/>
                  </a:schemeClr>
                </a:solidFill>
                <a:latin typeface="Meiryo UI" panose="020B0604030504040204" pitchFamily="50" charset="-128"/>
                <a:ea typeface="Meiryo UI" panose="020B0604030504040204" pitchFamily="50" charset="-128"/>
              </a:rPr>
              <a:t>７</a:t>
            </a:r>
          </a:p>
        </p:txBody>
      </p:sp>
      <p:sp>
        <p:nvSpPr>
          <p:cNvPr id="2" name="テキスト ボックス 1">
            <a:extLst>
              <a:ext uri="{FF2B5EF4-FFF2-40B4-BE49-F238E27FC236}">
                <a16:creationId xmlns:a16="http://schemas.microsoft.com/office/drawing/2014/main" id="{30C9BC28-9561-E8F5-3555-981F212C6718}"/>
              </a:ext>
            </a:extLst>
          </p:cNvPr>
          <p:cNvSpPr txBox="1"/>
          <p:nvPr/>
        </p:nvSpPr>
        <p:spPr>
          <a:xfrm>
            <a:off x="-5" y="1676081"/>
            <a:ext cx="12192000" cy="398570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kumimoji="1" lang="en-US" altLang="ja-JP" sz="11500" b="1" dirty="0" err="1">
                <a:solidFill>
                  <a:schemeClr val="tx1">
                    <a:lumMod val="85000"/>
                    <a:lumOff val="15000"/>
                  </a:schemeClr>
                </a:solidFill>
                <a:effectLst>
                  <a:outerShdw blurRad="38100" dist="38100" dir="2700000" algn="tl">
                    <a:srgbClr val="000000">
                      <a:alpha val="43137"/>
                    </a:srgbClr>
                  </a:outerShdw>
                </a:effectLst>
                <a:latin typeface="Amasis MT Pro Black" panose="02040A04050005020304" pitchFamily="18" charset="0"/>
              </a:rPr>
              <a:t>AgARDA</a:t>
            </a:r>
            <a:endParaRPr kumimoji="1" lang="en-US" altLang="ja-JP" sz="11500" b="1" dirty="0">
              <a:solidFill>
                <a:schemeClr val="tx1">
                  <a:lumMod val="85000"/>
                  <a:lumOff val="15000"/>
                </a:schemeClr>
              </a:solidFill>
              <a:effectLst>
                <a:outerShdw blurRad="38100" dist="38100" dir="2700000" algn="tl">
                  <a:srgbClr val="000000">
                    <a:alpha val="43137"/>
                  </a:srgbClr>
                </a:outerShdw>
              </a:effectLst>
              <a:latin typeface="Amasis MT Pro Black" panose="02040A04050005020304" pitchFamily="18" charset="0"/>
            </a:endParaRPr>
          </a:p>
          <a:p>
            <a:pPr algn="ctr"/>
            <a:r>
              <a:rPr lang="en-US" altLang="ja-JP" sz="13800" b="1" i="1" dirty="0">
                <a:solidFill>
                  <a:srgbClr val="0070C0"/>
                </a:solidFill>
                <a:effectLst>
                  <a:outerShdw blurRad="38100" dist="38100" dir="2700000" algn="tl">
                    <a:srgbClr val="000000">
                      <a:alpha val="43137"/>
                    </a:srgbClr>
                  </a:outerShdw>
                </a:effectLst>
                <a:latin typeface="Amasis MT Pro Black" panose="02040A04050005020304" pitchFamily="18" charset="0"/>
              </a:rPr>
              <a:t>ARPA-C</a:t>
            </a:r>
            <a:endParaRPr kumimoji="1" lang="ja-JP" altLang="en-US" sz="11500" b="1" i="1" dirty="0">
              <a:solidFill>
                <a:srgbClr val="0070C0"/>
              </a:solidFill>
              <a:effectLst>
                <a:outerShdw blurRad="38100" dist="38100" dir="2700000" algn="tl">
                  <a:srgbClr val="000000">
                    <a:alpha val="43137"/>
                  </a:srgbClr>
                </a:outerShdw>
              </a:effectLst>
              <a:latin typeface="Amasis MT Pro Black" panose="02040A04050005020304" pitchFamily="18" charset="0"/>
            </a:endParaRPr>
          </a:p>
        </p:txBody>
      </p:sp>
      <p:sp>
        <p:nvSpPr>
          <p:cNvPr id="4" name="テキスト ボックス 3">
            <a:extLst>
              <a:ext uri="{FF2B5EF4-FFF2-40B4-BE49-F238E27FC236}">
                <a16:creationId xmlns:a16="http://schemas.microsoft.com/office/drawing/2014/main" id="{9A45A92D-0A85-9D31-8E25-4FF974B7DB4E}"/>
              </a:ext>
            </a:extLst>
          </p:cNvPr>
          <p:cNvSpPr txBox="1"/>
          <p:nvPr/>
        </p:nvSpPr>
        <p:spPr>
          <a:xfrm>
            <a:off x="-5" y="3426647"/>
            <a:ext cx="12191999" cy="461665"/>
          </a:xfrm>
          <a:prstGeom prst="rect">
            <a:avLst/>
          </a:prstGeom>
          <a:noFill/>
        </p:spPr>
        <p:txBody>
          <a:bodyPr wrap="square">
            <a:spAutoFit/>
          </a:bodyPr>
          <a:lstStyle/>
          <a:p>
            <a:pPr algn="ctr"/>
            <a:r>
              <a:rPr kumimoji="1" lang="en-US" altLang="ja-JP" sz="2400" b="0" i="0" kern="1200" dirty="0">
                <a:solidFill>
                  <a:schemeClr val="accent2">
                    <a:lumMod val="75000"/>
                  </a:schemeClr>
                </a:solidFill>
                <a:effectLst/>
                <a:latin typeface="Aharoni" panose="02010803020104030203" pitchFamily="2" charset="-79"/>
                <a:cs typeface="Aharoni" panose="02010803020104030203" pitchFamily="2" charset="-79"/>
              </a:rPr>
              <a:t>Ag</a:t>
            </a:r>
            <a:r>
              <a:rPr kumimoji="1" lang="en-US" altLang="ja-JP" sz="2400" b="0" i="0" kern="1200" dirty="0">
                <a:effectLst/>
                <a:latin typeface="Aharoni" panose="02010803020104030203" pitchFamily="2" charset="-79"/>
                <a:cs typeface="Aharoni" panose="02010803020104030203" pitchFamily="2" charset="-79"/>
              </a:rPr>
              <a:t>riculture </a:t>
            </a:r>
            <a:r>
              <a:rPr kumimoji="1" lang="en-US" altLang="ja-JP" sz="2400" b="0" i="0" kern="1200" dirty="0">
                <a:solidFill>
                  <a:schemeClr val="accent2">
                    <a:lumMod val="75000"/>
                  </a:schemeClr>
                </a:solidFill>
                <a:effectLst/>
                <a:latin typeface="Aharoni" panose="02010803020104030203" pitchFamily="2" charset="-79"/>
                <a:cs typeface="Aharoni" panose="02010803020104030203" pitchFamily="2" charset="-79"/>
              </a:rPr>
              <a:t>A</a:t>
            </a:r>
            <a:r>
              <a:rPr kumimoji="1" lang="en-US" altLang="ja-JP" sz="2400" b="0" i="0" kern="1200" dirty="0">
                <a:effectLst/>
                <a:latin typeface="Aharoni" panose="02010803020104030203" pitchFamily="2" charset="-79"/>
                <a:cs typeface="Aharoni" panose="02010803020104030203" pitchFamily="2" charset="-79"/>
              </a:rPr>
              <a:t>dvanced </a:t>
            </a:r>
            <a:r>
              <a:rPr kumimoji="1" lang="en-US" altLang="ja-JP" sz="2400" b="0" i="0" kern="1200" dirty="0">
                <a:solidFill>
                  <a:schemeClr val="accent2">
                    <a:lumMod val="75000"/>
                  </a:schemeClr>
                </a:solidFill>
                <a:effectLst/>
                <a:latin typeface="Aharoni" panose="02010803020104030203" pitchFamily="2" charset="-79"/>
                <a:cs typeface="Aharoni" panose="02010803020104030203" pitchFamily="2" charset="-79"/>
              </a:rPr>
              <a:t>R</a:t>
            </a:r>
            <a:r>
              <a:rPr kumimoji="1" lang="en-US" altLang="ja-JP" sz="2400" b="0" i="0" kern="1200" dirty="0">
                <a:effectLst/>
                <a:latin typeface="Aharoni" panose="02010803020104030203" pitchFamily="2" charset="-79"/>
                <a:cs typeface="Aharoni" panose="02010803020104030203" pitchFamily="2" charset="-79"/>
              </a:rPr>
              <a:t>esearch and </a:t>
            </a:r>
            <a:r>
              <a:rPr kumimoji="1" lang="en-US" altLang="ja-JP" sz="2400" b="0" i="0" kern="1200" dirty="0">
                <a:solidFill>
                  <a:schemeClr val="accent2">
                    <a:lumMod val="75000"/>
                  </a:schemeClr>
                </a:solidFill>
                <a:effectLst/>
                <a:latin typeface="Aharoni" panose="02010803020104030203" pitchFamily="2" charset="-79"/>
                <a:cs typeface="Aharoni" panose="02010803020104030203" pitchFamily="2" charset="-79"/>
              </a:rPr>
              <a:t>D</a:t>
            </a:r>
            <a:r>
              <a:rPr kumimoji="1" lang="en-US" altLang="ja-JP" sz="2400" b="0" i="0" kern="1200" dirty="0">
                <a:effectLst/>
                <a:latin typeface="Aharoni" panose="02010803020104030203" pitchFamily="2" charset="-79"/>
                <a:cs typeface="Aharoni" panose="02010803020104030203" pitchFamily="2" charset="-79"/>
              </a:rPr>
              <a:t>evelopment </a:t>
            </a:r>
            <a:r>
              <a:rPr kumimoji="1" lang="en-US" altLang="ja-JP" sz="2400" b="0" i="0" kern="1200" dirty="0">
                <a:solidFill>
                  <a:schemeClr val="accent2">
                    <a:lumMod val="75000"/>
                  </a:schemeClr>
                </a:solidFill>
                <a:effectLst/>
                <a:latin typeface="Aharoni" panose="02010803020104030203" pitchFamily="2" charset="-79"/>
                <a:cs typeface="Aharoni" panose="02010803020104030203" pitchFamily="2" charset="-79"/>
              </a:rPr>
              <a:t>A</a:t>
            </a:r>
            <a:r>
              <a:rPr kumimoji="1" lang="en-US" altLang="ja-JP" sz="2400" b="0" i="0" kern="1200" dirty="0">
                <a:effectLst/>
                <a:latin typeface="Aharoni" panose="02010803020104030203" pitchFamily="2" charset="-79"/>
                <a:cs typeface="Aharoni" panose="02010803020104030203" pitchFamily="2" charset="-79"/>
              </a:rPr>
              <a:t>uthority</a:t>
            </a:r>
            <a:endParaRPr kumimoji="1" lang="ja-JP" altLang="en-US" sz="2400" dirty="0">
              <a:latin typeface="Aharoni" panose="02010803020104030203" pitchFamily="2" charset="-79"/>
              <a:ea typeface="BIZ UDPゴシック" panose="020B0400000000000000" pitchFamily="50" charset="-128"/>
              <a:cs typeface="Aharoni" panose="02010803020104030203" pitchFamily="2" charset="-79"/>
            </a:endParaRPr>
          </a:p>
        </p:txBody>
      </p:sp>
      <p:sp>
        <p:nvSpPr>
          <p:cNvPr id="5" name="テキスト ボックス 4">
            <a:extLst>
              <a:ext uri="{FF2B5EF4-FFF2-40B4-BE49-F238E27FC236}">
                <a16:creationId xmlns:a16="http://schemas.microsoft.com/office/drawing/2014/main" id="{229F6E17-8E44-4F32-B6A0-B43CCFF5077D}"/>
              </a:ext>
            </a:extLst>
          </p:cNvPr>
          <p:cNvSpPr txBox="1"/>
          <p:nvPr/>
        </p:nvSpPr>
        <p:spPr>
          <a:xfrm>
            <a:off x="507989" y="5430954"/>
            <a:ext cx="10579111" cy="461665"/>
          </a:xfrm>
          <a:prstGeom prst="rect">
            <a:avLst/>
          </a:prstGeom>
          <a:noFill/>
        </p:spPr>
        <p:txBody>
          <a:bodyPr wrap="square">
            <a:spAutoFit/>
          </a:bodyPr>
          <a:lstStyle/>
          <a:p>
            <a:pPr algn="ctr"/>
            <a:r>
              <a:rPr lang="en-US" altLang="ja-JP" sz="2400" b="0" i="0" dirty="0">
                <a:solidFill>
                  <a:schemeClr val="accent6">
                    <a:lumMod val="50000"/>
                  </a:schemeClr>
                </a:solidFill>
                <a:effectLst/>
                <a:latin typeface="Berlin Sans FB" panose="020E0602020502020306" pitchFamily="34" charset="0"/>
              </a:rPr>
              <a:t>Advanced Research Projects Agency</a:t>
            </a:r>
            <a:r>
              <a:rPr lang="ja-JP" altLang="en-US" sz="2400" dirty="0">
                <a:solidFill>
                  <a:schemeClr val="accent6">
                    <a:lumMod val="50000"/>
                  </a:schemeClr>
                </a:solidFill>
                <a:latin typeface="Berlin Sans FB" panose="020E0602020502020306" pitchFamily="34" charset="0"/>
              </a:rPr>
              <a:t> </a:t>
            </a:r>
            <a:r>
              <a:rPr lang="en-US" altLang="ja-JP" sz="2400" b="0" i="0" dirty="0">
                <a:solidFill>
                  <a:schemeClr val="accent6">
                    <a:lumMod val="50000"/>
                  </a:schemeClr>
                </a:solidFill>
                <a:effectLst/>
                <a:latin typeface="Berlin Sans FB" panose="020E0602020502020306" pitchFamily="34" charset="0"/>
              </a:rPr>
              <a:t>Climate</a:t>
            </a:r>
            <a:endParaRPr kumimoji="1" lang="ja-JP" altLang="en-US" sz="2400" dirty="0">
              <a:solidFill>
                <a:schemeClr val="accent6">
                  <a:lumMod val="50000"/>
                </a:schemeClr>
              </a:solidFill>
              <a:latin typeface="Berlin Sans FB" panose="020E0602020502020306" pitchFamily="34" charset="0"/>
              <a:ea typeface="BIZ UDPゴシック" panose="020B0400000000000000" pitchFamily="50" charset="-128"/>
              <a:cs typeface="Aharoni" panose="02010803020104030203" pitchFamily="2" charset="-79"/>
            </a:endParaRPr>
          </a:p>
        </p:txBody>
      </p:sp>
      <p:sp>
        <p:nvSpPr>
          <p:cNvPr id="3" name="テキスト ボックス 2">
            <a:extLst>
              <a:ext uri="{FF2B5EF4-FFF2-40B4-BE49-F238E27FC236}">
                <a16:creationId xmlns:a16="http://schemas.microsoft.com/office/drawing/2014/main" id="{95BE6DBC-8D85-48E2-B86C-7C191E9C7A7A}"/>
              </a:ext>
            </a:extLst>
          </p:cNvPr>
          <p:cNvSpPr txBox="1"/>
          <p:nvPr/>
        </p:nvSpPr>
        <p:spPr>
          <a:xfrm>
            <a:off x="64267" y="2193661"/>
            <a:ext cx="2773959" cy="923330"/>
          </a:xfrm>
          <a:prstGeom prst="rect">
            <a:avLst/>
          </a:prstGeom>
          <a:noFill/>
        </p:spPr>
        <p:txBody>
          <a:bodyPr wrap="square" rtlCol="0">
            <a:spAutoFit/>
          </a:bodyPr>
          <a:lstStyle/>
          <a:p>
            <a:pPr algn="ctr"/>
            <a:r>
              <a:rPr kumimoji="1" lang="ja-JP" altLang="en-US" sz="5400" dirty="0">
                <a:latin typeface="BIZ UDPゴシック" panose="020B0400000000000000" pitchFamily="50" charset="-128"/>
                <a:ea typeface="BIZ UDPゴシック" panose="020B0400000000000000" pitchFamily="50" charset="-128"/>
              </a:rPr>
              <a:t>農業</a:t>
            </a:r>
          </a:p>
        </p:txBody>
      </p:sp>
      <p:sp>
        <p:nvSpPr>
          <p:cNvPr id="7" name="テキスト ボックス 6">
            <a:extLst>
              <a:ext uri="{FF2B5EF4-FFF2-40B4-BE49-F238E27FC236}">
                <a16:creationId xmlns:a16="http://schemas.microsoft.com/office/drawing/2014/main" id="{CB72BA2E-9A9F-47C4-925B-D12A4A334283}"/>
              </a:ext>
            </a:extLst>
          </p:cNvPr>
          <p:cNvSpPr txBox="1"/>
          <p:nvPr/>
        </p:nvSpPr>
        <p:spPr>
          <a:xfrm>
            <a:off x="253992" y="4056934"/>
            <a:ext cx="2773959" cy="923330"/>
          </a:xfrm>
          <a:prstGeom prst="rect">
            <a:avLst/>
          </a:prstGeom>
          <a:noFill/>
        </p:spPr>
        <p:txBody>
          <a:bodyPr wrap="square" rtlCol="0">
            <a:spAutoFit/>
          </a:bodyPr>
          <a:lstStyle/>
          <a:p>
            <a:pPr algn="ctr"/>
            <a:r>
              <a:rPr lang="ja-JP" altLang="en-US" sz="5400" dirty="0">
                <a:latin typeface="BIZ UDPゴシック" panose="020B0400000000000000" pitchFamily="50" charset="-128"/>
                <a:ea typeface="BIZ UDPゴシック" panose="020B0400000000000000" pitchFamily="50" charset="-128"/>
              </a:rPr>
              <a:t>気候</a:t>
            </a:r>
            <a:endParaRPr kumimoji="1" lang="ja-JP" altLang="en-US" sz="5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25232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52556" y="71073"/>
            <a:ext cx="11839444" cy="584775"/>
          </a:xfrm>
          <a:prstGeom prst="rect">
            <a:avLst/>
          </a:prstGeom>
          <a:noFill/>
        </p:spPr>
        <p:txBody>
          <a:bodyPr wrap="square" rtlCol="0">
            <a:spAutoFit/>
          </a:bodyPr>
          <a:lstStyle/>
          <a:p>
            <a:pPr algn="ctr"/>
            <a:r>
              <a:rPr lang="ja-JP" altLang="en-US" sz="3200" b="1" i="1" u="sng" dirty="0">
                <a:solidFill>
                  <a:schemeClr val="accent2">
                    <a:lumMod val="50000"/>
                  </a:schemeClr>
                </a:solidFill>
                <a:latin typeface="Yu Gothic UI" panose="020B0500000000000000" pitchFamily="50" charset="-128"/>
                <a:ea typeface="Yu Gothic UI" panose="020B0500000000000000" pitchFamily="50" charset="-128"/>
              </a:rPr>
              <a:t>トランプ政権の</a:t>
            </a:r>
            <a:r>
              <a:rPr lang="en-US" altLang="ja-JP" sz="3200" b="1" i="1" u="sng" dirty="0">
                <a:solidFill>
                  <a:schemeClr val="accent2">
                    <a:lumMod val="50000"/>
                  </a:schemeClr>
                </a:solidFill>
                <a:latin typeface="Yu Gothic UI" panose="020B0500000000000000" pitchFamily="50" charset="-128"/>
                <a:ea typeface="Yu Gothic UI" panose="020B0500000000000000" pitchFamily="50" charset="-128"/>
              </a:rPr>
              <a:t>2018</a:t>
            </a:r>
            <a:r>
              <a:rPr lang="ja-JP" altLang="en-US" sz="3200" b="1" i="1" u="sng" dirty="0">
                <a:solidFill>
                  <a:schemeClr val="accent2">
                    <a:lumMod val="50000"/>
                  </a:schemeClr>
                </a:solidFill>
                <a:latin typeface="Yu Gothic UI" panose="020B0500000000000000" pitchFamily="50" charset="-128"/>
                <a:ea typeface="Yu Gothic UI" panose="020B0500000000000000" pitchFamily="50" charset="-128"/>
              </a:rPr>
              <a:t>年農業法で設立が決まった～</a:t>
            </a:r>
            <a:r>
              <a:rPr lang="en-US" altLang="ja-JP" sz="3200" b="1" i="1" u="sng" dirty="0" err="1">
                <a:solidFill>
                  <a:schemeClr val="accent2">
                    <a:lumMod val="50000"/>
                  </a:schemeClr>
                </a:solidFill>
                <a:latin typeface="Yu Gothic UI" panose="020B0500000000000000" pitchFamily="50" charset="-128"/>
                <a:ea typeface="Yu Gothic UI" panose="020B0500000000000000" pitchFamily="50" charset="-128"/>
              </a:rPr>
              <a:t>AgARDA</a:t>
            </a:r>
            <a:endParaRPr kumimoji="1" lang="en-US" altLang="ja-JP" sz="1050" b="1" i="1" u="sng" dirty="0">
              <a:solidFill>
                <a:schemeClr val="accent2">
                  <a:lumMod val="50000"/>
                </a:schemeClr>
              </a:solidFill>
              <a:latin typeface="Yu Gothic UI" panose="020B0500000000000000" pitchFamily="50" charset="-128"/>
              <a:ea typeface="Yu Gothic UI" panose="020B0500000000000000" pitchFamily="50" charset="-128"/>
            </a:endParaRPr>
          </a:p>
        </p:txBody>
      </p:sp>
      <p:sp>
        <p:nvSpPr>
          <p:cNvPr id="5" name="テキスト ボックス 4">
            <a:extLst>
              <a:ext uri="{FF2B5EF4-FFF2-40B4-BE49-F238E27FC236}">
                <a16:creationId xmlns:a16="http://schemas.microsoft.com/office/drawing/2014/main" id="{1669BD75-11B8-458F-9F36-3E54823C319E}"/>
              </a:ext>
            </a:extLst>
          </p:cNvPr>
          <p:cNvSpPr txBox="1"/>
          <p:nvPr/>
        </p:nvSpPr>
        <p:spPr>
          <a:xfrm>
            <a:off x="1367622" y="838667"/>
            <a:ext cx="10287001" cy="369332"/>
          </a:xfrm>
          <a:prstGeom prst="rect">
            <a:avLst/>
          </a:prstGeom>
          <a:noFill/>
        </p:spPr>
        <p:txBody>
          <a:bodyPr wrap="square">
            <a:spAutoFit/>
          </a:bodyPr>
          <a:lstStyle/>
          <a:p>
            <a:r>
              <a:rPr kumimoji="1" lang="en-US" altLang="ja-JP" sz="1800" dirty="0" err="1">
                <a:latin typeface="BIZ UDPゴシック" panose="020B0400000000000000" pitchFamily="50" charset="-128"/>
                <a:ea typeface="BIZ UDPゴシック" panose="020B0400000000000000" pitchFamily="50" charset="-128"/>
                <a:cs typeface="Aharoni" panose="02010803020104030203" pitchFamily="2" charset="-79"/>
              </a:rPr>
              <a:t>AgARDA</a:t>
            </a:r>
            <a:r>
              <a:rPr lang="ja-JP" altLang="en-US" dirty="0">
                <a:latin typeface="BIZ UDPゴシック" panose="020B0400000000000000" pitchFamily="50" charset="-128"/>
                <a:ea typeface="BIZ UDPゴシック" panose="020B0400000000000000" pitchFamily="50" charset="-128"/>
                <a:cs typeface="Aharoni" panose="02010803020104030203" pitchFamily="2" charset="-79"/>
              </a:rPr>
              <a:t>（農業先端研究開発庁）は、</a:t>
            </a:r>
            <a:r>
              <a:rPr lang="en-US" altLang="ja-JP" dirty="0">
                <a:latin typeface="BIZ UDPゴシック" panose="020B0400000000000000" pitchFamily="50" charset="-128"/>
                <a:ea typeface="BIZ UDPゴシック" panose="020B0400000000000000" pitchFamily="50" charset="-128"/>
                <a:cs typeface="Aharoni" panose="02010803020104030203" pitchFamily="2" charset="-79"/>
              </a:rPr>
              <a:t>2018</a:t>
            </a:r>
            <a:r>
              <a:rPr lang="ja-JP" altLang="en-US" dirty="0">
                <a:latin typeface="BIZ UDPゴシック" panose="020B0400000000000000" pitchFamily="50" charset="-128"/>
                <a:ea typeface="BIZ UDPゴシック" panose="020B0400000000000000" pitchFamily="50" charset="-128"/>
                <a:cs typeface="Aharoni" panose="02010803020104030203" pitchFamily="2" charset="-79"/>
              </a:rPr>
              <a:t>年の農業法に設立が銘記された。</a:t>
            </a:r>
            <a:endParaRPr kumimoji="1" lang="ja-JP" altLang="en-US" sz="1800" dirty="0">
              <a:latin typeface="BIZ UDPゴシック" panose="020B0400000000000000" pitchFamily="50" charset="-128"/>
              <a:ea typeface="BIZ UDPゴシック" panose="020B0400000000000000" pitchFamily="50" charset="-128"/>
              <a:cs typeface="Aharoni" panose="02010803020104030203" pitchFamily="2" charset="-79"/>
            </a:endParaRPr>
          </a:p>
        </p:txBody>
      </p:sp>
      <p:sp>
        <p:nvSpPr>
          <p:cNvPr id="6" name="テキスト ボックス 5">
            <a:extLst>
              <a:ext uri="{FF2B5EF4-FFF2-40B4-BE49-F238E27FC236}">
                <a16:creationId xmlns:a16="http://schemas.microsoft.com/office/drawing/2014/main" id="{065B2429-3DEA-4ACB-9D7B-2F5AF9883528}"/>
              </a:ext>
            </a:extLst>
          </p:cNvPr>
          <p:cNvSpPr txBox="1"/>
          <p:nvPr/>
        </p:nvSpPr>
        <p:spPr>
          <a:xfrm>
            <a:off x="352556" y="1327837"/>
            <a:ext cx="11408229" cy="1754326"/>
          </a:xfrm>
          <a:prstGeom prst="rect">
            <a:avLst/>
          </a:prstGeom>
          <a:noFill/>
        </p:spPr>
        <p:txBody>
          <a:bodyPr wrap="square">
            <a:spAutoFit/>
          </a:bodyPr>
          <a:lstStyle/>
          <a:p>
            <a:r>
              <a:rPr lang="ja-JP" altLang="en-US" b="1" dirty="0">
                <a:latin typeface="Amasis MT Pro Black" panose="02040A04050005020304" pitchFamily="18" charset="0"/>
              </a:rPr>
              <a:t>●農業法（</a:t>
            </a:r>
            <a:r>
              <a:rPr lang="en-US" altLang="ja-JP" b="1" dirty="0">
                <a:latin typeface="Amasis MT Pro Black" panose="02040A04050005020304" pitchFamily="18" charset="0"/>
              </a:rPr>
              <a:t>Farm bill</a:t>
            </a:r>
            <a:r>
              <a:rPr lang="ja-JP" altLang="en-US" b="1" dirty="0">
                <a:latin typeface="Amasis MT Pro Black" panose="02040A04050005020304" pitchFamily="18" charset="0"/>
              </a:rPr>
              <a:t>）は米国における農業政策の根拠法。</a:t>
            </a:r>
            <a:endParaRPr lang="en-US" altLang="ja-JP" b="1" dirty="0">
              <a:latin typeface="Amasis MT Pro Black" panose="02040A04050005020304" pitchFamily="18" charset="0"/>
            </a:endParaRPr>
          </a:p>
          <a:p>
            <a:r>
              <a:rPr lang="ja-JP" altLang="en-US" b="1" dirty="0">
                <a:latin typeface="Amasis MT Pro Black" panose="02040A04050005020304" pitchFamily="18" charset="0"/>
              </a:rPr>
              <a:t>●農業法は </a:t>
            </a:r>
            <a:r>
              <a:rPr lang="en-US" altLang="ja-JP" b="1" dirty="0">
                <a:latin typeface="Amasis MT Pro Black" panose="02040A04050005020304" pitchFamily="18" charset="0"/>
              </a:rPr>
              <a:t>1930 </a:t>
            </a:r>
            <a:r>
              <a:rPr lang="ja-JP" altLang="en-US" b="1" dirty="0">
                <a:latin typeface="Amasis MT Pro Black" panose="02040A04050005020304" pitchFamily="18" charset="0"/>
              </a:rPr>
              <a:t>年代に導入されてから 約５年おきに更新されている。</a:t>
            </a:r>
            <a:endParaRPr lang="en-US" altLang="ja-JP" b="1" dirty="0">
              <a:latin typeface="Amasis MT Pro Black" panose="02040A04050005020304" pitchFamily="18" charset="0"/>
            </a:endParaRPr>
          </a:p>
          <a:p>
            <a:r>
              <a:rPr lang="ja-JP" altLang="en-US" b="1" dirty="0">
                <a:latin typeface="Amasis MT Pro Black" panose="02040A04050005020304" pitchFamily="18" charset="0"/>
              </a:rPr>
              <a:t>●導入当初の農業法は、小麦、大豆、とうもろこし、綿花、乳などの主な 農産物への支援プログラムが中心であったが、</a:t>
            </a:r>
            <a:r>
              <a:rPr lang="en-US" altLang="ja-JP" b="1" dirty="0">
                <a:latin typeface="Amasis MT Pro Black" panose="02040A04050005020304" pitchFamily="18" charset="0"/>
              </a:rPr>
              <a:t>1973 </a:t>
            </a:r>
            <a:r>
              <a:rPr lang="ja-JP" altLang="en-US" b="1" dirty="0">
                <a:latin typeface="Amasis MT Pro Black" panose="02040A04050005020304" pitchFamily="18" charset="0"/>
              </a:rPr>
              <a:t>年以降は低所得者層向けの栄養プログラムも含む形で範囲が拡大。</a:t>
            </a:r>
            <a:endParaRPr lang="en-US" altLang="ja-JP" b="1" dirty="0">
              <a:latin typeface="Amasis MT Pro Black" panose="02040A04050005020304" pitchFamily="18" charset="0"/>
            </a:endParaRPr>
          </a:p>
          <a:p>
            <a:r>
              <a:rPr lang="ja-JP" altLang="en-US" b="1" dirty="0">
                <a:latin typeface="Amasis MT Pro Black" panose="02040A04050005020304" pitchFamily="18" charset="0"/>
              </a:rPr>
              <a:t>●その後、さらに環境保護やバイオエネルギーに関係するプログラムも含むようにな り、現在の形へ発展。●現在は </a:t>
            </a:r>
            <a:r>
              <a:rPr lang="en-US" altLang="ja-JP" b="1" dirty="0">
                <a:latin typeface="Amasis MT Pro Black" panose="02040A04050005020304" pitchFamily="18" charset="0"/>
              </a:rPr>
              <a:t>2018 </a:t>
            </a:r>
            <a:r>
              <a:rPr lang="ja-JP" altLang="en-US" b="1" dirty="0">
                <a:latin typeface="Amasis MT Pro Black" panose="02040A04050005020304" pitchFamily="18" charset="0"/>
              </a:rPr>
              <a:t>年 </a:t>
            </a:r>
            <a:r>
              <a:rPr lang="en-US" altLang="ja-JP" b="1" dirty="0">
                <a:latin typeface="Amasis MT Pro Black" panose="02040A04050005020304" pitchFamily="18" charset="0"/>
              </a:rPr>
              <a:t>12 </a:t>
            </a:r>
            <a:r>
              <a:rPr lang="ja-JP" altLang="en-US" b="1" dirty="0">
                <a:latin typeface="Amasis MT Pro Black" panose="02040A04050005020304" pitchFamily="18" charset="0"/>
              </a:rPr>
              <a:t>月 </a:t>
            </a:r>
            <a:r>
              <a:rPr lang="en-US" altLang="ja-JP" b="1" dirty="0">
                <a:latin typeface="Amasis MT Pro Black" panose="02040A04050005020304" pitchFamily="18" charset="0"/>
              </a:rPr>
              <a:t>20 </a:t>
            </a:r>
            <a:r>
              <a:rPr lang="ja-JP" altLang="en-US" b="1" dirty="0">
                <a:latin typeface="Amasis MT Pro Black" panose="02040A04050005020304" pitchFamily="18" charset="0"/>
              </a:rPr>
              <a:t>日に成立した農業法（</a:t>
            </a:r>
            <a:r>
              <a:rPr lang="en-US" altLang="ja-JP" b="1" dirty="0">
                <a:latin typeface="Amasis MT Pro Black" panose="02040A04050005020304" pitchFamily="18" charset="0"/>
              </a:rPr>
              <a:t>2018 </a:t>
            </a:r>
            <a:r>
              <a:rPr lang="ja-JP" altLang="en-US" b="1" dirty="0">
                <a:latin typeface="Amasis MT Pro Black" panose="02040A04050005020304" pitchFamily="18" charset="0"/>
              </a:rPr>
              <a:t>年農業法）の実施期間。</a:t>
            </a:r>
          </a:p>
        </p:txBody>
      </p:sp>
      <p:pic>
        <p:nvPicPr>
          <p:cNvPr id="8" name="図 7">
            <a:extLst>
              <a:ext uri="{FF2B5EF4-FFF2-40B4-BE49-F238E27FC236}">
                <a16:creationId xmlns:a16="http://schemas.microsoft.com/office/drawing/2014/main" id="{78DD917D-9FAA-4B68-8E9C-629FDBC31C93}"/>
              </a:ext>
            </a:extLst>
          </p:cNvPr>
          <p:cNvPicPr>
            <a:picLocks noChangeAspect="1"/>
          </p:cNvPicPr>
          <p:nvPr/>
        </p:nvPicPr>
        <p:blipFill>
          <a:blip r:embed="rId2"/>
          <a:stretch>
            <a:fillRect/>
          </a:stretch>
        </p:blipFill>
        <p:spPr>
          <a:xfrm>
            <a:off x="1367622" y="3202002"/>
            <a:ext cx="9471750" cy="3568913"/>
          </a:xfrm>
          <a:prstGeom prst="rect">
            <a:avLst/>
          </a:prstGeom>
        </p:spPr>
      </p:pic>
      <p:sp>
        <p:nvSpPr>
          <p:cNvPr id="9" name="テキスト ボックス 8">
            <a:extLst>
              <a:ext uri="{FF2B5EF4-FFF2-40B4-BE49-F238E27FC236}">
                <a16:creationId xmlns:a16="http://schemas.microsoft.com/office/drawing/2014/main" id="{91C5C38C-620C-4E71-9D09-09D6A10E2482}"/>
              </a:ext>
            </a:extLst>
          </p:cNvPr>
          <p:cNvSpPr txBox="1"/>
          <p:nvPr/>
        </p:nvSpPr>
        <p:spPr>
          <a:xfrm>
            <a:off x="1193800" y="3968322"/>
            <a:ext cx="9378099" cy="584775"/>
          </a:xfrm>
          <a:prstGeom prst="rect">
            <a:avLst/>
          </a:prstGeom>
          <a:noFill/>
        </p:spPr>
        <p:txBody>
          <a:bodyPr wrap="square" rtlCol="0">
            <a:spAutoFit/>
          </a:bodyPr>
          <a:lstStyle/>
          <a:p>
            <a:pPr algn="ctr"/>
            <a:r>
              <a:rPr lang="ja-JP" altLang="en-US" sz="3200" b="1" i="1" u="sng" dirty="0">
                <a:solidFill>
                  <a:srgbClr val="C00000"/>
                </a:solidFill>
                <a:effectLst>
                  <a:outerShdw blurRad="38100" dist="38100" dir="2700000" algn="tl">
                    <a:srgbClr val="000000">
                      <a:alpha val="43137"/>
                    </a:srgbClr>
                  </a:outerShdw>
                </a:effectLst>
                <a:latin typeface="Yu Gothic UI" panose="020B0500000000000000" pitchFamily="50" charset="-128"/>
                <a:ea typeface="Yu Gothic UI" panose="020B0500000000000000" pitchFamily="50" charset="-128"/>
              </a:rPr>
              <a:t>バイデン政権の気候変動政策により～</a:t>
            </a:r>
            <a:r>
              <a:rPr lang="en-US" altLang="ja-JP" sz="3200" b="1" i="1" u="sng" dirty="0">
                <a:solidFill>
                  <a:srgbClr val="C00000"/>
                </a:solidFill>
                <a:effectLst>
                  <a:outerShdw blurRad="38100" dist="38100" dir="2700000" algn="tl">
                    <a:srgbClr val="000000">
                      <a:alpha val="43137"/>
                    </a:srgbClr>
                  </a:outerShdw>
                </a:effectLst>
                <a:latin typeface="Yu Gothic UI" panose="020B0500000000000000" pitchFamily="50" charset="-128"/>
                <a:ea typeface="Yu Gothic UI" panose="020B0500000000000000" pitchFamily="50" charset="-128"/>
              </a:rPr>
              <a:t>ARPA-C</a:t>
            </a:r>
            <a:r>
              <a:rPr lang="ja-JP" altLang="en-US" sz="3200" b="1" i="1" u="sng" dirty="0">
                <a:solidFill>
                  <a:srgbClr val="C00000"/>
                </a:solidFill>
                <a:effectLst>
                  <a:outerShdw blurRad="38100" dist="38100" dir="2700000" algn="tl">
                    <a:srgbClr val="000000">
                      <a:alpha val="43137"/>
                    </a:srgbClr>
                  </a:outerShdw>
                </a:effectLst>
                <a:latin typeface="Yu Gothic UI" panose="020B0500000000000000" pitchFamily="50" charset="-128"/>
                <a:ea typeface="Yu Gothic UI" panose="020B0500000000000000" pitchFamily="50" charset="-128"/>
              </a:rPr>
              <a:t>創設</a:t>
            </a:r>
            <a:endParaRPr kumimoji="1" lang="en-US" altLang="ja-JP" sz="1050" b="1" i="1" u="sng" dirty="0">
              <a:solidFill>
                <a:srgbClr val="C00000"/>
              </a:solidFill>
              <a:effectLst>
                <a:outerShdw blurRad="38100" dist="38100" dir="2700000" algn="tl">
                  <a:srgbClr val="000000">
                    <a:alpha val="43137"/>
                  </a:srgbClr>
                </a:outerShdw>
              </a:effectLst>
              <a:latin typeface="Yu Gothic UI" panose="020B0500000000000000" pitchFamily="50" charset="-128"/>
              <a:ea typeface="Yu Gothic UI" panose="020B0500000000000000" pitchFamily="50" charset="-128"/>
            </a:endParaRPr>
          </a:p>
        </p:txBody>
      </p:sp>
      <p:sp>
        <p:nvSpPr>
          <p:cNvPr id="11" name="テキスト ボックス 10">
            <a:extLst>
              <a:ext uri="{FF2B5EF4-FFF2-40B4-BE49-F238E27FC236}">
                <a16:creationId xmlns:a16="http://schemas.microsoft.com/office/drawing/2014/main" id="{CADE2489-AA97-4ED9-84A7-9BB061D50C8F}"/>
              </a:ext>
            </a:extLst>
          </p:cNvPr>
          <p:cNvSpPr txBox="1"/>
          <p:nvPr/>
        </p:nvSpPr>
        <p:spPr>
          <a:xfrm>
            <a:off x="0" y="4749136"/>
            <a:ext cx="12192000" cy="276999"/>
          </a:xfrm>
          <a:prstGeom prst="rect">
            <a:avLst/>
          </a:prstGeom>
          <a:noFill/>
        </p:spPr>
        <p:txBody>
          <a:bodyPr wrap="square">
            <a:spAutoFit/>
          </a:bodyPr>
          <a:lstStyle/>
          <a:p>
            <a:r>
              <a:rPr lang="en-US" altLang="ja-JP" sz="1200" dirty="0">
                <a:latin typeface="BIZ UDP明朝 Medium" panose="02020500000000000000" pitchFamily="18" charset="-128"/>
                <a:ea typeface="BIZ UDP明朝 Medium" panose="02020500000000000000" pitchFamily="18" charset="-128"/>
                <a:hlinkClick r:id="rId3"/>
              </a:rPr>
              <a:t>Biden-Harris Administration Launches American Innovation Effort to Create Jobs and Tackle the Climate Crisis | The White House</a:t>
            </a:r>
            <a:endParaRPr lang="ja-JP" altLang="en-US" sz="1200"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245760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表 1">
            <a:extLst>
              <a:ext uri="{FF2B5EF4-FFF2-40B4-BE49-F238E27FC236}">
                <a16:creationId xmlns:a16="http://schemas.microsoft.com/office/drawing/2014/main" id="{3F915112-B5CD-43FB-A27B-4965B658C45A}"/>
              </a:ext>
            </a:extLst>
          </p:cNvPr>
          <p:cNvGraphicFramePr>
            <a:graphicFrameLocks noGrp="1"/>
          </p:cNvGraphicFramePr>
          <p:nvPr>
            <p:extLst>
              <p:ext uri="{D42A27DB-BD31-4B8C-83A1-F6EECF244321}">
                <p14:modId xmlns:p14="http://schemas.microsoft.com/office/powerpoint/2010/main" val="933432877"/>
              </p:ext>
            </p:extLst>
          </p:nvPr>
        </p:nvGraphicFramePr>
        <p:xfrm>
          <a:off x="177800" y="1117524"/>
          <a:ext cx="11370733" cy="4622955"/>
        </p:xfrm>
        <a:graphic>
          <a:graphicData uri="http://schemas.openxmlformats.org/drawingml/2006/table">
            <a:tbl>
              <a:tblPr/>
              <a:tblGrid>
                <a:gridCol w="1433973">
                  <a:extLst>
                    <a:ext uri="{9D8B030D-6E8A-4147-A177-3AD203B41FA5}">
                      <a16:colId xmlns:a16="http://schemas.microsoft.com/office/drawing/2014/main" val="1139005684"/>
                    </a:ext>
                  </a:extLst>
                </a:gridCol>
                <a:gridCol w="9936760">
                  <a:extLst>
                    <a:ext uri="{9D8B030D-6E8A-4147-A177-3AD203B41FA5}">
                      <a16:colId xmlns:a16="http://schemas.microsoft.com/office/drawing/2014/main" val="1672940119"/>
                    </a:ext>
                  </a:extLst>
                </a:gridCol>
              </a:tblGrid>
              <a:tr h="270165">
                <a:tc>
                  <a:txBody>
                    <a:bodyPr/>
                    <a:lstStyle/>
                    <a:p>
                      <a:pPr algn="ctr" fontAlgn="ctr">
                        <a:spcBef>
                          <a:spcPts val="0"/>
                        </a:spcBef>
                        <a:spcAft>
                          <a:spcPts val="0"/>
                        </a:spcAft>
                      </a:pPr>
                      <a:r>
                        <a:rPr lang="en-US" altLang="ja-JP"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1958</a:t>
                      </a:r>
                      <a:r>
                        <a:rPr lang="ja-JP" altLang="en-US"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年</a:t>
                      </a:r>
                      <a:endParaRPr lang="ja-JP" altLang="en-US" sz="1900" b="0" i="0" u="none" strike="noStrike">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algn="l" fontAlgn="ctr">
                        <a:spcBef>
                          <a:spcPts val="0"/>
                        </a:spcBef>
                        <a:spcAft>
                          <a:spcPts val="0"/>
                        </a:spcAft>
                      </a:pPr>
                      <a:r>
                        <a:rPr lang="ja-JP" alt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米国はその後に</a:t>
                      </a:r>
                      <a:r>
                        <a:rPr 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DARPA </a:t>
                      </a:r>
                      <a:r>
                        <a:rPr lang="ja-JP" alt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になる組織を設立した。当初は、宇宙、ミサイル防衛、核兵器の検知が主な研究開発テーマ。</a:t>
                      </a:r>
                      <a:endParaRPr lang="ja-JP" altLang="en-US" sz="1900" b="0" i="0" u="none" strike="noStrike">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715948617"/>
                  </a:ext>
                </a:extLst>
              </a:tr>
              <a:tr h="492327">
                <a:tc>
                  <a:txBody>
                    <a:bodyPr/>
                    <a:lstStyle/>
                    <a:p>
                      <a:pPr algn="ctr" fontAlgn="ctr">
                        <a:spcBef>
                          <a:spcPts val="0"/>
                        </a:spcBef>
                        <a:spcAft>
                          <a:spcPts val="0"/>
                        </a:spcAft>
                      </a:pPr>
                      <a:r>
                        <a:rPr lang="en-US" altLang="ja-JP"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1963</a:t>
                      </a:r>
                      <a:r>
                        <a:rPr lang="ja-JP" altLang="en-US"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年</a:t>
                      </a:r>
                      <a:endParaRPr lang="ja-JP" altLang="en-US" sz="1900" b="0" i="0" u="none" strike="noStrike">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algn="l" fontAlgn="ctr">
                        <a:spcBef>
                          <a:spcPts val="0"/>
                        </a:spcBef>
                        <a:spcAft>
                          <a:spcPts val="0"/>
                        </a:spcAft>
                      </a:pPr>
                      <a:r>
                        <a:rPr 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DARPA</a:t>
                      </a:r>
                      <a:r>
                        <a:rPr lang="ja-JP" alt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は衛星測位システム「トランシット」を構成する衛星の打ち上げに成功した。トランシットは米海軍の艦船に正確な位置情報を提供し、その後の</a:t>
                      </a:r>
                      <a:r>
                        <a:rPr 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GPS</a:t>
                      </a:r>
                      <a:r>
                        <a:rPr lang="ja-JP" alt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の基礎を築いた。</a:t>
                      </a:r>
                      <a:endParaRPr lang="ja-JP" altLang="en-US" sz="1900" b="0" i="0" u="none" strike="noStrike">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768461879"/>
                  </a:ext>
                </a:extLst>
              </a:tr>
              <a:tr h="270165">
                <a:tc>
                  <a:txBody>
                    <a:bodyPr/>
                    <a:lstStyle/>
                    <a:p>
                      <a:pPr algn="ctr" fontAlgn="ctr">
                        <a:spcBef>
                          <a:spcPts val="0"/>
                        </a:spcBef>
                        <a:spcAft>
                          <a:spcPts val="0"/>
                        </a:spcAft>
                      </a:pPr>
                      <a:r>
                        <a:rPr lang="en-US" altLang="ja-JP"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1966</a:t>
                      </a:r>
                      <a:r>
                        <a:rPr lang="ja-JP" altLang="en-US"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年</a:t>
                      </a:r>
                      <a:endParaRPr lang="ja-JP" altLang="en-US" sz="1900" b="0" i="0" u="none" strike="noStrike">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algn="l" fontAlgn="ctr">
                        <a:spcBef>
                          <a:spcPts val="0"/>
                        </a:spcBef>
                        <a:spcAft>
                          <a:spcPts val="0"/>
                        </a:spcAft>
                      </a:pPr>
                      <a:r>
                        <a:rPr 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DARPA</a:t>
                      </a:r>
                      <a:r>
                        <a:rPr lang="ja-JP" alt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は、離れたコンピューター同士を安全に接続する取り組みとして</a:t>
                      </a:r>
                      <a:r>
                        <a:rPr 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ARPANET</a:t>
                      </a:r>
                      <a:r>
                        <a:rPr lang="ja-JP" alt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計画を始めた。</a:t>
                      </a:r>
                      <a:endParaRPr lang="ja-JP" altLang="en-US" sz="1900" b="0" i="0" u="none" strike="noStrike">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123557131"/>
                  </a:ext>
                </a:extLst>
              </a:tr>
              <a:tr h="270165">
                <a:tc>
                  <a:txBody>
                    <a:bodyPr/>
                    <a:lstStyle/>
                    <a:p>
                      <a:pPr algn="ctr" fontAlgn="ctr">
                        <a:spcBef>
                          <a:spcPts val="0"/>
                        </a:spcBef>
                        <a:spcAft>
                          <a:spcPts val="0"/>
                        </a:spcAft>
                      </a:pPr>
                      <a:r>
                        <a:rPr lang="en-US" altLang="ja-JP"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1988</a:t>
                      </a:r>
                      <a:r>
                        <a:rPr lang="ja-JP" altLang="en-US"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年</a:t>
                      </a:r>
                      <a:endParaRPr lang="ja-JP" altLang="en-US" sz="1900" b="0" i="0" u="none" strike="noStrike">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algn="l" fontAlgn="ctr">
                        <a:spcBef>
                          <a:spcPts val="0"/>
                        </a:spcBef>
                        <a:spcAft>
                          <a:spcPts val="0"/>
                        </a:spcAft>
                      </a:pPr>
                      <a:r>
                        <a:rPr 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DARPA</a:t>
                      </a:r>
                      <a:r>
                        <a:rPr lang="ja-JP" alt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と米海軍の共同計画で最初の長距離無人航空機アンバーが開発された。アンバーは</a:t>
                      </a:r>
                      <a:r>
                        <a:rPr lang="en-US" altLang="ja-JP"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38</a:t>
                      </a:r>
                      <a:r>
                        <a:rPr lang="ja-JP" alt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時間以上、連続飛行。</a:t>
                      </a:r>
                      <a:endParaRPr lang="ja-JP" altLang="en-US" sz="1900" b="0" i="0" u="none" strike="noStrike">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438566741"/>
                  </a:ext>
                </a:extLst>
              </a:tr>
              <a:tr h="270165">
                <a:tc>
                  <a:txBody>
                    <a:bodyPr/>
                    <a:lstStyle/>
                    <a:p>
                      <a:pPr algn="ctr" fontAlgn="ctr">
                        <a:spcBef>
                          <a:spcPts val="0"/>
                        </a:spcBef>
                        <a:spcAft>
                          <a:spcPts val="0"/>
                        </a:spcAft>
                      </a:pPr>
                      <a:r>
                        <a:rPr lang="en-US" altLang="ja-JP"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2002</a:t>
                      </a:r>
                      <a:r>
                        <a:rPr lang="ja-JP" altLang="en-US"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年</a:t>
                      </a:r>
                      <a:endParaRPr lang="ja-JP" altLang="en-US" sz="1900" b="0" i="0" u="none" strike="noStrike">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algn="l" fontAlgn="ctr">
                        <a:spcBef>
                          <a:spcPts val="0"/>
                        </a:spcBef>
                        <a:spcAft>
                          <a:spcPts val="0"/>
                        </a:spcAft>
                      </a:pPr>
                      <a:r>
                        <a:rPr lang="ja-JP" alt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米国議会は最初の</a:t>
                      </a:r>
                      <a:r>
                        <a:rPr 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DARPA</a:t>
                      </a:r>
                      <a:r>
                        <a:rPr lang="ja-JP" alt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クローン組織、</a:t>
                      </a:r>
                      <a:r>
                        <a:rPr lang="ja-JP" altLang="en-US" sz="1500" b="0" i="0" u="none" strike="noStrike">
                          <a:solidFill>
                            <a:srgbClr val="C00000"/>
                          </a:solidFill>
                          <a:effectLst/>
                          <a:latin typeface="UD デジタル 教科書体 NK-B" panose="02020700000000000000" pitchFamily="18" charset="-128"/>
                          <a:ea typeface="UD デジタル 教科書体 NK-B" panose="02020700000000000000" pitchFamily="18" charset="-128"/>
                        </a:rPr>
                        <a:t>国土安全保障</a:t>
                      </a:r>
                      <a:r>
                        <a:rPr lang="en-US" sz="1500" b="0" i="0" u="none" strike="noStrike">
                          <a:solidFill>
                            <a:srgbClr val="C00000"/>
                          </a:solidFill>
                          <a:effectLst/>
                          <a:latin typeface="UD デジタル 教科書体 NK-B" panose="02020700000000000000" pitchFamily="18" charset="-128"/>
                          <a:ea typeface="UD デジタル 教科書体 NK-B" panose="02020700000000000000" pitchFamily="18" charset="-128"/>
                        </a:rPr>
                        <a:t>ARPA</a:t>
                      </a:r>
                      <a:r>
                        <a:rPr lang="ja-JP" alt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の設置を決めた。</a:t>
                      </a:r>
                      <a:endParaRPr lang="ja-JP" altLang="en-US" sz="1900" b="0" i="0" u="none" strike="noStrike">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4169016351"/>
                  </a:ext>
                </a:extLst>
              </a:tr>
              <a:tr h="492327">
                <a:tc>
                  <a:txBody>
                    <a:bodyPr/>
                    <a:lstStyle/>
                    <a:p>
                      <a:pPr algn="ctr" fontAlgn="ctr">
                        <a:spcBef>
                          <a:spcPts val="0"/>
                        </a:spcBef>
                        <a:spcAft>
                          <a:spcPts val="0"/>
                        </a:spcAft>
                      </a:pPr>
                      <a:r>
                        <a:rPr lang="en-US" altLang="ja-JP"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2007</a:t>
                      </a:r>
                      <a:r>
                        <a:rPr lang="ja-JP" altLang="en-US"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年</a:t>
                      </a:r>
                      <a:endParaRPr lang="ja-JP" altLang="en-US" sz="1900" b="0" i="0" u="none" strike="noStrike">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algn="l" fontAlgn="ctr">
                        <a:spcBef>
                          <a:spcPts val="0"/>
                        </a:spcBef>
                        <a:spcAft>
                          <a:spcPts val="0"/>
                        </a:spcAft>
                      </a:pPr>
                      <a:r>
                        <a:rPr lang="ja-JP" alt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ジョージ・</a:t>
                      </a:r>
                      <a:r>
                        <a:rPr 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W</a:t>
                      </a:r>
                      <a:r>
                        <a:rPr lang="ja-JP" alt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・ブッシュ大統領は、低炭素技術の開発を目指す</a:t>
                      </a:r>
                      <a:r>
                        <a:rPr lang="ja-JP" altLang="en-US" sz="15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エネルギー</a:t>
                      </a:r>
                      <a:r>
                        <a:rPr lang="en-US" sz="15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ARPA</a:t>
                      </a:r>
                      <a:r>
                        <a:rPr lang="ja-JP" altLang="en-US" sz="15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a:t>
                      </a:r>
                      <a:r>
                        <a:rPr lang="en-US" sz="15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ARPA-E</a:t>
                      </a:r>
                      <a:r>
                        <a:rPr lang="ja-JP" altLang="en-US" sz="15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a:t>
                      </a:r>
                      <a:r>
                        <a:rPr lang="ja-JP" alt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の創設を盛り込んだ米国競争力法に署名した。この</a:t>
                      </a:r>
                      <a:r>
                        <a:rPr lang="en-US" altLang="ja-JP"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2</a:t>
                      </a:r>
                      <a:r>
                        <a:rPr lang="ja-JP" alt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年後、バラク・オバマ大統領は</a:t>
                      </a:r>
                      <a:r>
                        <a:rPr 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ARPA-E</a:t>
                      </a:r>
                      <a:r>
                        <a:rPr lang="ja-JP" alt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を正式に発足。</a:t>
                      </a:r>
                      <a:endParaRPr lang="ja-JP" altLang="en-US" sz="1900" b="0" i="0" u="none" strike="noStrike" dirty="0">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09976697"/>
                  </a:ext>
                </a:extLst>
              </a:tr>
              <a:tr h="270165">
                <a:tc>
                  <a:txBody>
                    <a:bodyPr/>
                    <a:lstStyle/>
                    <a:p>
                      <a:pPr algn="ctr" fontAlgn="ctr">
                        <a:spcBef>
                          <a:spcPts val="0"/>
                        </a:spcBef>
                        <a:spcAft>
                          <a:spcPts val="0"/>
                        </a:spcAft>
                      </a:pPr>
                      <a:r>
                        <a:rPr lang="en-US" altLang="ja-JP"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2009</a:t>
                      </a:r>
                      <a:r>
                        <a:rPr lang="ja-JP" altLang="en-US"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年</a:t>
                      </a:r>
                      <a:endParaRPr lang="ja-JP" altLang="en-US" sz="1900" b="0" i="0" u="none" strike="noStrike">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algn="l" fontAlgn="ctr">
                        <a:spcBef>
                          <a:spcPts val="0"/>
                        </a:spcBef>
                        <a:spcAft>
                          <a:spcPts val="0"/>
                        </a:spcAft>
                      </a:pPr>
                      <a:r>
                        <a:rPr lang="ja-JP" altLang="en-US" sz="1500" b="0" i="0" u="none" strike="noStrike">
                          <a:solidFill>
                            <a:srgbClr val="C00000"/>
                          </a:solidFill>
                          <a:effectLst/>
                          <a:latin typeface="UD デジタル 教科書体 NK-B" panose="02020700000000000000" pitchFamily="18" charset="-128"/>
                          <a:ea typeface="UD デジタル 教科書体 NK-B" panose="02020700000000000000" pitchFamily="18" charset="-128"/>
                        </a:rPr>
                        <a:t>エネルギー</a:t>
                      </a:r>
                      <a:r>
                        <a:rPr lang="en-US" sz="1500" b="0" i="0" u="none" strike="noStrike">
                          <a:solidFill>
                            <a:srgbClr val="C00000"/>
                          </a:solidFill>
                          <a:effectLst/>
                          <a:latin typeface="UD デジタル 教科書体 NK-B" panose="02020700000000000000" pitchFamily="18" charset="-128"/>
                          <a:ea typeface="UD デジタル 教科書体 NK-B" panose="02020700000000000000" pitchFamily="18" charset="-128"/>
                        </a:rPr>
                        <a:t>ARPA</a:t>
                      </a:r>
                      <a:r>
                        <a:rPr lang="ja-JP" altLang="en-US" sz="1500" b="0" i="0" u="none" strike="noStrike">
                          <a:solidFill>
                            <a:srgbClr val="C00000"/>
                          </a:solidFill>
                          <a:effectLst/>
                          <a:latin typeface="UD デジタル 教科書体 NK-B" panose="02020700000000000000" pitchFamily="18" charset="-128"/>
                          <a:ea typeface="UD デジタル 教科書体 NK-B" panose="02020700000000000000" pitchFamily="18" charset="-128"/>
                        </a:rPr>
                        <a:t>（</a:t>
                      </a:r>
                      <a:r>
                        <a:rPr lang="en-US" sz="1500" b="0" i="0" u="none" strike="noStrike">
                          <a:solidFill>
                            <a:srgbClr val="C00000"/>
                          </a:solidFill>
                          <a:effectLst/>
                          <a:latin typeface="UD デジタル 教科書体 NK-B" panose="02020700000000000000" pitchFamily="18" charset="-128"/>
                          <a:ea typeface="UD デジタル 教科書体 NK-B" panose="02020700000000000000" pitchFamily="18" charset="-128"/>
                        </a:rPr>
                        <a:t>ARPA-E</a:t>
                      </a:r>
                      <a:r>
                        <a:rPr lang="ja-JP" altLang="en-US" sz="1500" b="0" i="0" u="none" strike="noStrike">
                          <a:solidFill>
                            <a:srgbClr val="C00000"/>
                          </a:solidFill>
                          <a:effectLst/>
                          <a:latin typeface="UD デジタル 教科書体 NK-B" panose="02020700000000000000" pitchFamily="18" charset="-128"/>
                          <a:ea typeface="UD デジタル 教科書体 NK-B" panose="02020700000000000000" pitchFamily="18" charset="-128"/>
                        </a:rPr>
                        <a:t>）</a:t>
                      </a:r>
                      <a:r>
                        <a:rPr lang="ja-JP" alt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が予算措置を経て活動開始。</a:t>
                      </a:r>
                      <a:endParaRPr lang="ja-JP" altLang="en-US" sz="1900" b="0" i="0" u="none" strike="noStrike">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629208416"/>
                  </a:ext>
                </a:extLst>
              </a:tr>
              <a:tr h="714489">
                <a:tc>
                  <a:txBody>
                    <a:bodyPr/>
                    <a:lstStyle/>
                    <a:p>
                      <a:pPr algn="ctr" fontAlgn="ctr">
                        <a:spcBef>
                          <a:spcPts val="0"/>
                        </a:spcBef>
                        <a:spcAft>
                          <a:spcPts val="0"/>
                        </a:spcAft>
                      </a:pPr>
                      <a:r>
                        <a:rPr lang="en-US" altLang="ja-JP"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2013</a:t>
                      </a:r>
                      <a:r>
                        <a:rPr lang="ja-JP" altLang="en-US"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年</a:t>
                      </a:r>
                      <a:endParaRPr lang="ja-JP" altLang="en-US" sz="1900" b="0" i="0" u="none" strike="noStrike">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algn="l" fontAlgn="ctr">
                        <a:spcBef>
                          <a:spcPts val="0"/>
                        </a:spcBef>
                        <a:spcAft>
                          <a:spcPts val="0"/>
                        </a:spcAft>
                      </a:pPr>
                      <a:r>
                        <a:rPr 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DARPA</a:t>
                      </a:r>
                      <a:r>
                        <a:rPr lang="ja-JP" alt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は、モデルナ社（米国マサチューセッツ州ケンブリッジ）とファイザー社（米国ニューヨーク市）などの企業にメッセンジャー</a:t>
                      </a:r>
                      <a:r>
                        <a:rPr 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RNA</a:t>
                      </a:r>
                      <a:r>
                        <a:rPr lang="ja-JP" alt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ワクチンの開発を支援する助成金を与え、</a:t>
                      </a:r>
                      <a:r>
                        <a:rPr 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COVID-19</a:t>
                      </a:r>
                      <a:r>
                        <a:rPr lang="ja-JP" alt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パンデミックで使われている予防接種ワクチンの基礎研究を後押し。</a:t>
                      </a:r>
                      <a:endParaRPr lang="ja-JP" altLang="en-US" sz="1900" b="0" i="0" u="none" strike="noStrike" dirty="0">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573675880"/>
                  </a:ext>
                </a:extLst>
              </a:tr>
              <a:tr h="270165">
                <a:tc>
                  <a:txBody>
                    <a:bodyPr/>
                    <a:lstStyle/>
                    <a:p>
                      <a:pPr algn="ctr" fontAlgn="ctr">
                        <a:spcBef>
                          <a:spcPts val="0"/>
                        </a:spcBef>
                        <a:spcAft>
                          <a:spcPts val="0"/>
                        </a:spcAft>
                      </a:pPr>
                      <a:r>
                        <a:rPr lang="en-US" altLang="ja-JP"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2018</a:t>
                      </a:r>
                      <a:r>
                        <a:rPr lang="ja-JP" altLang="en-US"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年</a:t>
                      </a:r>
                      <a:endParaRPr lang="ja-JP" altLang="en-US" sz="1900" b="0" i="0" u="none" strike="noStrike">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algn="l" fontAlgn="ctr">
                        <a:spcBef>
                          <a:spcPts val="0"/>
                        </a:spcBef>
                        <a:spcAft>
                          <a:spcPts val="0"/>
                        </a:spcAft>
                      </a:pPr>
                      <a:r>
                        <a:rPr lang="ja-JP" alt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日本は</a:t>
                      </a:r>
                      <a:r>
                        <a:rPr 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DARPA</a:t>
                      </a:r>
                      <a:r>
                        <a:rPr lang="ja-JP" alt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を参考に、</a:t>
                      </a:r>
                      <a:r>
                        <a:rPr lang="en-US" altLang="ja-JP"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5</a:t>
                      </a:r>
                      <a:r>
                        <a:rPr lang="ja-JP" alt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年間で</a:t>
                      </a:r>
                      <a:r>
                        <a:rPr lang="en-US" altLang="ja-JP"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1000</a:t>
                      </a:r>
                      <a:r>
                        <a:rPr lang="ja-JP" alt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億円の研究開発費を助成する</a:t>
                      </a:r>
                      <a:r>
                        <a:rPr lang="ja-JP" altLang="en-US" sz="1500" b="0" i="0" u="none" strike="noStrike">
                          <a:solidFill>
                            <a:srgbClr val="C00000"/>
                          </a:solidFill>
                          <a:effectLst/>
                          <a:latin typeface="UD デジタル 教科書体 NK-B" panose="02020700000000000000" pitchFamily="18" charset="-128"/>
                          <a:ea typeface="UD デジタル 教科書体 NK-B" panose="02020700000000000000" pitchFamily="18" charset="-128"/>
                        </a:rPr>
                        <a:t>「ムーンショット型研究開発制度」</a:t>
                      </a:r>
                      <a:r>
                        <a:rPr lang="ja-JP" altLang="en-US" sz="1500" b="0" i="0" u="none" strike="noStrike">
                          <a:solidFill>
                            <a:srgbClr val="404040"/>
                          </a:solidFill>
                          <a:effectLst/>
                          <a:latin typeface="UD デジタル 教科書体 NK-B" panose="02020700000000000000" pitchFamily="18" charset="-128"/>
                          <a:ea typeface="UD デジタル 教科書体 NK-B" panose="02020700000000000000" pitchFamily="18" charset="-128"/>
                        </a:rPr>
                        <a:t>をスタート。</a:t>
                      </a:r>
                      <a:endParaRPr lang="ja-JP" altLang="en-US" sz="1900" b="0" i="0" u="none" strike="noStrike">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254869148"/>
                  </a:ext>
                </a:extLst>
              </a:tr>
              <a:tr h="270165">
                <a:tc>
                  <a:txBody>
                    <a:bodyPr/>
                    <a:lstStyle/>
                    <a:p>
                      <a:pPr algn="ctr" fontAlgn="ctr">
                        <a:spcBef>
                          <a:spcPts val="0"/>
                        </a:spcBef>
                        <a:spcAft>
                          <a:spcPts val="0"/>
                        </a:spcAft>
                      </a:pPr>
                      <a:r>
                        <a:rPr lang="en-US" altLang="ja-JP"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2019</a:t>
                      </a:r>
                      <a:r>
                        <a:rPr lang="ja-JP" altLang="en-US"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年</a:t>
                      </a:r>
                      <a:endParaRPr lang="ja-JP" altLang="en-US" sz="1900" b="0" i="0" u="none" strike="noStrike">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algn="l" fontAlgn="ctr">
                        <a:spcBef>
                          <a:spcPts val="0"/>
                        </a:spcBef>
                        <a:spcAft>
                          <a:spcPts val="0"/>
                        </a:spcAft>
                      </a:pPr>
                      <a:r>
                        <a:rPr lang="ja-JP" alt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ドイツは</a:t>
                      </a:r>
                      <a:r>
                        <a:rPr lang="ja-JP" altLang="en-US" sz="16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「破壊的イノベーション連邦機関」（</a:t>
                      </a:r>
                      <a:r>
                        <a:rPr lang="en-US" sz="16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SPRIN-D</a:t>
                      </a:r>
                      <a:r>
                        <a:rPr lang="ja-JP" altLang="en-US" sz="16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a:t>
                      </a:r>
                      <a:r>
                        <a:rPr lang="ja-JP" alt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を</a:t>
                      </a:r>
                      <a:r>
                        <a:rPr lang="en-US" altLang="ja-JP"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10</a:t>
                      </a:r>
                      <a:r>
                        <a:rPr lang="ja-JP" alt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年間で約</a:t>
                      </a:r>
                      <a:r>
                        <a:rPr lang="en-US" altLang="ja-JP"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10</a:t>
                      </a:r>
                      <a:r>
                        <a:rPr lang="ja-JP" alt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億ユーロ（約</a:t>
                      </a:r>
                      <a:r>
                        <a:rPr lang="en-US" altLang="ja-JP"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1300</a:t>
                      </a:r>
                      <a:r>
                        <a:rPr lang="ja-JP" alt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億円）の予算で立ち上げ。</a:t>
                      </a:r>
                      <a:endParaRPr lang="ja-JP" altLang="en-US" sz="1900" b="0" i="0" u="none" strike="noStrike" dirty="0">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940001087"/>
                  </a:ext>
                </a:extLst>
              </a:tr>
              <a:tr h="492327">
                <a:tc>
                  <a:txBody>
                    <a:bodyPr/>
                    <a:lstStyle/>
                    <a:p>
                      <a:pPr algn="ctr" fontAlgn="ctr">
                        <a:spcBef>
                          <a:spcPts val="0"/>
                        </a:spcBef>
                        <a:spcAft>
                          <a:spcPts val="0"/>
                        </a:spcAft>
                      </a:pPr>
                      <a:r>
                        <a:rPr lang="en-US" altLang="ja-JP"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2020</a:t>
                      </a:r>
                      <a:r>
                        <a:rPr lang="ja-JP" altLang="en-US"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年</a:t>
                      </a:r>
                      <a:endParaRPr lang="ja-JP" altLang="en-US" sz="1900" b="0" i="0" u="none" strike="noStrike">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algn="l" fontAlgn="ctr">
                        <a:spcBef>
                          <a:spcPts val="0"/>
                        </a:spcBef>
                        <a:spcAft>
                          <a:spcPts val="0"/>
                        </a:spcAft>
                      </a:pPr>
                      <a:r>
                        <a:rPr lang="ja-JP" alt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英国は</a:t>
                      </a:r>
                      <a:r>
                        <a:rPr 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DARPA</a:t>
                      </a:r>
                      <a:r>
                        <a:rPr lang="ja-JP" alt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の英国版である</a:t>
                      </a:r>
                      <a:r>
                        <a:rPr lang="ja-JP" altLang="en-US" sz="16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「高等研究発明局」（</a:t>
                      </a:r>
                      <a:r>
                        <a:rPr lang="en-US" sz="16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ARIA</a:t>
                      </a:r>
                      <a:r>
                        <a:rPr lang="ja-JP" altLang="en-US" sz="16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a:t>
                      </a:r>
                      <a:r>
                        <a:rPr lang="ja-JP" alt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を設置して</a:t>
                      </a:r>
                      <a:r>
                        <a:rPr lang="en-US" altLang="ja-JP"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4</a:t>
                      </a:r>
                      <a:r>
                        <a:rPr lang="ja-JP" alt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年間で</a:t>
                      </a:r>
                      <a:r>
                        <a:rPr lang="en-US" altLang="ja-JP"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8</a:t>
                      </a:r>
                      <a:r>
                        <a:rPr lang="ja-JP" alt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億ポンド（約</a:t>
                      </a:r>
                      <a:r>
                        <a:rPr lang="en-US" altLang="ja-JP"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1200</a:t>
                      </a:r>
                      <a:r>
                        <a:rPr lang="ja-JP" alt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億円）の予算を充てる計画を発表。</a:t>
                      </a:r>
                      <a:endParaRPr lang="ja-JP" altLang="en-US" sz="1900" b="0" i="0" u="none" strike="noStrike" dirty="0">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738265200"/>
                  </a:ext>
                </a:extLst>
              </a:tr>
              <a:tr h="270165">
                <a:tc>
                  <a:txBody>
                    <a:bodyPr/>
                    <a:lstStyle/>
                    <a:p>
                      <a:pPr algn="ctr" fontAlgn="ctr">
                        <a:spcBef>
                          <a:spcPts val="0"/>
                        </a:spcBef>
                        <a:spcAft>
                          <a:spcPts val="0"/>
                        </a:spcAft>
                      </a:pPr>
                      <a:r>
                        <a:rPr lang="en-US" altLang="ja-JP"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2021</a:t>
                      </a:r>
                      <a:r>
                        <a:rPr lang="ja-JP" altLang="en-US" sz="1500" b="0" i="0" u="none" strike="noStrike">
                          <a:solidFill>
                            <a:srgbClr val="222222"/>
                          </a:solidFill>
                          <a:effectLst/>
                          <a:latin typeface="UD デジタル 教科書体 NK-B" panose="02020700000000000000" pitchFamily="18" charset="-128"/>
                          <a:ea typeface="UD デジタル 教科書体 NK-B" panose="02020700000000000000" pitchFamily="18" charset="-128"/>
                        </a:rPr>
                        <a:t>年</a:t>
                      </a:r>
                      <a:endParaRPr lang="ja-JP" altLang="en-US" sz="1900" b="0" i="0" u="none" strike="noStrike">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algn="l" fontAlgn="ctr">
                        <a:spcBef>
                          <a:spcPts val="0"/>
                        </a:spcBef>
                        <a:spcAft>
                          <a:spcPts val="0"/>
                        </a:spcAft>
                      </a:pPr>
                      <a:r>
                        <a:rPr lang="ja-JP" alt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ジョー・バイデン米大統領は、</a:t>
                      </a:r>
                      <a:r>
                        <a:rPr lang="ja-JP" altLang="en-US" sz="16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医療</a:t>
                      </a:r>
                      <a:r>
                        <a:rPr lang="en-US" sz="16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ARPA</a:t>
                      </a:r>
                      <a:r>
                        <a:rPr lang="ja-JP" altLang="en-US" sz="16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a:t>
                      </a:r>
                      <a:r>
                        <a:rPr lang="en-US" sz="16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ARPA-H</a:t>
                      </a:r>
                      <a:r>
                        <a:rPr lang="ja-JP" altLang="en-US" sz="16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a:t>
                      </a:r>
                      <a:r>
                        <a:rPr lang="ja-JP" alt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と</a:t>
                      </a:r>
                      <a:r>
                        <a:rPr lang="ja-JP" altLang="en-US" sz="16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気候</a:t>
                      </a:r>
                      <a:r>
                        <a:rPr lang="en-US" sz="16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ARPA</a:t>
                      </a:r>
                      <a:r>
                        <a:rPr lang="ja-JP" altLang="en-US" sz="16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a:t>
                      </a:r>
                      <a:r>
                        <a:rPr lang="en-US" sz="16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ARPA-C</a:t>
                      </a:r>
                      <a:r>
                        <a:rPr lang="ja-JP" altLang="en-US" sz="16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a:t>
                      </a:r>
                      <a:r>
                        <a:rPr lang="ja-JP" altLang="en-US" sz="1500" b="0" i="0" u="none" strike="noStrike" dirty="0">
                          <a:solidFill>
                            <a:srgbClr val="404040"/>
                          </a:solidFill>
                          <a:effectLst/>
                          <a:latin typeface="UD デジタル 教科書体 NK-B" panose="02020700000000000000" pitchFamily="18" charset="-128"/>
                          <a:ea typeface="UD デジタル 教科書体 NK-B" panose="02020700000000000000" pitchFamily="18" charset="-128"/>
                        </a:rPr>
                        <a:t>の創設を最初の予算要望に盛り込んだ。</a:t>
                      </a:r>
                      <a:endParaRPr lang="ja-JP" altLang="en-US" sz="1900" b="0" i="0" u="none" strike="noStrike" dirty="0">
                        <a:effectLst/>
                        <a:latin typeface="Arial" panose="020B0604020202020204" pitchFamily="34" charset="0"/>
                      </a:endParaRPr>
                    </a:p>
                  </a:txBody>
                  <a:tcPr marL="9918" marR="9918" marT="9918"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999798416"/>
                  </a:ext>
                </a:extLst>
              </a:tr>
              <a:tr h="270165">
                <a:tc>
                  <a:txBody>
                    <a:bodyPr/>
                    <a:lstStyle/>
                    <a:p>
                      <a:pPr algn="ctr" fontAlgn="ctr">
                        <a:spcBef>
                          <a:spcPts val="0"/>
                        </a:spcBef>
                        <a:spcAft>
                          <a:spcPts val="0"/>
                        </a:spcAft>
                      </a:pPr>
                      <a:r>
                        <a:rPr lang="ja-JP" altLang="en-US" sz="15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２０２２年</a:t>
                      </a:r>
                      <a:endParaRPr lang="ja-JP" altLang="en-US" sz="1900" b="0" i="0" u="none" strike="noStrike">
                        <a:effectLst/>
                        <a:latin typeface="Arial" panose="020B0604020202020204" pitchFamily="34" charset="0"/>
                      </a:endParaRPr>
                    </a:p>
                  </a:txBody>
                  <a:tcPr marL="9918" marR="9918" marT="9918" marB="0" anchor="ctr">
                    <a:lnL>
                      <a:noFill/>
                    </a:lnL>
                    <a:lnR>
                      <a:noFill/>
                    </a:lnR>
                    <a:lnT w="12700" cap="flat" cmpd="sng" algn="ctr">
                      <a:solidFill>
                        <a:srgbClr val="DDDDDD"/>
                      </a:solidFill>
                      <a:prstDash val="solid"/>
                      <a:round/>
                      <a:headEnd type="none" w="med" len="med"/>
                      <a:tailEnd type="none" w="med" len="med"/>
                    </a:lnT>
                    <a:lnB>
                      <a:noFill/>
                    </a:lnB>
                  </a:tcPr>
                </a:tc>
                <a:tc>
                  <a:txBody>
                    <a:bodyPr/>
                    <a:lstStyle/>
                    <a:p>
                      <a:pPr algn="l" fontAlgn="ctr">
                        <a:spcBef>
                          <a:spcPts val="0"/>
                        </a:spcBef>
                        <a:spcAft>
                          <a:spcPts val="0"/>
                        </a:spcAft>
                      </a:pPr>
                      <a:r>
                        <a:rPr lang="en-US" sz="15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ARPA-H</a:t>
                      </a:r>
                      <a:r>
                        <a:rPr lang="ja-JP" altLang="en-US" sz="1500" b="0" i="0" u="none" strike="noStrike" dirty="0">
                          <a:solidFill>
                            <a:srgbClr val="C00000"/>
                          </a:solidFill>
                          <a:effectLst/>
                          <a:latin typeface="UD デジタル 教科書体 NK-B" panose="02020700000000000000" pitchFamily="18" charset="-128"/>
                          <a:ea typeface="UD デジタル 教科書体 NK-B" panose="02020700000000000000" pitchFamily="18" charset="-128"/>
                        </a:rPr>
                        <a:t>初代長官</a:t>
                      </a:r>
                      <a:r>
                        <a:rPr lang="ja-JP" altLang="en-US" sz="1500" b="0" i="0" u="none" strike="noStrike" dirty="0">
                          <a:solidFill>
                            <a:srgbClr val="000000"/>
                          </a:solidFill>
                          <a:effectLst/>
                          <a:latin typeface="UD デジタル 教科書体 NK-B" panose="02020700000000000000" pitchFamily="18" charset="-128"/>
                          <a:ea typeface="UD デジタル 教科書体 NK-B" panose="02020700000000000000" pitchFamily="18" charset="-128"/>
                        </a:rPr>
                        <a:t>に</a:t>
                      </a:r>
                      <a:r>
                        <a:rPr lang="en-US" sz="1500" b="0" i="0" u="none" strike="noStrike" dirty="0">
                          <a:solidFill>
                            <a:srgbClr val="000000"/>
                          </a:solidFill>
                          <a:effectLst/>
                          <a:latin typeface="UD デジタル 教科書体 NK-B" panose="02020700000000000000" pitchFamily="18" charset="-128"/>
                          <a:ea typeface="UD デジタル 教科書体 NK-B" panose="02020700000000000000" pitchFamily="18" charset="-128"/>
                        </a:rPr>
                        <a:t>Renee </a:t>
                      </a:r>
                      <a:r>
                        <a:rPr lang="en-US" sz="1500" b="0" i="0" u="none" strike="noStrike" dirty="0" err="1">
                          <a:solidFill>
                            <a:srgbClr val="000000"/>
                          </a:solidFill>
                          <a:effectLst/>
                          <a:latin typeface="UD デジタル 教科書体 NK-B" panose="02020700000000000000" pitchFamily="18" charset="-128"/>
                          <a:ea typeface="UD デジタル 教科書体 NK-B" panose="02020700000000000000" pitchFamily="18" charset="-128"/>
                        </a:rPr>
                        <a:t>Wegrzyn</a:t>
                      </a:r>
                      <a:r>
                        <a:rPr lang="ja-JP" altLang="en-US" sz="1500" b="0" i="0" u="none" strike="noStrike" dirty="0">
                          <a:solidFill>
                            <a:srgbClr val="000000"/>
                          </a:solidFill>
                          <a:effectLst/>
                          <a:latin typeface="UD デジタル 教科書体 NK-B" panose="02020700000000000000" pitchFamily="18" charset="-128"/>
                          <a:ea typeface="UD デジタル 教科書体 NK-B" panose="02020700000000000000" pitchFamily="18" charset="-128"/>
                        </a:rPr>
                        <a:t>（レニー・ウェグジン）博士が就任。</a:t>
                      </a:r>
                      <a:endParaRPr lang="ja-JP" altLang="en-US" sz="1900" b="0" i="0" u="none" strike="noStrike" dirty="0">
                        <a:effectLst/>
                        <a:latin typeface="Arial" panose="020B0604020202020204" pitchFamily="34" charset="0"/>
                      </a:endParaRPr>
                    </a:p>
                  </a:txBody>
                  <a:tcPr marL="9918" marR="9918" marT="9918" marB="0" anchor="ctr">
                    <a:lnL>
                      <a:noFill/>
                    </a:lnL>
                    <a:lnR>
                      <a:noFill/>
                    </a:lnR>
                    <a:lnT w="12700" cap="flat" cmpd="sng" algn="ctr">
                      <a:solidFill>
                        <a:srgbClr val="DDDDDD"/>
                      </a:solidFill>
                      <a:prstDash val="solid"/>
                      <a:round/>
                      <a:headEnd type="none" w="med" len="med"/>
                      <a:tailEnd type="none" w="med" len="med"/>
                    </a:lnT>
                    <a:lnB>
                      <a:noFill/>
                    </a:lnB>
                  </a:tcPr>
                </a:tc>
                <a:extLst>
                  <a:ext uri="{0D108BD9-81ED-4DB2-BD59-A6C34878D82A}">
                    <a16:rowId xmlns:a16="http://schemas.microsoft.com/office/drawing/2014/main" val="222626237"/>
                  </a:ext>
                </a:extLst>
              </a:tr>
            </a:tbl>
          </a:graphicData>
        </a:graphic>
      </p:graphicFrame>
      <p:sp>
        <p:nvSpPr>
          <p:cNvPr id="3" name="テキスト ボックス 2">
            <a:extLst>
              <a:ext uri="{FF2B5EF4-FFF2-40B4-BE49-F238E27FC236}">
                <a16:creationId xmlns:a16="http://schemas.microsoft.com/office/drawing/2014/main" id="{E8633B89-CABC-4FA4-B9E0-9771C89974F1}"/>
              </a:ext>
            </a:extLst>
          </p:cNvPr>
          <p:cNvSpPr txBox="1"/>
          <p:nvPr/>
        </p:nvSpPr>
        <p:spPr>
          <a:xfrm>
            <a:off x="2832100" y="358126"/>
            <a:ext cx="6159500" cy="461665"/>
          </a:xfrm>
          <a:prstGeom prst="rect">
            <a:avLst/>
          </a:prstGeom>
          <a:noFill/>
        </p:spPr>
        <p:txBody>
          <a:bodyPr wrap="square" rtlCol="0">
            <a:spAutoFit/>
          </a:bodyPr>
          <a:lstStyle/>
          <a:p>
            <a:pPr algn="ctr"/>
            <a:r>
              <a:rPr lang="ja-JP" altLang="en-US" sz="2400" dirty="0">
                <a:latin typeface="BIZ UDPゴシック" panose="020B0400000000000000" pitchFamily="50" charset="-128"/>
                <a:ea typeface="BIZ UDPゴシック" panose="020B0400000000000000" pitchFamily="50" charset="-128"/>
              </a:rPr>
              <a:t>独逸や英国でも</a:t>
            </a:r>
            <a:r>
              <a:rPr kumimoji="1" lang="en-US" altLang="ja-JP" sz="2400" dirty="0">
                <a:latin typeface="BIZ UDPゴシック" panose="020B0400000000000000" pitchFamily="50" charset="-128"/>
                <a:ea typeface="BIZ UDPゴシック" panose="020B0400000000000000" pitchFamily="50" charset="-128"/>
              </a:rPr>
              <a:t>ARPA</a:t>
            </a:r>
            <a:r>
              <a:rPr kumimoji="1" lang="ja-JP" altLang="en-US" sz="2400" dirty="0">
                <a:latin typeface="BIZ UDPゴシック" panose="020B0400000000000000" pitchFamily="50" charset="-128"/>
                <a:ea typeface="BIZ UDPゴシック" panose="020B0400000000000000" pitchFamily="50" charset="-128"/>
              </a:rPr>
              <a:t>モデルの組織を組成</a:t>
            </a:r>
          </a:p>
        </p:txBody>
      </p:sp>
    </p:spTree>
    <p:extLst>
      <p:ext uri="{BB962C8B-B14F-4D97-AF65-F5344CB8AC3E}">
        <p14:creationId xmlns:p14="http://schemas.microsoft.com/office/powerpoint/2010/main" val="14999807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406950" y="253892"/>
            <a:ext cx="9378099" cy="584775"/>
          </a:xfrm>
          <a:prstGeom prst="rect">
            <a:avLst/>
          </a:prstGeom>
          <a:noFill/>
        </p:spPr>
        <p:txBody>
          <a:bodyPr wrap="square" rtlCol="0">
            <a:spAutoFit/>
          </a:bodyPr>
          <a:lstStyle/>
          <a:p>
            <a:pPr algn="ctr"/>
            <a:r>
              <a:rPr lang="ja-JP" altLang="en-US" sz="3200" b="1" dirty="0">
                <a:latin typeface="Yu Gothic UI" panose="020B0500000000000000" pitchFamily="50" charset="-128"/>
                <a:ea typeface="Yu Gothic UI" panose="020B0500000000000000" pitchFamily="50" charset="-128"/>
              </a:rPr>
              <a:t>最後に</a:t>
            </a:r>
            <a:r>
              <a:rPr lang="en-US" altLang="ja-JP" sz="3200" b="1" dirty="0">
                <a:latin typeface="Yu Gothic UI" panose="020B0500000000000000" pitchFamily="50" charset="-128"/>
                <a:ea typeface="Yu Gothic UI" panose="020B0500000000000000" pitchFamily="50" charset="-128"/>
              </a:rPr>
              <a:t>2</a:t>
            </a:r>
            <a:r>
              <a:rPr lang="ja-JP" altLang="en-US" sz="3200" b="1" dirty="0">
                <a:latin typeface="Yu Gothic UI" panose="020B0500000000000000" pitchFamily="50" charset="-128"/>
                <a:ea typeface="Yu Gothic UI" panose="020B0500000000000000" pitchFamily="50" charset="-128"/>
              </a:rPr>
              <a:t>つほど～追加で・・・</a:t>
            </a:r>
            <a:endParaRPr kumimoji="1" lang="en-US" altLang="ja-JP" sz="1050" b="1" dirty="0">
              <a:latin typeface="Yu Gothic UI" panose="020B0500000000000000" pitchFamily="50" charset="-128"/>
              <a:ea typeface="Yu Gothic UI" panose="020B0500000000000000" pitchFamily="50" charset="-128"/>
            </a:endParaRPr>
          </a:p>
        </p:txBody>
      </p:sp>
      <p:sp>
        <p:nvSpPr>
          <p:cNvPr id="7" name="テキスト ボックス 6">
            <a:extLst>
              <a:ext uri="{FF2B5EF4-FFF2-40B4-BE49-F238E27FC236}">
                <a16:creationId xmlns:a16="http://schemas.microsoft.com/office/drawing/2014/main" id="{C907EC02-CBE6-454C-A556-25B633492B10}"/>
              </a:ext>
            </a:extLst>
          </p:cNvPr>
          <p:cNvSpPr txBox="1"/>
          <p:nvPr/>
        </p:nvSpPr>
        <p:spPr>
          <a:xfrm rot="21205247">
            <a:off x="111491" y="1995600"/>
            <a:ext cx="12192000" cy="264687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kumimoji="1" lang="en-US" altLang="ja-JP" sz="16600" b="1" dirty="0">
                <a:solidFill>
                  <a:srgbClr val="750558"/>
                </a:solidFill>
                <a:effectLst>
                  <a:outerShdw blurRad="38100" dist="38100" dir="2700000" algn="tl">
                    <a:srgbClr val="000000">
                      <a:alpha val="43137"/>
                    </a:srgbClr>
                  </a:outerShdw>
                </a:effectLst>
                <a:latin typeface="Amasis MT Pro Black" panose="02040A04050005020304" pitchFamily="18" charset="0"/>
              </a:rPr>
              <a:t>IN-</a:t>
            </a:r>
            <a:r>
              <a:rPr kumimoji="1" lang="en-US" altLang="ja-JP" sz="16600" b="1" dirty="0">
                <a:solidFill>
                  <a:srgbClr val="FFC000"/>
                </a:solidFill>
                <a:effectLst>
                  <a:outerShdw blurRad="38100" dist="38100" dir="2700000" algn="tl">
                    <a:srgbClr val="000000">
                      <a:alpha val="43137"/>
                    </a:srgbClr>
                  </a:outerShdw>
                </a:effectLst>
                <a:latin typeface="Amasis MT Pro Black" panose="02040A04050005020304" pitchFamily="18" charset="0"/>
              </a:rPr>
              <a:t>Q</a:t>
            </a:r>
            <a:r>
              <a:rPr kumimoji="1" lang="en-US" altLang="ja-JP" sz="16600" b="1" dirty="0">
                <a:solidFill>
                  <a:srgbClr val="750558"/>
                </a:solidFill>
                <a:effectLst>
                  <a:outerShdw blurRad="38100" dist="38100" dir="2700000" algn="tl">
                    <a:srgbClr val="000000">
                      <a:alpha val="43137"/>
                    </a:srgbClr>
                  </a:outerShdw>
                </a:effectLst>
                <a:latin typeface="Amasis MT Pro Black" panose="02040A04050005020304" pitchFamily="18" charset="0"/>
              </a:rPr>
              <a:t>-TEL</a:t>
            </a:r>
            <a:endParaRPr kumimoji="1" lang="ja-JP" altLang="en-US" sz="16600" b="1" dirty="0">
              <a:solidFill>
                <a:srgbClr val="750558"/>
              </a:solidFill>
              <a:effectLst>
                <a:outerShdw blurRad="38100" dist="38100" dir="2700000" algn="tl">
                  <a:srgbClr val="000000">
                    <a:alpha val="43137"/>
                  </a:srgbClr>
                </a:outerShdw>
              </a:effectLst>
              <a:latin typeface="Amasis MT Pro Black" panose="02040A04050005020304" pitchFamily="18" charset="0"/>
            </a:endParaRPr>
          </a:p>
        </p:txBody>
      </p:sp>
      <p:sp>
        <p:nvSpPr>
          <p:cNvPr id="8" name="テキスト ボックス 7">
            <a:extLst>
              <a:ext uri="{FF2B5EF4-FFF2-40B4-BE49-F238E27FC236}">
                <a16:creationId xmlns:a16="http://schemas.microsoft.com/office/drawing/2014/main" id="{D6D87019-AAC1-4858-B9E1-7E1266D13819}"/>
              </a:ext>
            </a:extLst>
          </p:cNvPr>
          <p:cNvSpPr txBox="1"/>
          <p:nvPr/>
        </p:nvSpPr>
        <p:spPr>
          <a:xfrm rot="21091029">
            <a:off x="4423181" y="2219788"/>
            <a:ext cx="1654628" cy="369332"/>
          </a:xfrm>
          <a:prstGeom prst="rect">
            <a:avLst/>
          </a:prstGeom>
          <a:noFill/>
        </p:spPr>
        <p:txBody>
          <a:bodyPr wrap="square" rtlCol="0">
            <a:spAutoFit/>
          </a:bodyPr>
          <a:lstStyle/>
          <a:p>
            <a:pPr algn="ctr"/>
            <a:r>
              <a:rPr kumimoji="1" lang="en-US" altLang="ja-JP" dirty="0">
                <a:latin typeface="Headline R" panose="02030504000101010101" pitchFamily="18" charset="-127"/>
                <a:ea typeface="Headline R" panose="02030504000101010101" pitchFamily="18" charset="-127"/>
              </a:rPr>
              <a:t>007</a:t>
            </a:r>
            <a:r>
              <a:rPr kumimoji="1" lang="ja-JP" altLang="en-US" dirty="0">
                <a:latin typeface="Headline R" panose="02030504000101010101" pitchFamily="18" charset="-127"/>
              </a:rPr>
              <a:t>の</a:t>
            </a:r>
            <a:r>
              <a:rPr kumimoji="1" lang="en-US" altLang="ja-JP" dirty="0">
                <a:latin typeface="Headline R" panose="02030504000101010101" pitchFamily="18" charset="-127"/>
                <a:ea typeface="Headline R" panose="02030504000101010101" pitchFamily="18" charset="-127"/>
              </a:rPr>
              <a:t>Q</a:t>
            </a:r>
            <a:endParaRPr kumimoji="1" lang="ja-JP" altLang="en-US" dirty="0">
              <a:latin typeface="Headline R" panose="02030504000101010101" pitchFamily="18" charset="-127"/>
            </a:endParaRPr>
          </a:p>
        </p:txBody>
      </p:sp>
    </p:spTree>
    <p:extLst>
      <p:ext uri="{BB962C8B-B14F-4D97-AF65-F5344CB8AC3E}">
        <p14:creationId xmlns:p14="http://schemas.microsoft.com/office/powerpoint/2010/main" val="454968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440DF96-3069-0B4A-5C00-299C8576AB99}"/>
              </a:ext>
            </a:extLst>
          </p:cNvPr>
          <p:cNvSpPr txBox="1"/>
          <p:nvPr/>
        </p:nvSpPr>
        <p:spPr>
          <a:xfrm>
            <a:off x="1808431" y="6488668"/>
            <a:ext cx="9378099" cy="369332"/>
          </a:xfrm>
          <a:prstGeom prst="rect">
            <a:avLst/>
          </a:prstGeom>
          <a:noFill/>
        </p:spPr>
        <p:txBody>
          <a:bodyPr wrap="square">
            <a:spAutoFit/>
          </a:bodyPr>
          <a:lstStyle/>
          <a:p>
            <a:r>
              <a:rPr lang="en-US" altLang="ja-JP" dirty="0"/>
              <a:t>https://www.govregs.com/uscode/title7_chapter64_subchapterX_section3319k</a:t>
            </a:r>
            <a:endParaRPr lang="ja-JP" altLang="en-US" dirty="0"/>
          </a:p>
        </p:txBody>
      </p:sp>
      <p:pic>
        <p:nvPicPr>
          <p:cNvPr id="6" name="図 5">
            <a:extLst>
              <a:ext uri="{FF2B5EF4-FFF2-40B4-BE49-F238E27FC236}">
                <a16:creationId xmlns:a16="http://schemas.microsoft.com/office/drawing/2014/main" id="{3D2A3AF1-BDBC-4F18-907E-4209B80B4488}"/>
              </a:ext>
            </a:extLst>
          </p:cNvPr>
          <p:cNvPicPr>
            <a:picLocks noChangeAspect="1"/>
          </p:cNvPicPr>
          <p:nvPr/>
        </p:nvPicPr>
        <p:blipFill>
          <a:blip r:embed="rId2"/>
          <a:stretch>
            <a:fillRect/>
          </a:stretch>
        </p:blipFill>
        <p:spPr>
          <a:xfrm>
            <a:off x="326574" y="8529"/>
            <a:ext cx="11495314" cy="6866641"/>
          </a:xfrm>
          <a:prstGeom prst="rect">
            <a:avLst/>
          </a:prstGeom>
        </p:spPr>
      </p:pic>
    </p:spTree>
    <p:extLst>
      <p:ext uri="{BB962C8B-B14F-4D97-AF65-F5344CB8AC3E}">
        <p14:creationId xmlns:p14="http://schemas.microsoft.com/office/powerpoint/2010/main" val="768149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EE7B63F-096D-4DD0-9B42-FEE7314DE51A}"/>
              </a:ext>
            </a:extLst>
          </p:cNvPr>
          <p:cNvPicPr>
            <a:picLocks noChangeAspect="1"/>
          </p:cNvPicPr>
          <p:nvPr/>
        </p:nvPicPr>
        <p:blipFill>
          <a:blip r:embed="rId2"/>
          <a:stretch>
            <a:fillRect/>
          </a:stretch>
        </p:blipFill>
        <p:spPr>
          <a:xfrm>
            <a:off x="152402" y="1756682"/>
            <a:ext cx="3762375" cy="37623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9" name="図 8">
            <a:extLst>
              <a:ext uri="{FF2B5EF4-FFF2-40B4-BE49-F238E27FC236}">
                <a16:creationId xmlns:a16="http://schemas.microsoft.com/office/drawing/2014/main" id="{DBA496F9-CDF0-48E0-B27E-C9B2887999EA}"/>
              </a:ext>
            </a:extLst>
          </p:cNvPr>
          <p:cNvPicPr>
            <a:picLocks noChangeAspect="1"/>
          </p:cNvPicPr>
          <p:nvPr/>
        </p:nvPicPr>
        <p:blipFill>
          <a:blip r:embed="rId3"/>
          <a:stretch>
            <a:fillRect/>
          </a:stretch>
        </p:blipFill>
        <p:spPr>
          <a:xfrm>
            <a:off x="3965165" y="0"/>
            <a:ext cx="8226835" cy="6858000"/>
          </a:xfrm>
          <a:prstGeom prst="rect">
            <a:avLst/>
          </a:prstGeom>
        </p:spPr>
      </p:pic>
    </p:spTree>
    <p:extLst>
      <p:ext uri="{BB962C8B-B14F-4D97-AF65-F5344CB8AC3E}">
        <p14:creationId xmlns:p14="http://schemas.microsoft.com/office/powerpoint/2010/main" val="1091000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640080" y="5576887"/>
            <a:ext cx="10911840" cy="64008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ja-JP" altLang="en-US" sz="3200" b="1" dirty="0">
                <a:latin typeface="BIZ UDP明朝 Medium" panose="02020500000000000000" pitchFamily="18" charset="-128"/>
                <a:ea typeface="BIZ UDP明朝 Medium" panose="02020500000000000000" pitchFamily="18" charset="-128"/>
                <a:cs typeface="+mj-cs"/>
              </a:rPr>
              <a:t>最後に・・・日本発のイノベーション：フラッシュメモリの物語</a:t>
            </a:r>
            <a:endParaRPr kumimoji="1" lang="en-US" altLang="ja-JP" sz="3200" b="1" dirty="0">
              <a:latin typeface="BIZ UDP明朝 Medium" panose="02020500000000000000" pitchFamily="18" charset="-128"/>
              <a:ea typeface="BIZ UDP明朝 Medium" panose="02020500000000000000" pitchFamily="18" charset="-128"/>
              <a:cs typeface="+mj-cs"/>
            </a:endParaRPr>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3B3D1821-468B-4BD3-998D-863E5F6F1555}"/>
              </a:ext>
            </a:extLst>
          </p:cNvPr>
          <p:cNvPicPr>
            <a:picLocks noChangeAspect="1"/>
          </p:cNvPicPr>
          <p:nvPr/>
        </p:nvPicPr>
        <p:blipFill rotWithShape="1">
          <a:blip r:embed="rId2"/>
          <a:srcRect t="1283" r="1" b="1831"/>
          <a:stretch/>
        </p:blipFill>
        <p:spPr>
          <a:xfrm>
            <a:off x="640080" y="640080"/>
            <a:ext cx="10911840" cy="4836795"/>
          </a:xfrm>
          <a:prstGeom prst="rect">
            <a:avLst/>
          </a:prstGeom>
          <a:ln w="19050">
            <a:solidFill>
              <a:schemeClr val="tx1"/>
            </a:solidFill>
            <a:miter lim="800000"/>
          </a:ln>
        </p:spPr>
      </p:pic>
      <p:sp>
        <p:nvSpPr>
          <p:cNvPr id="19" name="テキスト ボックス 18">
            <a:extLst>
              <a:ext uri="{FF2B5EF4-FFF2-40B4-BE49-F238E27FC236}">
                <a16:creationId xmlns:a16="http://schemas.microsoft.com/office/drawing/2014/main" id="{6620C51C-18DE-44E6-87CB-0481EC7C7FD1}"/>
              </a:ext>
            </a:extLst>
          </p:cNvPr>
          <p:cNvSpPr txBox="1"/>
          <p:nvPr/>
        </p:nvSpPr>
        <p:spPr>
          <a:xfrm>
            <a:off x="3015345" y="194546"/>
            <a:ext cx="6096000" cy="369332"/>
          </a:xfrm>
          <a:prstGeom prst="rect">
            <a:avLst/>
          </a:prstGeom>
          <a:noFill/>
        </p:spPr>
        <p:txBody>
          <a:bodyPr wrap="square">
            <a:spAutoFit/>
          </a:bodyPr>
          <a:lstStyle/>
          <a:p>
            <a:pPr algn="ctr"/>
            <a:r>
              <a:rPr lang="en-US" altLang="ja-JP" dirty="0">
                <a:solidFill>
                  <a:schemeClr val="accent2">
                    <a:lumMod val="60000"/>
                    <a:lumOff val="40000"/>
                  </a:schemeClr>
                </a:solidFill>
                <a:latin typeface="Berlin Sans FB" panose="020E0602020502020306" pitchFamily="34" charset="0"/>
              </a:rPr>
              <a:t>https://www.dailymotion.com/video/x6ajunw</a:t>
            </a:r>
            <a:endParaRPr lang="ja-JP" altLang="en-US" dirty="0">
              <a:solidFill>
                <a:schemeClr val="accent2">
                  <a:lumMod val="60000"/>
                  <a:lumOff val="40000"/>
                </a:schemeClr>
              </a:solidFill>
              <a:latin typeface="Berlin Sans FB" panose="020E0602020502020306" pitchFamily="34" charset="0"/>
            </a:endParaRPr>
          </a:p>
        </p:txBody>
      </p:sp>
    </p:spTree>
    <p:extLst>
      <p:ext uri="{BB962C8B-B14F-4D97-AF65-F5344CB8AC3E}">
        <p14:creationId xmlns:p14="http://schemas.microsoft.com/office/powerpoint/2010/main" val="312031422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14643" y="1627451"/>
            <a:ext cx="3354070" cy="4625340"/>
            <a:chOff x="-5842" y="1649222"/>
            <a:chExt cx="3354070" cy="4625340"/>
          </a:xfrm>
        </p:grpSpPr>
        <p:sp>
          <p:nvSpPr>
            <p:cNvPr id="3" name="object 3"/>
            <p:cNvSpPr/>
            <p:nvPr/>
          </p:nvSpPr>
          <p:spPr>
            <a:xfrm>
              <a:off x="6857" y="1661922"/>
              <a:ext cx="3328670" cy="4599940"/>
            </a:xfrm>
            <a:custGeom>
              <a:avLst/>
              <a:gdLst/>
              <a:ahLst/>
              <a:cxnLst/>
              <a:rect l="l" t="t" r="r" b="b"/>
              <a:pathLst>
                <a:path w="3328670" h="4599940">
                  <a:moveTo>
                    <a:pt x="3328416" y="0"/>
                  </a:moveTo>
                  <a:lnTo>
                    <a:pt x="0" y="0"/>
                  </a:lnTo>
                  <a:lnTo>
                    <a:pt x="0" y="4599432"/>
                  </a:lnTo>
                  <a:lnTo>
                    <a:pt x="3328416" y="4599432"/>
                  </a:lnTo>
                  <a:lnTo>
                    <a:pt x="3328416" y="0"/>
                  </a:lnTo>
                  <a:close/>
                </a:path>
              </a:pathLst>
            </a:custGeom>
            <a:solidFill>
              <a:srgbClr val="BADFE2"/>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 name="object 4"/>
            <p:cNvSpPr/>
            <p:nvPr/>
          </p:nvSpPr>
          <p:spPr>
            <a:xfrm>
              <a:off x="6857" y="1661922"/>
              <a:ext cx="3328670" cy="4599940"/>
            </a:xfrm>
            <a:custGeom>
              <a:avLst/>
              <a:gdLst/>
              <a:ahLst/>
              <a:cxnLst/>
              <a:rect l="l" t="t" r="r" b="b"/>
              <a:pathLst>
                <a:path w="3328670" h="4599940">
                  <a:moveTo>
                    <a:pt x="0" y="0"/>
                  </a:moveTo>
                  <a:lnTo>
                    <a:pt x="3328416" y="0"/>
                  </a:lnTo>
                  <a:lnTo>
                    <a:pt x="3328416" y="4599432"/>
                  </a:lnTo>
                  <a:lnTo>
                    <a:pt x="0" y="4599432"/>
                  </a:lnTo>
                  <a:lnTo>
                    <a:pt x="0" y="0"/>
                  </a:lnTo>
                  <a:close/>
                </a:path>
              </a:pathLst>
            </a:custGeom>
            <a:ln w="25400">
              <a:solidFill>
                <a:srgbClr val="88A3A7"/>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5" name="object 5"/>
            <p:cNvPicPr/>
            <p:nvPr/>
          </p:nvPicPr>
          <p:blipFill>
            <a:blip r:embed="rId2" cstate="print"/>
            <a:stretch>
              <a:fillRect/>
            </a:stretch>
          </p:blipFill>
          <p:spPr>
            <a:xfrm>
              <a:off x="1086611" y="2247900"/>
              <a:ext cx="2116835" cy="3422903"/>
            </a:xfrm>
            <a:prstGeom prst="rect">
              <a:avLst/>
            </a:prstGeom>
          </p:spPr>
        </p:pic>
      </p:grpSp>
      <p:sp>
        <p:nvSpPr>
          <p:cNvPr id="6" name="object 6"/>
          <p:cNvSpPr txBox="1">
            <a:spLocks noGrp="1"/>
          </p:cNvSpPr>
          <p:nvPr>
            <p:ph type="title"/>
          </p:nvPr>
        </p:nvSpPr>
        <p:spPr>
          <a:xfrm>
            <a:off x="2425553" y="178284"/>
            <a:ext cx="7278087" cy="505267"/>
          </a:xfrm>
          <a:prstGeom prst="rect">
            <a:avLst/>
          </a:prstGeom>
        </p:spPr>
        <p:txBody>
          <a:bodyPr vert="horz" wrap="square" lIns="0" tIns="12700" rIns="0" bIns="0" rtlCol="0" anchor="ctr">
            <a:spAutoFit/>
          </a:bodyPr>
          <a:lstStyle/>
          <a:p>
            <a:pPr marL="12700" algn="ctr">
              <a:lnSpc>
                <a:spcPct val="100000"/>
              </a:lnSpc>
              <a:spcBef>
                <a:spcPts val="100"/>
              </a:spcBef>
            </a:pPr>
            <a:r>
              <a:rPr sz="3200" b="1" spc="-35" dirty="0">
                <a:latin typeface="BIZ UDP明朝 Medium" panose="02020500000000000000" pitchFamily="18" charset="-128"/>
                <a:ea typeface="BIZ UDP明朝 Medium" panose="02020500000000000000" pitchFamily="18" charset="-128"/>
              </a:rPr>
              <a:t>技術成熟度</a:t>
            </a:r>
            <a:r>
              <a:rPr sz="3200" b="1" spc="-20" dirty="0">
                <a:latin typeface="BIZ UDP明朝 Medium" panose="02020500000000000000" pitchFamily="18" charset="-128"/>
                <a:ea typeface="BIZ UDP明朝 Medium" panose="02020500000000000000" pitchFamily="18" charset="-128"/>
              </a:rPr>
              <a:t>と</a:t>
            </a:r>
            <a:r>
              <a:rPr sz="3200" b="1" spc="-35" dirty="0">
                <a:latin typeface="BIZ UDP明朝 Medium" panose="02020500000000000000" pitchFamily="18" charset="-128"/>
                <a:ea typeface="BIZ UDP明朝 Medium" panose="02020500000000000000" pitchFamily="18" charset="-128"/>
              </a:rPr>
              <a:t>基礎研究の定</a:t>
            </a:r>
            <a:r>
              <a:rPr sz="3200" b="1" spc="-50" dirty="0">
                <a:latin typeface="BIZ UDP明朝 Medium" panose="02020500000000000000" pitchFamily="18" charset="-128"/>
                <a:ea typeface="BIZ UDP明朝 Medium" panose="02020500000000000000" pitchFamily="18" charset="-128"/>
              </a:rPr>
              <a:t>義</a:t>
            </a:r>
          </a:p>
        </p:txBody>
      </p:sp>
      <p:graphicFrame>
        <p:nvGraphicFramePr>
          <p:cNvPr id="7" name="object 7"/>
          <p:cNvGraphicFramePr>
            <a:graphicFrameLocks noGrp="1"/>
          </p:cNvGraphicFramePr>
          <p:nvPr>
            <p:extLst>
              <p:ext uri="{D42A27DB-BD31-4B8C-83A1-F6EECF244321}">
                <p14:modId xmlns:p14="http://schemas.microsoft.com/office/powerpoint/2010/main" val="2193873815"/>
              </p:ext>
            </p:extLst>
          </p:nvPr>
        </p:nvGraphicFramePr>
        <p:xfrm>
          <a:off x="6799169" y="1053619"/>
          <a:ext cx="4685260" cy="3306443"/>
        </p:xfrm>
        <a:graphic>
          <a:graphicData uri="http://schemas.openxmlformats.org/drawingml/2006/table">
            <a:tbl>
              <a:tblPr firstRow="1" bandRow="1">
                <a:tableStyleId>{2D5ABB26-0587-4C30-8999-92F81FD0307C}</a:tableStyleId>
              </a:tblPr>
              <a:tblGrid>
                <a:gridCol w="984117">
                  <a:extLst>
                    <a:ext uri="{9D8B030D-6E8A-4147-A177-3AD203B41FA5}">
                      <a16:colId xmlns:a16="http://schemas.microsoft.com/office/drawing/2014/main" val="20000"/>
                    </a:ext>
                  </a:extLst>
                </a:gridCol>
                <a:gridCol w="3701143">
                  <a:extLst>
                    <a:ext uri="{9D8B030D-6E8A-4147-A177-3AD203B41FA5}">
                      <a16:colId xmlns:a16="http://schemas.microsoft.com/office/drawing/2014/main" val="20001"/>
                    </a:ext>
                  </a:extLst>
                </a:gridCol>
              </a:tblGrid>
              <a:tr h="377190">
                <a:tc>
                  <a:txBody>
                    <a:bodyPr/>
                    <a:lstStyle/>
                    <a:p>
                      <a:pPr marL="95885" marR="89535" indent="36195" algn="ctr">
                        <a:lnSpc>
                          <a:spcPts val="1340"/>
                        </a:lnSpc>
                        <a:spcBef>
                          <a:spcPts val="190"/>
                        </a:spcBef>
                      </a:pPr>
                      <a:r>
                        <a:rPr sz="1200" b="1" spc="-10" dirty="0">
                          <a:latin typeface="BIZ UDP明朝 Medium" panose="02020500000000000000" pitchFamily="18" charset="-128"/>
                          <a:ea typeface="BIZ UDP明朝 Medium" panose="02020500000000000000" pitchFamily="18" charset="-128"/>
                          <a:cs typeface="ＭＳ Ｐゴシック"/>
                        </a:rPr>
                        <a:t>分</a:t>
                      </a:r>
                      <a:r>
                        <a:rPr sz="1200" b="1" spc="-50" dirty="0">
                          <a:latin typeface="BIZ UDP明朝 Medium" panose="02020500000000000000" pitchFamily="18" charset="-128"/>
                          <a:ea typeface="BIZ UDP明朝 Medium" panose="02020500000000000000" pitchFamily="18" charset="-128"/>
                          <a:cs typeface="ＭＳ Ｐゴシック"/>
                        </a:rPr>
                        <a:t>類</a:t>
                      </a:r>
                      <a:r>
                        <a:rPr sz="1200" b="1" dirty="0">
                          <a:latin typeface="BIZ UDP明朝 Medium" panose="02020500000000000000" pitchFamily="18" charset="-128"/>
                          <a:ea typeface="BIZ UDP明朝 Medium" panose="02020500000000000000" pitchFamily="18" charset="-128"/>
                          <a:cs typeface="ＭＳ Ｐゴシック"/>
                        </a:rPr>
                        <a:t>コ</a:t>
                      </a:r>
                      <a:r>
                        <a:rPr sz="1200" b="1" spc="-10" dirty="0">
                          <a:latin typeface="BIZ UDP明朝 Medium" panose="02020500000000000000" pitchFamily="18" charset="-128"/>
                          <a:ea typeface="BIZ UDP明朝 Medium" panose="02020500000000000000" pitchFamily="18" charset="-128"/>
                          <a:cs typeface="ＭＳ Ｐゴシック"/>
                        </a:rPr>
                        <a:t>ー</a:t>
                      </a:r>
                      <a:r>
                        <a:rPr sz="1200" b="1" spc="-50" dirty="0">
                          <a:latin typeface="BIZ UDP明朝 Medium" panose="02020500000000000000" pitchFamily="18" charset="-128"/>
                          <a:ea typeface="BIZ UDP明朝 Medium" panose="02020500000000000000" pitchFamily="18" charset="-128"/>
                          <a:cs typeface="ＭＳ Ｐゴシック"/>
                        </a:rPr>
                        <a:t>ド</a:t>
                      </a:r>
                      <a:endParaRPr sz="1200" b="1" dirty="0">
                        <a:latin typeface="BIZ UDP明朝 Medium" panose="02020500000000000000" pitchFamily="18" charset="-128"/>
                        <a:ea typeface="BIZ UDP明朝 Medium" panose="02020500000000000000" pitchFamily="18" charset="-128"/>
                        <a:cs typeface="ＭＳ Ｐゴシック"/>
                      </a:endParaRPr>
                    </a:p>
                  </a:txBody>
                  <a:tcPr marL="0" marR="0" marT="24130"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E8E8EC"/>
                    </a:solidFill>
                  </a:tcPr>
                </a:tc>
                <a:tc>
                  <a:txBody>
                    <a:bodyPr/>
                    <a:lstStyle/>
                    <a:p>
                      <a:pPr algn="ctr">
                        <a:lnSpc>
                          <a:spcPct val="100000"/>
                        </a:lnSpc>
                        <a:spcBef>
                          <a:spcPts val="705"/>
                        </a:spcBef>
                      </a:pPr>
                      <a:r>
                        <a:rPr sz="1200" b="1" spc="-10" dirty="0">
                          <a:latin typeface="BIZ UDP明朝 Medium" panose="02020500000000000000" pitchFamily="18" charset="-128"/>
                          <a:ea typeface="BIZ UDP明朝 Medium" panose="02020500000000000000" pitchFamily="18" charset="-128"/>
                          <a:cs typeface="ＭＳ Ｐゴシック"/>
                        </a:rPr>
                        <a:t>説</a:t>
                      </a:r>
                      <a:r>
                        <a:rPr sz="1200" b="1" spc="-50" dirty="0">
                          <a:latin typeface="BIZ UDP明朝 Medium" panose="02020500000000000000" pitchFamily="18" charset="-128"/>
                          <a:ea typeface="BIZ UDP明朝 Medium" panose="02020500000000000000" pitchFamily="18" charset="-128"/>
                          <a:cs typeface="ＭＳ Ｐゴシック"/>
                        </a:rPr>
                        <a:t>明</a:t>
                      </a:r>
                      <a:endParaRPr sz="1200" b="1">
                        <a:latin typeface="BIZ UDP明朝 Medium" panose="02020500000000000000" pitchFamily="18" charset="-128"/>
                        <a:ea typeface="BIZ UDP明朝 Medium" panose="02020500000000000000" pitchFamily="18" charset="-128"/>
                        <a:cs typeface="ＭＳ Ｐゴシック"/>
                      </a:endParaRPr>
                    </a:p>
                  </a:txBody>
                  <a:tcPr marL="0" marR="0" marT="89535"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E8E8EC"/>
                    </a:solidFill>
                  </a:tcPr>
                </a:tc>
                <a:extLst>
                  <a:ext uri="{0D108BD9-81ED-4DB2-BD59-A6C34878D82A}">
                    <a16:rowId xmlns:a16="http://schemas.microsoft.com/office/drawing/2014/main" val="10000"/>
                  </a:ext>
                </a:extLst>
              </a:tr>
              <a:tr h="228600">
                <a:tc>
                  <a:txBody>
                    <a:bodyPr/>
                    <a:lstStyle/>
                    <a:p>
                      <a:pPr marR="173355" algn="ctr">
                        <a:lnSpc>
                          <a:spcPct val="100000"/>
                        </a:lnSpc>
                        <a:spcBef>
                          <a:spcPts val="110"/>
                        </a:spcBef>
                      </a:pPr>
                      <a:r>
                        <a:rPr sz="1200" b="1" spc="-25" dirty="0">
                          <a:latin typeface="BIZ UDP明朝 Medium" panose="02020500000000000000" pitchFamily="18" charset="-128"/>
                          <a:ea typeface="BIZ UDP明朝 Medium" panose="02020500000000000000" pitchFamily="18" charset="-128"/>
                          <a:cs typeface="Arial"/>
                        </a:rPr>
                        <a:t>6.1</a:t>
                      </a:r>
                      <a:endParaRPr sz="1200" b="1" dirty="0">
                        <a:latin typeface="BIZ UDP明朝 Medium" panose="02020500000000000000" pitchFamily="18" charset="-128"/>
                        <a:ea typeface="BIZ UDP明朝 Medium" panose="02020500000000000000" pitchFamily="18" charset="-128"/>
                        <a:cs typeface="Arial"/>
                      </a:endParaRPr>
                    </a:p>
                  </a:txBody>
                  <a:tcPr marL="0" marR="0" marT="13970"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CDCDDA"/>
                    </a:solidFill>
                  </a:tcPr>
                </a:tc>
                <a:tc>
                  <a:txBody>
                    <a:bodyPr/>
                    <a:lstStyle/>
                    <a:p>
                      <a:pPr marL="67945">
                        <a:lnSpc>
                          <a:spcPct val="100000"/>
                        </a:lnSpc>
                        <a:spcBef>
                          <a:spcPts val="120"/>
                        </a:spcBef>
                      </a:pPr>
                      <a:r>
                        <a:rPr sz="1200" b="1" dirty="0">
                          <a:latin typeface="BIZ UDP明朝 Medium" panose="02020500000000000000" pitchFamily="18" charset="-128"/>
                          <a:ea typeface="BIZ UDP明朝 Medium" panose="02020500000000000000" pitchFamily="18" charset="-128"/>
                          <a:cs typeface="Arial"/>
                        </a:rPr>
                        <a:t>Basic</a:t>
                      </a:r>
                      <a:r>
                        <a:rPr sz="1200" b="1" spc="65" dirty="0">
                          <a:latin typeface="BIZ UDP明朝 Medium" panose="02020500000000000000" pitchFamily="18" charset="-128"/>
                          <a:ea typeface="BIZ UDP明朝 Medium" panose="02020500000000000000" pitchFamily="18" charset="-128"/>
                          <a:cs typeface="Arial"/>
                        </a:rPr>
                        <a:t> </a:t>
                      </a:r>
                      <a:r>
                        <a:rPr sz="1200" b="1" spc="-10" dirty="0">
                          <a:latin typeface="BIZ UDP明朝 Medium" panose="02020500000000000000" pitchFamily="18" charset="-128"/>
                          <a:ea typeface="BIZ UDP明朝 Medium" panose="02020500000000000000" pitchFamily="18" charset="-128"/>
                          <a:cs typeface="Arial"/>
                        </a:rPr>
                        <a:t>Research</a:t>
                      </a:r>
                      <a:r>
                        <a:rPr sz="1200" b="1" spc="-10" dirty="0">
                          <a:latin typeface="BIZ UDP明朝 Medium" panose="02020500000000000000" pitchFamily="18" charset="-128"/>
                          <a:ea typeface="BIZ UDP明朝 Medium" panose="02020500000000000000" pitchFamily="18" charset="-128"/>
                          <a:cs typeface="ＭＳ Ｐゴシック"/>
                        </a:rPr>
                        <a:t>（</a:t>
                      </a:r>
                      <a:r>
                        <a:rPr sz="1200" b="1" dirty="0">
                          <a:latin typeface="BIZ UDP明朝 Medium" panose="02020500000000000000" pitchFamily="18" charset="-128"/>
                          <a:ea typeface="BIZ UDP明朝 Medium" panose="02020500000000000000" pitchFamily="18" charset="-128"/>
                          <a:cs typeface="ＭＳ Ｐゴシック"/>
                        </a:rPr>
                        <a:t>基礎研究</a:t>
                      </a:r>
                      <a:r>
                        <a:rPr sz="1200" b="1" spc="-50" dirty="0">
                          <a:latin typeface="BIZ UDP明朝 Medium" panose="02020500000000000000" pitchFamily="18" charset="-128"/>
                          <a:ea typeface="BIZ UDP明朝 Medium" panose="02020500000000000000" pitchFamily="18" charset="-128"/>
                          <a:cs typeface="ＭＳ Ｐゴシック"/>
                        </a:rPr>
                        <a:t>）</a:t>
                      </a:r>
                      <a:endParaRPr sz="1200" b="1" dirty="0">
                        <a:latin typeface="BIZ UDP明朝 Medium" panose="02020500000000000000" pitchFamily="18" charset="-128"/>
                        <a:ea typeface="BIZ UDP明朝 Medium" panose="02020500000000000000" pitchFamily="18" charset="-128"/>
                        <a:cs typeface="ＭＳ Ｐゴシック"/>
                      </a:endParaRPr>
                    </a:p>
                  </a:txBody>
                  <a:tcPr marL="0" marR="0" marT="15240"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CDCDDA"/>
                    </a:solidFill>
                  </a:tcPr>
                </a:tc>
                <a:extLst>
                  <a:ext uri="{0D108BD9-81ED-4DB2-BD59-A6C34878D82A}">
                    <a16:rowId xmlns:a16="http://schemas.microsoft.com/office/drawing/2014/main" val="10001"/>
                  </a:ext>
                </a:extLst>
              </a:tr>
              <a:tr h="228600">
                <a:tc>
                  <a:txBody>
                    <a:bodyPr/>
                    <a:lstStyle/>
                    <a:p>
                      <a:pPr marR="173355" algn="ctr">
                        <a:lnSpc>
                          <a:spcPct val="100000"/>
                        </a:lnSpc>
                        <a:spcBef>
                          <a:spcPts val="110"/>
                        </a:spcBef>
                      </a:pPr>
                      <a:r>
                        <a:rPr sz="1200" b="1" spc="-25" dirty="0">
                          <a:latin typeface="BIZ UDP明朝 Medium" panose="02020500000000000000" pitchFamily="18" charset="-128"/>
                          <a:ea typeface="BIZ UDP明朝 Medium" panose="02020500000000000000" pitchFamily="18" charset="-128"/>
                          <a:cs typeface="Arial"/>
                        </a:rPr>
                        <a:t>6.2</a:t>
                      </a:r>
                      <a:endParaRPr sz="1200" b="1">
                        <a:latin typeface="BIZ UDP明朝 Medium" panose="02020500000000000000" pitchFamily="18" charset="-128"/>
                        <a:ea typeface="BIZ UDP明朝 Medium" panose="02020500000000000000" pitchFamily="18" charset="-128"/>
                        <a:cs typeface="Arial"/>
                      </a:endParaRPr>
                    </a:p>
                  </a:txBody>
                  <a:tcPr marL="0" marR="0" marT="13970"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E8E8EC"/>
                    </a:solidFill>
                  </a:tcPr>
                </a:tc>
                <a:tc>
                  <a:txBody>
                    <a:bodyPr/>
                    <a:lstStyle/>
                    <a:p>
                      <a:pPr marL="67945">
                        <a:lnSpc>
                          <a:spcPct val="100000"/>
                        </a:lnSpc>
                        <a:spcBef>
                          <a:spcPts val="120"/>
                        </a:spcBef>
                      </a:pPr>
                      <a:r>
                        <a:rPr sz="1200" b="1" dirty="0">
                          <a:latin typeface="BIZ UDP明朝 Medium" panose="02020500000000000000" pitchFamily="18" charset="-128"/>
                          <a:ea typeface="BIZ UDP明朝 Medium" panose="02020500000000000000" pitchFamily="18" charset="-128"/>
                          <a:cs typeface="Arial"/>
                        </a:rPr>
                        <a:t>Applied</a:t>
                      </a:r>
                      <a:r>
                        <a:rPr sz="1200" b="1" spc="20" dirty="0">
                          <a:latin typeface="BIZ UDP明朝 Medium" panose="02020500000000000000" pitchFamily="18" charset="-128"/>
                          <a:ea typeface="BIZ UDP明朝 Medium" panose="02020500000000000000" pitchFamily="18" charset="-128"/>
                          <a:cs typeface="Arial"/>
                        </a:rPr>
                        <a:t> </a:t>
                      </a:r>
                      <a:r>
                        <a:rPr sz="1200" b="1" spc="-10" dirty="0">
                          <a:latin typeface="BIZ UDP明朝 Medium" panose="02020500000000000000" pitchFamily="18" charset="-128"/>
                          <a:ea typeface="BIZ UDP明朝 Medium" panose="02020500000000000000" pitchFamily="18" charset="-128"/>
                          <a:cs typeface="Arial"/>
                        </a:rPr>
                        <a:t>Research</a:t>
                      </a:r>
                      <a:r>
                        <a:rPr sz="1200" b="1" spc="-10" dirty="0">
                          <a:latin typeface="BIZ UDP明朝 Medium" panose="02020500000000000000" pitchFamily="18" charset="-128"/>
                          <a:ea typeface="BIZ UDP明朝 Medium" panose="02020500000000000000" pitchFamily="18" charset="-128"/>
                          <a:cs typeface="ＭＳ Ｐゴシック"/>
                        </a:rPr>
                        <a:t>（</a:t>
                      </a:r>
                      <a:r>
                        <a:rPr sz="1200" b="1" dirty="0">
                          <a:latin typeface="BIZ UDP明朝 Medium" panose="02020500000000000000" pitchFamily="18" charset="-128"/>
                          <a:ea typeface="BIZ UDP明朝 Medium" panose="02020500000000000000" pitchFamily="18" charset="-128"/>
                          <a:cs typeface="ＭＳ Ｐゴシック"/>
                        </a:rPr>
                        <a:t>応用研究</a:t>
                      </a:r>
                      <a:r>
                        <a:rPr sz="1200" b="1" spc="-50" dirty="0">
                          <a:latin typeface="BIZ UDP明朝 Medium" panose="02020500000000000000" pitchFamily="18" charset="-128"/>
                          <a:ea typeface="BIZ UDP明朝 Medium" panose="02020500000000000000" pitchFamily="18" charset="-128"/>
                          <a:cs typeface="ＭＳ Ｐゴシック"/>
                        </a:rPr>
                        <a:t>）</a:t>
                      </a:r>
                      <a:endParaRPr sz="1200" b="1">
                        <a:latin typeface="BIZ UDP明朝 Medium" panose="02020500000000000000" pitchFamily="18" charset="-128"/>
                        <a:ea typeface="BIZ UDP明朝 Medium" panose="02020500000000000000" pitchFamily="18" charset="-128"/>
                        <a:cs typeface="ＭＳ Ｐゴシック"/>
                      </a:endParaRPr>
                    </a:p>
                  </a:txBody>
                  <a:tcPr marL="0" marR="0" marT="15240"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E8E8EC"/>
                    </a:solidFill>
                  </a:tcPr>
                </a:tc>
                <a:extLst>
                  <a:ext uri="{0D108BD9-81ED-4DB2-BD59-A6C34878D82A}">
                    <a16:rowId xmlns:a16="http://schemas.microsoft.com/office/drawing/2014/main" val="10002"/>
                  </a:ext>
                </a:extLst>
              </a:tr>
              <a:tr h="457834">
                <a:tc>
                  <a:txBody>
                    <a:bodyPr/>
                    <a:lstStyle/>
                    <a:p>
                      <a:pPr marR="173355" algn="ctr">
                        <a:lnSpc>
                          <a:spcPct val="100000"/>
                        </a:lnSpc>
                        <a:spcBef>
                          <a:spcPts val="1010"/>
                        </a:spcBef>
                      </a:pPr>
                      <a:r>
                        <a:rPr sz="1200" b="1" spc="-25" dirty="0">
                          <a:latin typeface="BIZ UDP明朝 Medium" panose="02020500000000000000" pitchFamily="18" charset="-128"/>
                          <a:ea typeface="BIZ UDP明朝 Medium" panose="02020500000000000000" pitchFamily="18" charset="-128"/>
                          <a:cs typeface="Arial"/>
                        </a:rPr>
                        <a:t>6.3</a:t>
                      </a:r>
                      <a:endParaRPr sz="1200" b="1" dirty="0">
                        <a:latin typeface="BIZ UDP明朝 Medium" panose="02020500000000000000" pitchFamily="18" charset="-128"/>
                        <a:ea typeface="BIZ UDP明朝 Medium" panose="02020500000000000000" pitchFamily="18" charset="-128"/>
                        <a:cs typeface="Arial"/>
                      </a:endParaRPr>
                    </a:p>
                  </a:txBody>
                  <a:tcPr marL="0" marR="0" marT="128270"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CDCDDA"/>
                    </a:solidFill>
                  </a:tcPr>
                </a:tc>
                <a:tc>
                  <a:txBody>
                    <a:bodyPr/>
                    <a:lstStyle/>
                    <a:p>
                      <a:pPr marL="67945">
                        <a:lnSpc>
                          <a:spcPts val="1430"/>
                        </a:lnSpc>
                        <a:spcBef>
                          <a:spcPts val="325"/>
                        </a:spcBef>
                      </a:pPr>
                      <a:r>
                        <a:rPr sz="1200" b="1" dirty="0">
                          <a:latin typeface="BIZ UDP明朝 Medium" panose="02020500000000000000" pitchFamily="18" charset="-128"/>
                          <a:ea typeface="BIZ UDP明朝 Medium" panose="02020500000000000000" pitchFamily="18" charset="-128"/>
                          <a:cs typeface="Arial"/>
                        </a:rPr>
                        <a:t>Advanced</a:t>
                      </a:r>
                      <a:r>
                        <a:rPr sz="1200" b="1" spc="-60" dirty="0">
                          <a:latin typeface="BIZ UDP明朝 Medium" panose="02020500000000000000" pitchFamily="18" charset="-128"/>
                          <a:ea typeface="BIZ UDP明朝 Medium" panose="02020500000000000000" pitchFamily="18" charset="-128"/>
                          <a:cs typeface="Arial"/>
                        </a:rPr>
                        <a:t> </a:t>
                      </a:r>
                      <a:r>
                        <a:rPr sz="1200" b="1" dirty="0">
                          <a:latin typeface="BIZ UDP明朝 Medium" panose="02020500000000000000" pitchFamily="18" charset="-128"/>
                          <a:ea typeface="BIZ UDP明朝 Medium" panose="02020500000000000000" pitchFamily="18" charset="-128"/>
                          <a:cs typeface="Arial"/>
                        </a:rPr>
                        <a:t>Technology</a:t>
                      </a:r>
                      <a:r>
                        <a:rPr sz="1200" b="1" spc="-60" dirty="0">
                          <a:latin typeface="BIZ UDP明朝 Medium" panose="02020500000000000000" pitchFamily="18" charset="-128"/>
                          <a:ea typeface="BIZ UDP明朝 Medium" panose="02020500000000000000" pitchFamily="18" charset="-128"/>
                          <a:cs typeface="Arial"/>
                        </a:rPr>
                        <a:t> </a:t>
                      </a:r>
                      <a:r>
                        <a:rPr sz="1200" b="1" dirty="0">
                          <a:latin typeface="BIZ UDP明朝 Medium" panose="02020500000000000000" pitchFamily="18" charset="-128"/>
                          <a:ea typeface="BIZ UDP明朝 Medium" panose="02020500000000000000" pitchFamily="18" charset="-128"/>
                          <a:cs typeface="Arial"/>
                        </a:rPr>
                        <a:t>Development</a:t>
                      </a:r>
                      <a:r>
                        <a:rPr sz="1200" b="1" spc="-60" dirty="0">
                          <a:latin typeface="BIZ UDP明朝 Medium" panose="02020500000000000000" pitchFamily="18" charset="-128"/>
                          <a:ea typeface="BIZ UDP明朝 Medium" panose="02020500000000000000" pitchFamily="18" charset="-128"/>
                          <a:cs typeface="Arial"/>
                        </a:rPr>
                        <a:t> </a:t>
                      </a:r>
                      <a:r>
                        <a:rPr sz="1200" b="1" spc="-20" dirty="0">
                          <a:latin typeface="BIZ UDP明朝 Medium" panose="02020500000000000000" pitchFamily="18" charset="-128"/>
                          <a:ea typeface="BIZ UDP明朝 Medium" panose="02020500000000000000" pitchFamily="18" charset="-128"/>
                          <a:cs typeface="Arial"/>
                        </a:rPr>
                        <a:t>(ATD)</a:t>
                      </a:r>
                      <a:endParaRPr sz="1200" b="1">
                        <a:latin typeface="BIZ UDP明朝 Medium" panose="02020500000000000000" pitchFamily="18" charset="-128"/>
                        <a:ea typeface="BIZ UDP明朝 Medium" panose="02020500000000000000" pitchFamily="18" charset="-128"/>
                        <a:cs typeface="Arial"/>
                      </a:endParaRPr>
                    </a:p>
                    <a:p>
                      <a:pPr marL="67945">
                        <a:lnSpc>
                          <a:spcPts val="1430"/>
                        </a:lnSpc>
                      </a:pPr>
                      <a:r>
                        <a:rPr sz="1200" b="1" dirty="0">
                          <a:latin typeface="BIZ UDP明朝 Medium" panose="02020500000000000000" pitchFamily="18" charset="-128"/>
                          <a:ea typeface="BIZ UDP明朝 Medium" panose="02020500000000000000" pitchFamily="18" charset="-128"/>
                          <a:cs typeface="ＭＳ Ｐゴシック"/>
                        </a:rPr>
                        <a:t>（</a:t>
                      </a:r>
                      <a:r>
                        <a:rPr sz="1200" b="1" spc="-5" dirty="0">
                          <a:latin typeface="BIZ UDP明朝 Medium" panose="02020500000000000000" pitchFamily="18" charset="-128"/>
                          <a:ea typeface="BIZ UDP明朝 Medium" panose="02020500000000000000" pitchFamily="18" charset="-128"/>
                          <a:cs typeface="ＭＳ Ｐゴシック"/>
                        </a:rPr>
                        <a:t>高度な技術開発</a:t>
                      </a:r>
                      <a:r>
                        <a:rPr sz="1200" b="1" spc="-50" dirty="0">
                          <a:latin typeface="BIZ UDP明朝 Medium" panose="02020500000000000000" pitchFamily="18" charset="-128"/>
                          <a:ea typeface="BIZ UDP明朝 Medium" panose="02020500000000000000" pitchFamily="18" charset="-128"/>
                          <a:cs typeface="ＭＳ Ｐゴシック"/>
                        </a:rPr>
                        <a:t>）</a:t>
                      </a:r>
                      <a:endParaRPr sz="1200" b="1">
                        <a:latin typeface="BIZ UDP明朝 Medium" panose="02020500000000000000" pitchFamily="18" charset="-128"/>
                        <a:ea typeface="BIZ UDP明朝 Medium" panose="02020500000000000000" pitchFamily="18" charset="-128"/>
                        <a:cs typeface="ＭＳ Ｐゴシック"/>
                      </a:endParaRPr>
                    </a:p>
                  </a:txBody>
                  <a:tcPr marL="0" marR="0" marT="41275"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CDCDDA"/>
                    </a:solidFill>
                  </a:tcPr>
                </a:tc>
                <a:extLst>
                  <a:ext uri="{0D108BD9-81ED-4DB2-BD59-A6C34878D82A}">
                    <a16:rowId xmlns:a16="http://schemas.microsoft.com/office/drawing/2014/main" val="10003"/>
                  </a:ext>
                </a:extLst>
              </a:tr>
              <a:tr h="565785">
                <a:tc>
                  <a:txBody>
                    <a:bodyPr/>
                    <a:lstStyle/>
                    <a:p>
                      <a:pPr algn="ctr">
                        <a:lnSpc>
                          <a:spcPct val="100000"/>
                        </a:lnSpc>
                        <a:spcBef>
                          <a:spcPts val="55"/>
                        </a:spcBef>
                      </a:pPr>
                      <a:endParaRPr sz="1200" b="1" dirty="0">
                        <a:latin typeface="BIZ UDP明朝 Medium" panose="02020500000000000000" pitchFamily="18" charset="-128"/>
                        <a:ea typeface="BIZ UDP明朝 Medium" panose="02020500000000000000" pitchFamily="18" charset="-128"/>
                        <a:cs typeface="Times New Roman"/>
                      </a:endParaRPr>
                    </a:p>
                    <a:p>
                      <a:pPr marR="173355" algn="ctr">
                        <a:lnSpc>
                          <a:spcPct val="100000"/>
                        </a:lnSpc>
                      </a:pPr>
                      <a:r>
                        <a:rPr sz="1200" b="1" spc="-25" dirty="0">
                          <a:latin typeface="BIZ UDP明朝 Medium" panose="02020500000000000000" pitchFamily="18" charset="-128"/>
                          <a:ea typeface="BIZ UDP明朝 Medium" panose="02020500000000000000" pitchFamily="18" charset="-128"/>
                          <a:cs typeface="Arial"/>
                        </a:rPr>
                        <a:t>6.4</a:t>
                      </a:r>
                      <a:endParaRPr sz="1200" b="1" dirty="0">
                        <a:latin typeface="BIZ UDP明朝 Medium" panose="02020500000000000000" pitchFamily="18" charset="-128"/>
                        <a:ea typeface="BIZ UDP明朝 Medium" panose="02020500000000000000" pitchFamily="18" charset="-128"/>
                        <a:cs typeface="Arial"/>
                      </a:endParaRPr>
                    </a:p>
                  </a:txBody>
                  <a:tcPr marL="0" marR="0" marT="6985"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E8E8EC"/>
                    </a:solidFill>
                  </a:tcPr>
                </a:tc>
                <a:tc>
                  <a:txBody>
                    <a:bodyPr/>
                    <a:lstStyle/>
                    <a:p>
                      <a:pPr marL="67945" marR="247015">
                        <a:lnSpc>
                          <a:spcPct val="100000"/>
                        </a:lnSpc>
                        <a:spcBef>
                          <a:spcPts val="30"/>
                        </a:spcBef>
                      </a:pPr>
                      <a:r>
                        <a:rPr sz="1200" b="1" dirty="0">
                          <a:latin typeface="BIZ UDP明朝 Medium" panose="02020500000000000000" pitchFamily="18" charset="-128"/>
                          <a:ea typeface="BIZ UDP明朝 Medium" panose="02020500000000000000" pitchFamily="18" charset="-128"/>
                          <a:cs typeface="Arial"/>
                        </a:rPr>
                        <a:t>Advanced</a:t>
                      </a:r>
                      <a:r>
                        <a:rPr sz="1200" b="1" spc="-70" dirty="0">
                          <a:latin typeface="BIZ UDP明朝 Medium" panose="02020500000000000000" pitchFamily="18" charset="-128"/>
                          <a:ea typeface="BIZ UDP明朝 Medium" panose="02020500000000000000" pitchFamily="18" charset="-128"/>
                          <a:cs typeface="Arial"/>
                        </a:rPr>
                        <a:t> </a:t>
                      </a:r>
                      <a:r>
                        <a:rPr sz="1200" b="1" dirty="0">
                          <a:latin typeface="BIZ UDP明朝 Medium" panose="02020500000000000000" pitchFamily="18" charset="-128"/>
                          <a:ea typeface="BIZ UDP明朝 Medium" panose="02020500000000000000" pitchFamily="18" charset="-128"/>
                          <a:cs typeface="Arial"/>
                        </a:rPr>
                        <a:t>Component</a:t>
                      </a:r>
                      <a:r>
                        <a:rPr sz="1200" b="1" spc="-55" dirty="0">
                          <a:latin typeface="BIZ UDP明朝 Medium" panose="02020500000000000000" pitchFamily="18" charset="-128"/>
                          <a:ea typeface="BIZ UDP明朝 Medium" panose="02020500000000000000" pitchFamily="18" charset="-128"/>
                          <a:cs typeface="Arial"/>
                        </a:rPr>
                        <a:t> </a:t>
                      </a:r>
                      <a:r>
                        <a:rPr sz="1200" b="1" dirty="0">
                          <a:latin typeface="BIZ UDP明朝 Medium" panose="02020500000000000000" pitchFamily="18" charset="-128"/>
                          <a:ea typeface="BIZ UDP明朝 Medium" panose="02020500000000000000" pitchFamily="18" charset="-128"/>
                          <a:cs typeface="Arial"/>
                        </a:rPr>
                        <a:t>Development</a:t>
                      </a:r>
                      <a:r>
                        <a:rPr sz="1200" b="1" spc="-60" dirty="0">
                          <a:latin typeface="BIZ UDP明朝 Medium" panose="02020500000000000000" pitchFamily="18" charset="-128"/>
                          <a:ea typeface="BIZ UDP明朝 Medium" panose="02020500000000000000" pitchFamily="18" charset="-128"/>
                          <a:cs typeface="Arial"/>
                        </a:rPr>
                        <a:t> </a:t>
                      </a:r>
                      <a:r>
                        <a:rPr sz="1200" b="1" spc="-25" dirty="0">
                          <a:latin typeface="BIZ UDP明朝 Medium" panose="02020500000000000000" pitchFamily="18" charset="-128"/>
                          <a:ea typeface="BIZ UDP明朝 Medium" panose="02020500000000000000" pitchFamily="18" charset="-128"/>
                          <a:cs typeface="Arial"/>
                        </a:rPr>
                        <a:t>and </a:t>
                      </a:r>
                      <a:r>
                        <a:rPr sz="1200" b="1" dirty="0">
                          <a:latin typeface="BIZ UDP明朝 Medium" panose="02020500000000000000" pitchFamily="18" charset="-128"/>
                          <a:ea typeface="BIZ UDP明朝 Medium" panose="02020500000000000000" pitchFamily="18" charset="-128"/>
                          <a:cs typeface="Arial"/>
                        </a:rPr>
                        <a:t>Prototypes</a:t>
                      </a:r>
                      <a:r>
                        <a:rPr sz="1200" b="1" spc="-45" dirty="0">
                          <a:latin typeface="BIZ UDP明朝 Medium" panose="02020500000000000000" pitchFamily="18" charset="-128"/>
                          <a:ea typeface="BIZ UDP明朝 Medium" panose="02020500000000000000" pitchFamily="18" charset="-128"/>
                          <a:cs typeface="Arial"/>
                        </a:rPr>
                        <a:t> </a:t>
                      </a:r>
                      <a:r>
                        <a:rPr sz="1200" b="1" spc="-10" dirty="0">
                          <a:latin typeface="BIZ UDP明朝 Medium" panose="02020500000000000000" pitchFamily="18" charset="-128"/>
                          <a:ea typeface="BIZ UDP明朝 Medium" panose="02020500000000000000" pitchFamily="18" charset="-128"/>
                          <a:cs typeface="Arial"/>
                        </a:rPr>
                        <a:t>(ACD&amp;P)</a:t>
                      </a:r>
                      <a:endParaRPr sz="1200" b="1" dirty="0">
                        <a:latin typeface="BIZ UDP明朝 Medium" panose="02020500000000000000" pitchFamily="18" charset="-128"/>
                        <a:ea typeface="BIZ UDP明朝 Medium" panose="02020500000000000000" pitchFamily="18" charset="-128"/>
                        <a:cs typeface="Arial"/>
                      </a:endParaRPr>
                    </a:p>
                    <a:p>
                      <a:pPr marL="67945">
                        <a:lnSpc>
                          <a:spcPts val="1415"/>
                        </a:lnSpc>
                      </a:pPr>
                      <a:r>
                        <a:rPr sz="1200" b="1" dirty="0">
                          <a:latin typeface="BIZ UDP明朝 Medium" panose="02020500000000000000" pitchFamily="18" charset="-128"/>
                          <a:ea typeface="BIZ UDP明朝 Medium" panose="02020500000000000000" pitchFamily="18" charset="-128"/>
                          <a:cs typeface="ＭＳ Ｐゴシック"/>
                        </a:rPr>
                        <a:t>（</a:t>
                      </a:r>
                      <a:r>
                        <a:rPr sz="1200" b="1" spc="-10" dirty="0">
                          <a:latin typeface="BIZ UDP明朝 Medium" panose="02020500000000000000" pitchFamily="18" charset="-128"/>
                          <a:ea typeface="BIZ UDP明朝 Medium" panose="02020500000000000000" pitchFamily="18" charset="-128"/>
                          <a:cs typeface="ＭＳ Ｐゴシック"/>
                        </a:rPr>
                        <a:t>高度な構成品開発及びプロトタイプ</a:t>
                      </a:r>
                      <a:r>
                        <a:rPr sz="1200" b="1" spc="-50" dirty="0">
                          <a:latin typeface="BIZ UDP明朝 Medium" panose="02020500000000000000" pitchFamily="18" charset="-128"/>
                          <a:ea typeface="BIZ UDP明朝 Medium" panose="02020500000000000000" pitchFamily="18" charset="-128"/>
                          <a:cs typeface="ＭＳ Ｐゴシック"/>
                        </a:rPr>
                        <a:t>）</a:t>
                      </a:r>
                      <a:endParaRPr sz="1200" b="1" dirty="0">
                        <a:latin typeface="BIZ UDP明朝 Medium" panose="02020500000000000000" pitchFamily="18" charset="-128"/>
                        <a:ea typeface="BIZ UDP明朝 Medium" panose="02020500000000000000" pitchFamily="18" charset="-128"/>
                        <a:cs typeface="ＭＳ Ｐゴシック"/>
                      </a:endParaRPr>
                    </a:p>
                  </a:txBody>
                  <a:tcPr marL="0" marR="0" marT="3810"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E8E8EC"/>
                    </a:solidFill>
                  </a:tcPr>
                </a:tc>
                <a:extLst>
                  <a:ext uri="{0D108BD9-81ED-4DB2-BD59-A6C34878D82A}">
                    <a16:rowId xmlns:a16="http://schemas.microsoft.com/office/drawing/2014/main" val="10004"/>
                  </a:ext>
                </a:extLst>
              </a:tr>
              <a:tr h="565785">
                <a:tc>
                  <a:txBody>
                    <a:bodyPr/>
                    <a:lstStyle/>
                    <a:p>
                      <a:pPr algn="ctr">
                        <a:lnSpc>
                          <a:spcPct val="100000"/>
                        </a:lnSpc>
                        <a:spcBef>
                          <a:spcPts val="55"/>
                        </a:spcBef>
                      </a:pPr>
                      <a:endParaRPr sz="1200" b="1" dirty="0">
                        <a:latin typeface="BIZ UDP明朝 Medium" panose="02020500000000000000" pitchFamily="18" charset="-128"/>
                        <a:ea typeface="BIZ UDP明朝 Medium" panose="02020500000000000000" pitchFamily="18" charset="-128"/>
                        <a:cs typeface="Times New Roman"/>
                      </a:endParaRPr>
                    </a:p>
                    <a:p>
                      <a:pPr marR="173355" algn="ctr">
                        <a:lnSpc>
                          <a:spcPct val="100000"/>
                        </a:lnSpc>
                      </a:pPr>
                      <a:r>
                        <a:rPr sz="1200" b="1" spc="-25" dirty="0">
                          <a:latin typeface="BIZ UDP明朝 Medium" panose="02020500000000000000" pitchFamily="18" charset="-128"/>
                          <a:ea typeface="BIZ UDP明朝 Medium" panose="02020500000000000000" pitchFamily="18" charset="-128"/>
                          <a:cs typeface="Arial"/>
                        </a:rPr>
                        <a:t>6.5</a:t>
                      </a:r>
                      <a:endParaRPr sz="1200" b="1" dirty="0">
                        <a:latin typeface="BIZ UDP明朝 Medium" panose="02020500000000000000" pitchFamily="18" charset="-128"/>
                        <a:ea typeface="BIZ UDP明朝 Medium" panose="02020500000000000000" pitchFamily="18" charset="-128"/>
                        <a:cs typeface="Arial"/>
                      </a:endParaRPr>
                    </a:p>
                  </a:txBody>
                  <a:tcPr marL="0" marR="0" marT="6985"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CDCDDA"/>
                    </a:solidFill>
                  </a:tcPr>
                </a:tc>
                <a:tc>
                  <a:txBody>
                    <a:bodyPr/>
                    <a:lstStyle/>
                    <a:p>
                      <a:pPr marL="67945" marR="207645">
                        <a:lnSpc>
                          <a:spcPct val="100000"/>
                        </a:lnSpc>
                        <a:spcBef>
                          <a:spcPts val="30"/>
                        </a:spcBef>
                      </a:pPr>
                      <a:r>
                        <a:rPr sz="1200" b="1" dirty="0">
                          <a:latin typeface="BIZ UDP明朝 Medium" panose="02020500000000000000" pitchFamily="18" charset="-128"/>
                          <a:ea typeface="BIZ UDP明朝 Medium" panose="02020500000000000000" pitchFamily="18" charset="-128"/>
                          <a:cs typeface="Arial"/>
                        </a:rPr>
                        <a:t>System</a:t>
                      </a:r>
                      <a:r>
                        <a:rPr sz="1200" b="1" spc="-25" dirty="0">
                          <a:latin typeface="BIZ UDP明朝 Medium" panose="02020500000000000000" pitchFamily="18" charset="-128"/>
                          <a:ea typeface="BIZ UDP明朝 Medium" panose="02020500000000000000" pitchFamily="18" charset="-128"/>
                          <a:cs typeface="Arial"/>
                        </a:rPr>
                        <a:t> </a:t>
                      </a:r>
                      <a:r>
                        <a:rPr sz="1200" b="1" dirty="0">
                          <a:latin typeface="BIZ UDP明朝 Medium" panose="02020500000000000000" pitchFamily="18" charset="-128"/>
                          <a:ea typeface="BIZ UDP明朝 Medium" panose="02020500000000000000" pitchFamily="18" charset="-128"/>
                          <a:cs typeface="Arial"/>
                        </a:rPr>
                        <a:t>Development</a:t>
                      </a:r>
                      <a:r>
                        <a:rPr sz="1200" b="1" spc="-45" dirty="0">
                          <a:latin typeface="BIZ UDP明朝 Medium" panose="02020500000000000000" pitchFamily="18" charset="-128"/>
                          <a:ea typeface="BIZ UDP明朝 Medium" panose="02020500000000000000" pitchFamily="18" charset="-128"/>
                          <a:cs typeface="Arial"/>
                        </a:rPr>
                        <a:t> </a:t>
                      </a:r>
                      <a:r>
                        <a:rPr sz="1200" b="1" dirty="0">
                          <a:latin typeface="BIZ UDP明朝 Medium" panose="02020500000000000000" pitchFamily="18" charset="-128"/>
                          <a:ea typeface="BIZ UDP明朝 Medium" panose="02020500000000000000" pitchFamily="18" charset="-128"/>
                          <a:cs typeface="Arial"/>
                        </a:rPr>
                        <a:t>and</a:t>
                      </a:r>
                      <a:r>
                        <a:rPr sz="1200" b="1" spc="-35" dirty="0">
                          <a:latin typeface="BIZ UDP明朝 Medium" panose="02020500000000000000" pitchFamily="18" charset="-128"/>
                          <a:ea typeface="BIZ UDP明朝 Medium" panose="02020500000000000000" pitchFamily="18" charset="-128"/>
                          <a:cs typeface="Arial"/>
                        </a:rPr>
                        <a:t> </a:t>
                      </a:r>
                      <a:r>
                        <a:rPr sz="1200" b="1" spc="-10" dirty="0">
                          <a:latin typeface="BIZ UDP明朝 Medium" panose="02020500000000000000" pitchFamily="18" charset="-128"/>
                          <a:ea typeface="BIZ UDP明朝 Medium" panose="02020500000000000000" pitchFamily="18" charset="-128"/>
                          <a:cs typeface="Arial"/>
                        </a:rPr>
                        <a:t>Demonstration (SDD)</a:t>
                      </a:r>
                      <a:endParaRPr sz="1200" b="1" dirty="0">
                        <a:latin typeface="BIZ UDP明朝 Medium" panose="02020500000000000000" pitchFamily="18" charset="-128"/>
                        <a:ea typeface="BIZ UDP明朝 Medium" panose="02020500000000000000" pitchFamily="18" charset="-128"/>
                        <a:cs typeface="Arial"/>
                      </a:endParaRPr>
                    </a:p>
                    <a:p>
                      <a:pPr marL="111125">
                        <a:lnSpc>
                          <a:spcPts val="1415"/>
                        </a:lnSpc>
                      </a:pPr>
                      <a:r>
                        <a:rPr sz="1200" b="1" dirty="0">
                          <a:latin typeface="BIZ UDP明朝 Medium" panose="02020500000000000000" pitchFamily="18" charset="-128"/>
                          <a:ea typeface="BIZ UDP明朝 Medium" panose="02020500000000000000" pitchFamily="18" charset="-128"/>
                          <a:cs typeface="ＭＳ Ｐゴシック"/>
                        </a:rPr>
                        <a:t>（</a:t>
                      </a:r>
                      <a:r>
                        <a:rPr sz="1200" b="1" spc="-10" dirty="0">
                          <a:latin typeface="BIZ UDP明朝 Medium" panose="02020500000000000000" pitchFamily="18" charset="-128"/>
                          <a:ea typeface="BIZ UDP明朝 Medium" panose="02020500000000000000" pitchFamily="18" charset="-128"/>
                          <a:cs typeface="ＭＳ Ｐゴシック"/>
                        </a:rPr>
                        <a:t>システム開発及び実証</a:t>
                      </a:r>
                      <a:r>
                        <a:rPr sz="1200" b="1" spc="-50" dirty="0">
                          <a:latin typeface="BIZ UDP明朝 Medium" panose="02020500000000000000" pitchFamily="18" charset="-128"/>
                          <a:ea typeface="BIZ UDP明朝 Medium" panose="02020500000000000000" pitchFamily="18" charset="-128"/>
                          <a:cs typeface="ＭＳ Ｐゴシック"/>
                        </a:rPr>
                        <a:t>）</a:t>
                      </a:r>
                      <a:endParaRPr sz="1200" b="1" dirty="0">
                        <a:latin typeface="BIZ UDP明朝 Medium" panose="02020500000000000000" pitchFamily="18" charset="-128"/>
                        <a:ea typeface="BIZ UDP明朝 Medium" panose="02020500000000000000" pitchFamily="18" charset="-128"/>
                        <a:cs typeface="ＭＳ Ｐゴシック"/>
                      </a:endParaRPr>
                    </a:p>
                  </a:txBody>
                  <a:tcPr marL="0" marR="0" marT="3810"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CDCDDA"/>
                    </a:solidFill>
                  </a:tcPr>
                </a:tc>
                <a:extLst>
                  <a:ext uri="{0D108BD9-81ED-4DB2-BD59-A6C34878D82A}">
                    <a16:rowId xmlns:a16="http://schemas.microsoft.com/office/drawing/2014/main" val="10005"/>
                  </a:ext>
                </a:extLst>
              </a:tr>
              <a:tr h="457834">
                <a:tc>
                  <a:txBody>
                    <a:bodyPr/>
                    <a:lstStyle/>
                    <a:p>
                      <a:pPr marR="173355" algn="ctr">
                        <a:lnSpc>
                          <a:spcPct val="100000"/>
                        </a:lnSpc>
                        <a:spcBef>
                          <a:spcPts val="1010"/>
                        </a:spcBef>
                      </a:pPr>
                      <a:r>
                        <a:rPr sz="1200" b="1" spc="-25" dirty="0">
                          <a:latin typeface="BIZ UDP明朝 Medium" panose="02020500000000000000" pitchFamily="18" charset="-128"/>
                          <a:ea typeface="BIZ UDP明朝 Medium" panose="02020500000000000000" pitchFamily="18" charset="-128"/>
                          <a:cs typeface="Arial"/>
                        </a:rPr>
                        <a:t>6.6</a:t>
                      </a:r>
                      <a:endParaRPr sz="1200" b="1" dirty="0">
                        <a:latin typeface="BIZ UDP明朝 Medium" panose="02020500000000000000" pitchFamily="18" charset="-128"/>
                        <a:ea typeface="BIZ UDP明朝 Medium" panose="02020500000000000000" pitchFamily="18" charset="-128"/>
                        <a:cs typeface="Arial"/>
                      </a:endParaRPr>
                    </a:p>
                  </a:txBody>
                  <a:tcPr marL="0" marR="0" marT="128270"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E8E8EC"/>
                    </a:solidFill>
                  </a:tcPr>
                </a:tc>
                <a:tc>
                  <a:txBody>
                    <a:bodyPr/>
                    <a:lstStyle/>
                    <a:p>
                      <a:pPr marL="67945">
                        <a:lnSpc>
                          <a:spcPts val="1430"/>
                        </a:lnSpc>
                        <a:spcBef>
                          <a:spcPts val="325"/>
                        </a:spcBef>
                      </a:pPr>
                      <a:r>
                        <a:rPr sz="1200" b="1" dirty="0">
                          <a:latin typeface="BIZ UDP明朝 Medium" panose="02020500000000000000" pitchFamily="18" charset="-128"/>
                          <a:ea typeface="BIZ UDP明朝 Medium" panose="02020500000000000000" pitchFamily="18" charset="-128"/>
                          <a:cs typeface="Arial"/>
                        </a:rPr>
                        <a:t>RDT&amp;E</a:t>
                      </a:r>
                      <a:r>
                        <a:rPr sz="1200" b="1" spc="-30" dirty="0">
                          <a:latin typeface="BIZ UDP明朝 Medium" panose="02020500000000000000" pitchFamily="18" charset="-128"/>
                          <a:ea typeface="BIZ UDP明朝 Medium" panose="02020500000000000000" pitchFamily="18" charset="-128"/>
                          <a:cs typeface="Arial"/>
                        </a:rPr>
                        <a:t> </a:t>
                      </a:r>
                      <a:r>
                        <a:rPr sz="1200" b="1" dirty="0">
                          <a:latin typeface="BIZ UDP明朝 Medium" panose="02020500000000000000" pitchFamily="18" charset="-128"/>
                          <a:ea typeface="BIZ UDP明朝 Medium" panose="02020500000000000000" pitchFamily="18" charset="-128"/>
                          <a:cs typeface="Arial"/>
                        </a:rPr>
                        <a:t>Management</a:t>
                      </a:r>
                      <a:r>
                        <a:rPr sz="1200" b="1" spc="-45" dirty="0">
                          <a:latin typeface="BIZ UDP明朝 Medium" panose="02020500000000000000" pitchFamily="18" charset="-128"/>
                          <a:ea typeface="BIZ UDP明朝 Medium" panose="02020500000000000000" pitchFamily="18" charset="-128"/>
                          <a:cs typeface="Arial"/>
                        </a:rPr>
                        <a:t> </a:t>
                      </a:r>
                      <a:r>
                        <a:rPr sz="1200" b="1" spc="-10" dirty="0">
                          <a:latin typeface="BIZ UDP明朝 Medium" panose="02020500000000000000" pitchFamily="18" charset="-128"/>
                          <a:ea typeface="BIZ UDP明朝 Medium" panose="02020500000000000000" pitchFamily="18" charset="-128"/>
                          <a:cs typeface="Arial"/>
                        </a:rPr>
                        <a:t>Support</a:t>
                      </a:r>
                      <a:endParaRPr sz="1200" b="1" dirty="0">
                        <a:latin typeface="BIZ UDP明朝 Medium" panose="02020500000000000000" pitchFamily="18" charset="-128"/>
                        <a:ea typeface="BIZ UDP明朝 Medium" panose="02020500000000000000" pitchFamily="18" charset="-128"/>
                        <a:cs typeface="Arial"/>
                      </a:endParaRPr>
                    </a:p>
                    <a:p>
                      <a:pPr marL="67945">
                        <a:lnSpc>
                          <a:spcPts val="1430"/>
                        </a:lnSpc>
                      </a:pPr>
                      <a:r>
                        <a:rPr sz="1200" b="1" dirty="0">
                          <a:latin typeface="BIZ UDP明朝 Medium" panose="02020500000000000000" pitchFamily="18" charset="-128"/>
                          <a:ea typeface="BIZ UDP明朝 Medium" panose="02020500000000000000" pitchFamily="18" charset="-128"/>
                          <a:cs typeface="ＭＳ Ｐゴシック"/>
                        </a:rPr>
                        <a:t>（</a:t>
                      </a:r>
                      <a:r>
                        <a:rPr sz="1200" b="1" spc="-5" dirty="0">
                          <a:latin typeface="BIZ UDP明朝 Medium" panose="02020500000000000000" pitchFamily="18" charset="-128"/>
                          <a:ea typeface="BIZ UDP明朝 Medium" panose="02020500000000000000" pitchFamily="18" charset="-128"/>
                          <a:cs typeface="ＭＳ Ｐゴシック"/>
                        </a:rPr>
                        <a:t>研究開発・評価試験及び管理支援</a:t>
                      </a:r>
                      <a:r>
                        <a:rPr sz="1200" b="1" spc="-50" dirty="0">
                          <a:latin typeface="BIZ UDP明朝 Medium" panose="02020500000000000000" pitchFamily="18" charset="-128"/>
                          <a:ea typeface="BIZ UDP明朝 Medium" panose="02020500000000000000" pitchFamily="18" charset="-128"/>
                          <a:cs typeface="ＭＳ Ｐゴシック"/>
                        </a:rPr>
                        <a:t>）</a:t>
                      </a:r>
                      <a:endParaRPr sz="1200" b="1" dirty="0">
                        <a:latin typeface="BIZ UDP明朝 Medium" panose="02020500000000000000" pitchFamily="18" charset="-128"/>
                        <a:ea typeface="BIZ UDP明朝 Medium" panose="02020500000000000000" pitchFamily="18" charset="-128"/>
                        <a:cs typeface="ＭＳ Ｐゴシック"/>
                      </a:endParaRPr>
                    </a:p>
                  </a:txBody>
                  <a:tcPr marL="0" marR="0" marT="41275"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E8E8EC"/>
                    </a:solidFill>
                  </a:tcPr>
                </a:tc>
                <a:extLst>
                  <a:ext uri="{0D108BD9-81ED-4DB2-BD59-A6C34878D82A}">
                    <a16:rowId xmlns:a16="http://schemas.microsoft.com/office/drawing/2014/main" val="10006"/>
                  </a:ext>
                </a:extLst>
              </a:tr>
              <a:tr h="424815">
                <a:tc>
                  <a:txBody>
                    <a:bodyPr/>
                    <a:lstStyle/>
                    <a:p>
                      <a:pPr marR="173355" algn="ctr">
                        <a:lnSpc>
                          <a:spcPct val="100000"/>
                        </a:lnSpc>
                        <a:spcBef>
                          <a:spcPts val="765"/>
                        </a:spcBef>
                      </a:pPr>
                      <a:r>
                        <a:rPr sz="1200" b="1" spc="-25" dirty="0">
                          <a:latin typeface="BIZ UDP明朝 Medium" panose="02020500000000000000" pitchFamily="18" charset="-128"/>
                          <a:ea typeface="BIZ UDP明朝 Medium" panose="02020500000000000000" pitchFamily="18" charset="-128"/>
                          <a:cs typeface="Arial"/>
                        </a:rPr>
                        <a:t>6.7</a:t>
                      </a:r>
                      <a:endParaRPr sz="1200" b="1" dirty="0">
                        <a:latin typeface="BIZ UDP明朝 Medium" panose="02020500000000000000" pitchFamily="18" charset="-128"/>
                        <a:ea typeface="BIZ UDP明朝 Medium" panose="02020500000000000000" pitchFamily="18" charset="-128"/>
                        <a:cs typeface="Arial"/>
                      </a:endParaRPr>
                    </a:p>
                  </a:txBody>
                  <a:tcPr marL="0" marR="0" marT="97155"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CDCDDA"/>
                    </a:solidFill>
                  </a:tcPr>
                </a:tc>
                <a:tc>
                  <a:txBody>
                    <a:bodyPr/>
                    <a:lstStyle/>
                    <a:p>
                      <a:pPr marL="67945">
                        <a:lnSpc>
                          <a:spcPts val="1430"/>
                        </a:lnSpc>
                        <a:spcBef>
                          <a:spcPts val="195"/>
                        </a:spcBef>
                      </a:pPr>
                      <a:r>
                        <a:rPr sz="1200" b="1" dirty="0">
                          <a:latin typeface="BIZ UDP明朝 Medium" panose="02020500000000000000" pitchFamily="18" charset="-128"/>
                          <a:ea typeface="BIZ UDP明朝 Medium" panose="02020500000000000000" pitchFamily="18" charset="-128"/>
                          <a:cs typeface="Arial"/>
                        </a:rPr>
                        <a:t>Operational</a:t>
                      </a:r>
                      <a:r>
                        <a:rPr sz="1200" b="1" spc="-60" dirty="0">
                          <a:latin typeface="BIZ UDP明朝 Medium" panose="02020500000000000000" pitchFamily="18" charset="-128"/>
                          <a:ea typeface="BIZ UDP明朝 Medium" panose="02020500000000000000" pitchFamily="18" charset="-128"/>
                          <a:cs typeface="Arial"/>
                        </a:rPr>
                        <a:t> </a:t>
                      </a:r>
                      <a:r>
                        <a:rPr sz="1200" b="1" dirty="0">
                          <a:latin typeface="BIZ UDP明朝 Medium" panose="02020500000000000000" pitchFamily="18" charset="-128"/>
                          <a:ea typeface="BIZ UDP明朝 Medium" panose="02020500000000000000" pitchFamily="18" charset="-128"/>
                          <a:cs typeface="Arial"/>
                        </a:rPr>
                        <a:t>System</a:t>
                      </a:r>
                      <a:r>
                        <a:rPr sz="1200" b="1" spc="-20" dirty="0">
                          <a:latin typeface="BIZ UDP明朝 Medium" panose="02020500000000000000" pitchFamily="18" charset="-128"/>
                          <a:ea typeface="BIZ UDP明朝 Medium" panose="02020500000000000000" pitchFamily="18" charset="-128"/>
                          <a:cs typeface="Arial"/>
                        </a:rPr>
                        <a:t> </a:t>
                      </a:r>
                      <a:r>
                        <a:rPr sz="1200" b="1" spc="-10" dirty="0">
                          <a:latin typeface="BIZ UDP明朝 Medium" panose="02020500000000000000" pitchFamily="18" charset="-128"/>
                          <a:ea typeface="BIZ UDP明朝 Medium" panose="02020500000000000000" pitchFamily="18" charset="-128"/>
                          <a:cs typeface="Arial"/>
                        </a:rPr>
                        <a:t>Development</a:t>
                      </a:r>
                      <a:endParaRPr sz="1200" b="1" dirty="0">
                        <a:latin typeface="BIZ UDP明朝 Medium" panose="02020500000000000000" pitchFamily="18" charset="-128"/>
                        <a:ea typeface="BIZ UDP明朝 Medium" panose="02020500000000000000" pitchFamily="18" charset="-128"/>
                        <a:cs typeface="Arial"/>
                      </a:endParaRPr>
                    </a:p>
                    <a:p>
                      <a:pPr marL="67945">
                        <a:lnSpc>
                          <a:spcPts val="1430"/>
                        </a:lnSpc>
                      </a:pPr>
                      <a:r>
                        <a:rPr sz="1200" b="1" dirty="0">
                          <a:latin typeface="BIZ UDP明朝 Medium" panose="02020500000000000000" pitchFamily="18" charset="-128"/>
                          <a:ea typeface="BIZ UDP明朝 Medium" panose="02020500000000000000" pitchFamily="18" charset="-128"/>
                          <a:cs typeface="ＭＳ Ｐゴシック"/>
                        </a:rPr>
                        <a:t>（</a:t>
                      </a:r>
                      <a:r>
                        <a:rPr sz="1200" b="1" spc="-5" dirty="0">
                          <a:latin typeface="BIZ UDP明朝 Medium" panose="02020500000000000000" pitchFamily="18" charset="-128"/>
                          <a:ea typeface="BIZ UDP明朝 Medium" panose="02020500000000000000" pitchFamily="18" charset="-128"/>
                          <a:cs typeface="ＭＳ Ｐゴシック"/>
                        </a:rPr>
                        <a:t>運用システム開発</a:t>
                      </a:r>
                      <a:r>
                        <a:rPr sz="1200" b="1" spc="-50" dirty="0">
                          <a:latin typeface="BIZ UDP明朝 Medium" panose="02020500000000000000" pitchFamily="18" charset="-128"/>
                          <a:ea typeface="BIZ UDP明朝 Medium" panose="02020500000000000000" pitchFamily="18" charset="-128"/>
                          <a:cs typeface="ＭＳ Ｐゴシック"/>
                        </a:rPr>
                        <a:t>）</a:t>
                      </a:r>
                      <a:endParaRPr sz="1200" b="1" dirty="0">
                        <a:latin typeface="BIZ UDP明朝 Medium" panose="02020500000000000000" pitchFamily="18" charset="-128"/>
                        <a:ea typeface="BIZ UDP明朝 Medium" panose="02020500000000000000" pitchFamily="18" charset="-128"/>
                        <a:cs typeface="ＭＳ Ｐゴシック"/>
                      </a:endParaRPr>
                    </a:p>
                  </a:txBody>
                  <a:tcPr marL="0" marR="0" marT="24765"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CDCDDA"/>
                    </a:solidFill>
                  </a:tcPr>
                </a:tc>
                <a:extLst>
                  <a:ext uri="{0D108BD9-81ED-4DB2-BD59-A6C34878D82A}">
                    <a16:rowId xmlns:a16="http://schemas.microsoft.com/office/drawing/2014/main" val="10007"/>
                  </a:ext>
                </a:extLst>
              </a:tr>
            </a:tbl>
          </a:graphicData>
        </a:graphic>
      </p:graphicFrame>
      <p:graphicFrame>
        <p:nvGraphicFramePr>
          <p:cNvPr id="8" name="object 8"/>
          <p:cNvGraphicFramePr>
            <a:graphicFrameLocks noGrp="1"/>
          </p:cNvGraphicFramePr>
          <p:nvPr>
            <p:extLst>
              <p:ext uri="{D42A27DB-BD31-4B8C-83A1-F6EECF244321}">
                <p14:modId xmlns:p14="http://schemas.microsoft.com/office/powerpoint/2010/main" val="305844889"/>
              </p:ext>
            </p:extLst>
          </p:nvPr>
        </p:nvGraphicFramePr>
        <p:xfrm>
          <a:off x="6799168" y="4474622"/>
          <a:ext cx="4685260" cy="2299334"/>
        </p:xfrm>
        <a:graphic>
          <a:graphicData uri="http://schemas.openxmlformats.org/drawingml/2006/table">
            <a:tbl>
              <a:tblPr firstRow="1" bandRow="1">
                <a:tableStyleId>{2D5ABB26-0587-4C30-8999-92F81FD0307C}</a:tableStyleId>
              </a:tblPr>
              <a:tblGrid>
                <a:gridCol w="972412">
                  <a:extLst>
                    <a:ext uri="{9D8B030D-6E8A-4147-A177-3AD203B41FA5}">
                      <a16:colId xmlns:a16="http://schemas.microsoft.com/office/drawing/2014/main" val="20000"/>
                    </a:ext>
                  </a:extLst>
                </a:gridCol>
                <a:gridCol w="3712848">
                  <a:extLst>
                    <a:ext uri="{9D8B030D-6E8A-4147-A177-3AD203B41FA5}">
                      <a16:colId xmlns:a16="http://schemas.microsoft.com/office/drawing/2014/main" val="20001"/>
                    </a:ext>
                  </a:extLst>
                </a:gridCol>
              </a:tblGrid>
              <a:tr h="219075">
                <a:tc gridSpan="2">
                  <a:txBody>
                    <a:bodyPr/>
                    <a:lstStyle/>
                    <a:p>
                      <a:pPr marL="666115">
                        <a:lnSpc>
                          <a:spcPct val="100000"/>
                        </a:lnSpc>
                        <a:spcBef>
                          <a:spcPts val="145"/>
                        </a:spcBef>
                      </a:pPr>
                      <a:r>
                        <a:rPr sz="1100" b="1" spc="-10" dirty="0">
                          <a:latin typeface="BIZ UDP明朝 Medium" panose="02020500000000000000" pitchFamily="18" charset="-128"/>
                          <a:ea typeface="BIZ UDP明朝 Medium" panose="02020500000000000000" pitchFamily="18" charset="-128"/>
                          <a:cs typeface="ＭＳ Ｐゴシック"/>
                        </a:rPr>
                        <a:t>国防</a:t>
                      </a:r>
                      <a:r>
                        <a:rPr sz="1100" b="1" spc="150" dirty="0">
                          <a:latin typeface="BIZ UDP明朝 Medium" panose="02020500000000000000" pitchFamily="18" charset="-128"/>
                          <a:ea typeface="BIZ UDP明朝 Medium" panose="02020500000000000000" pitchFamily="18" charset="-128"/>
                          <a:cs typeface="ＭＳ Ｐゴシック"/>
                        </a:rPr>
                        <a:t>省 財</a:t>
                      </a:r>
                      <a:r>
                        <a:rPr sz="1100" b="1" spc="-10" dirty="0">
                          <a:latin typeface="BIZ UDP明朝 Medium" panose="02020500000000000000" pitchFamily="18" charset="-128"/>
                          <a:ea typeface="BIZ UDP明朝 Medium" panose="02020500000000000000" pitchFamily="18" charset="-128"/>
                          <a:cs typeface="ＭＳ Ｐゴシック"/>
                        </a:rPr>
                        <a:t>務</a:t>
                      </a:r>
                      <a:r>
                        <a:rPr sz="1100" b="1" spc="-20" dirty="0">
                          <a:latin typeface="BIZ UDP明朝 Medium" panose="02020500000000000000" pitchFamily="18" charset="-128"/>
                          <a:ea typeface="BIZ UDP明朝 Medium" panose="02020500000000000000" pitchFamily="18" charset="-128"/>
                          <a:cs typeface="ＭＳ Ｐゴシック"/>
                        </a:rPr>
                        <a:t>管理規</a:t>
                      </a:r>
                      <a:r>
                        <a:rPr sz="1100" b="1" spc="-35" dirty="0">
                          <a:latin typeface="BIZ UDP明朝 Medium" panose="02020500000000000000" pitchFamily="18" charset="-128"/>
                          <a:ea typeface="BIZ UDP明朝 Medium" panose="02020500000000000000" pitchFamily="18" charset="-128"/>
                          <a:cs typeface="ＭＳ Ｐゴシック"/>
                        </a:rPr>
                        <a:t>則</a:t>
                      </a:r>
                      <a:r>
                        <a:rPr sz="1100" b="1" spc="-10" dirty="0">
                          <a:latin typeface="BIZ UDP明朝 Medium" panose="02020500000000000000" pitchFamily="18" charset="-128"/>
                          <a:ea typeface="BIZ UDP明朝 Medium" panose="02020500000000000000" pitchFamily="18" charset="-128"/>
                          <a:cs typeface="ＭＳ Ｐゴシック"/>
                        </a:rPr>
                        <a:t>（</a:t>
                      </a:r>
                      <a:r>
                        <a:rPr sz="1100" b="1" spc="-20" dirty="0">
                          <a:latin typeface="BIZ UDP明朝 Medium" panose="02020500000000000000" pitchFamily="18" charset="-128"/>
                          <a:ea typeface="BIZ UDP明朝 Medium" panose="02020500000000000000" pitchFamily="18" charset="-128"/>
                          <a:cs typeface="ＭＳ Ｐゴシック"/>
                        </a:rPr>
                        <a:t>第</a:t>
                      </a:r>
                      <a:r>
                        <a:rPr sz="1100" b="1" spc="-10" dirty="0">
                          <a:latin typeface="BIZ UDP明朝 Medium" panose="02020500000000000000" pitchFamily="18" charset="-128"/>
                          <a:ea typeface="BIZ UDP明朝 Medium" panose="02020500000000000000" pitchFamily="18" charset="-128"/>
                          <a:cs typeface="Arial"/>
                        </a:rPr>
                        <a:t>2</a:t>
                      </a:r>
                      <a:r>
                        <a:rPr sz="1100" b="1" spc="-20" dirty="0">
                          <a:latin typeface="BIZ UDP明朝 Medium" panose="02020500000000000000" pitchFamily="18" charset="-128"/>
                          <a:ea typeface="BIZ UDP明朝 Medium" panose="02020500000000000000" pitchFamily="18" charset="-128"/>
                          <a:cs typeface="ＭＳ Ｐゴシック"/>
                        </a:rPr>
                        <a:t>巻，第</a:t>
                      </a:r>
                      <a:r>
                        <a:rPr sz="1100" b="1" spc="-10" dirty="0">
                          <a:latin typeface="BIZ UDP明朝 Medium" panose="02020500000000000000" pitchFamily="18" charset="-128"/>
                          <a:ea typeface="BIZ UDP明朝 Medium" panose="02020500000000000000" pitchFamily="18" charset="-128"/>
                          <a:cs typeface="Arial"/>
                        </a:rPr>
                        <a:t>5</a:t>
                      </a:r>
                      <a:r>
                        <a:rPr sz="1100" b="1" spc="-20" dirty="0">
                          <a:latin typeface="BIZ UDP明朝 Medium" panose="02020500000000000000" pitchFamily="18" charset="-128"/>
                          <a:ea typeface="BIZ UDP明朝 Medium" panose="02020500000000000000" pitchFamily="18" charset="-128"/>
                          <a:cs typeface="ＭＳ Ｐゴシック"/>
                        </a:rPr>
                        <a:t>章</a:t>
                      </a:r>
                      <a:r>
                        <a:rPr sz="1100" b="1" spc="-50" dirty="0">
                          <a:latin typeface="BIZ UDP明朝 Medium" panose="02020500000000000000" pitchFamily="18" charset="-128"/>
                          <a:ea typeface="BIZ UDP明朝 Medium" panose="02020500000000000000" pitchFamily="18" charset="-128"/>
                          <a:cs typeface="ＭＳ Ｐゴシック"/>
                        </a:rPr>
                        <a:t>）</a:t>
                      </a:r>
                      <a:endParaRPr sz="1100">
                        <a:latin typeface="BIZ UDP明朝 Medium" panose="02020500000000000000" pitchFamily="18" charset="-128"/>
                        <a:ea typeface="BIZ UDP明朝 Medium" panose="02020500000000000000" pitchFamily="18" charset="-128"/>
                        <a:cs typeface="ＭＳ Ｐゴシック"/>
                      </a:endParaRPr>
                    </a:p>
                  </a:txBody>
                  <a:tcPr marL="0" marR="0" marT="18415" marB="0">
                    <a:lnL w="12700">
                      <a:solidFill>
                        <a:srgbClr val="333399"/>
                      </a:solidFill>
                      <a:prstDash val="solid"/>
                    </a:lnL>
                    <a:lnR w="12700">
                      <a:solidFill>
                        <a:srgbClr val="333399"/>
                      </a:solidFill>
                      <a:prstDash val="solid"/>
                    </a:lnR>
                    <a:lnT w="12700">
                      <a:solidFill>
                        <a:srgbClr val="333399"/>
                      </a:solidFill>
                      <a:prstDash val="solid"/>
                    </a:lnT>
                    <a:lnB w="12700">
                      <a:solidFill>
                        <a:srgbClr val="333399"/>
                      </a:solidFill>
                      <a:prstDash val="solid"/>
                    </a:lnB>
                    <a:solidFill>
                      <a:srgbClr val="E8E8EE"/>
                    </a:solidFill>
                  </a:tcPr>
                </a:tc>
                <a:tc hMerge="1">
                  <a:txBody>
                    <a:bodyPr/>
                    <a:lstStyle/>
                    <a:p>
                      <a:endParaRPr/>
                    </a:p>
                  </a:txBody>
                  <a:tcPr marL="0" marR="0" marT="0" marB="0"/>
                </a:tc>
                <a:extLst>
                  <a:ext uri="{0D108BD9-81ED-4DB2-BD59-A6C34878D82A}">
                    <a16:rowId xmlns:a16="http://schemas.microsoft.com/office/drawing/2014/main" val="10000"/>
                  </a:ext>
                </a:extLst>
              </a:tr>
              <a:tr h="200025">
                <a:tc>
                  <a:txBody>
                    <a:bodyPr/>
                    <a:lstStyle/>
                    <a:p>
                      <a:pPr>
                        <a:lnSpc>
                          <a:spcPct val="100000"/>
                        </a:lnSpc>
                      </a:pPr>
                      <a:endParaRPr sz="120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333399"/>
                      </a:solidFill>
                      <a:prstDash val="solid"/>
                    </a:lnL>
                    <a:lnR w="12700">
                      <a:solidFill>
                        <a:srgbClr val="333399"/>
                      </a:solidFill>
                      <a:prstDash val="solid"/>
                    </a:lnR>
                    <a:lnT w="12700">
                      <a:solidFill>
                        <a:srgbClr val="333399"/>
                      </a:solidFill>
                      <a:prstDash val="solid"/>
                    </a:lnT>
                    <a:solidFill>
                      <a:srgbClr val="CDCDDE"/>
                    </a:solidFill>
                  </a:tcPr>
                </a:tc>
                <a:tc>
                  <a:txBody>
                    <a:bodyPr/>
                    <a:lstStyle/>
                    <a:p>
                      <a:pPr marL="67945">
                        <a:lnSpc>
                          <a:spcPts val="1265"/>
                        </a:lnSpc>
                        <a:spcBef>
                          <a:spcPts val="215"/>
                        </a:spcBef>
                      </a:pPr>
                      <a:r>
                        <a:rPr sz="1100" spc="-20" dirty="0">
                          <a:latin typeface="BIZ UDP明朝 Medium" panose="02020500000000000000" pitchFamily="18" charset="-128"/>
                          <a:ea typeface="BIZ UDP明朝 Medium" panose="02020500000000000000" pitchFamily="18" charset="-128"/>
                          <a:cs typeface="ＭＳ Ｐゴシック"/>
                        </a:rPr>
                        <a:t>基礎研究とは，プロセスや製品への特定の適</a:t>
                      </a:r>
                      <a:endParaRPr sz="1100" dirty="0">
                        <a:latin typeface="BIZ UDP明朝 Medium" panose="02020500000000000000" pitchFamily="18" charset="-128"/>
                        <a:ea typeface="BIZ UDP明朝 Medium" panose="02020500000000000000" pitchFamily="18" charset="-128"/>
                        <a:cs typeface="ＭＳ Ｐゴシック"/>
                      </a:endParaRPr>
                    </a:p>
                  </a:txBody>
                  <a:tcPr marL="0" marR="0" marT="27305" marB="0">
                    <a:lnL w="12700">
                      <a:solidFill>
                        <a:srgbClr val="333399"/>
                      </a:solidFill>
                      <a:prstDash val="solid"/>
                    </a:lnL>
                    <a:lnR w="12700">
                      <a:solidFill>
                        <a:srgbClr val="333399"/>
                      </a:solidFill>
                      <a:prstDash val="solid"/>
                    </a:lnR>
                    <a:lnT w="12700">
                      <a:solidFill>
                        <a:srgbClr val="333399"/>
                      </a:solidFill>
                      <a:prstDash val="solid"/>
                    </a:lnT>
                    <a:solidFill>
                      <a:srgbClr val="CDCDDE"/>
                    </a:solidFill>
                  </a:tcPr>
                </a:tc>
                <a:extLst>
                  <a:ext uri="{0D108BD9-81ED-4DB2-BD59-A6C34878D82A}">
                    <a16:rowId xmlns:a16="http://schemas.microsoft.com/office/drawing/2014/main" val="10001"/>
                  </a:ext>
                </a:extLst>
              </a:tr>
              <a:tr h="158115">
                <a:tc>
                  <a:txBody>
                    <a:bodyPr/>
                    <a:lstStyle/>
                    <a:p>
                      <a:pPr marL="67945">
                        <a:lnSpc>
                          <a:spcPts val="1145"/>
                        </a:lnSpc>
                      </a:pPr>
                      <a:r>
                        <a:rPr sz="1100" b="1" spc="-10" dirty="0">
                          <a:latin typeface="BIZ UDP明朝 Medium" panose="02020500000000000000" pitchFamily="18" charset="-128"/>
                          <a:ea typeface="BIZ UDP明朝 Medium" panose="02020500000000000000" pitchFamily="18" charset="-128"/>
                          <a:cs typeface="ＭＳ Ｐゴシック"/>
                        </a:rPr>
                        <a:t>基礎</a:t>
                      </a:r>
                      <a:r>
                        <a:rPr sz="1100" b="1" spc="-20" dirty="0">
                          <a:latin typeface="BIZ UDP明朝 Medium" panose="02020500000000000000" pitchFamily="18" charset="-128"/>
                          <a:ea typeface="BIZ UDP明朝 Medium" panose="02020500000000000000" pitchFamily="18" charset="-128"/>
                          <a:cs typeface="ＭＳ Ｐゴシック"/>
                        </a:rPr>
                        <a:t>研</a:t>
                      </a:r>
                      <a:r>
                        <a:rPr sz="1100" b="1" spc="-50" dirty="0">
                          <a:latin typeface="BIZ UDP明朝 Medium" panose="02020500000000000000" pitchFamily="18" charset="-128"/>
                          <a:ea typeface="BIZ UDP明朝 Medium" panose="02020500000000000000" pitchFamily="18" charset="-128"/>
                          <a:cs typeface="ＭＳ Ｐゴシック"/>
                        </a:rPr>
                        <a:t>究</a:t>
                      </a:r>
                      <a:endParaRPr sz="1100">
                        <a:latin typeface="BIZ UDP明朝 Medium" panose="02020500000000000000" pitchFamily="18" charset="-128"/>
                        <a:ea typeface="BIZ UDP明朝 Medium" panose="02020500000000000000" pitchFamily="18" charset="-128"/>
                        <a:cs typeface="ＭＳ Ｐゴシック"/>
                      </a:endParaRPr>
                    </a:p>
                  </a:txBody>
                  <a:tcPr marL="0" marR="0" marT="0" marB="0">
                    <a:lnL w="12700">
                      <a:solidFill>
                        <a:srgbClr val="333399"/>
                      </a:solidFill>
                      <a:prstDash val="solid"/>
                    </a:lnL>
                    <a:lnR w="12700">
                      <a:solidFill>
                        <a:srgbClr val="333399"/>
                      </a:solidFill>
                      <a:prstDash val="solid"/>
                    </a:lnR>
                    <a:solidFill>
                      <a:srgbClr val="CDCDDE"/>
                    </a:solidFill>
                  </a:tcPr>
                </a:tc>
                <a:tc>
                  <a:txBody>
                    <a:bodyPr/>
                    <a:lstStyle/>
                    <a:p>
                      <a:pPr marL="67945">
                        <a:lnSpc>
                          <a:spcPts val="1145"/>
                        </a:lnSpc>
                      </a:pPr>
                      <a:r>
                        <a:rPr sz="1100" spc="-20" dirty="0">
                          <a:latin typeface="BIZ UDP明朝 Medium" panose="02020500000000000000" pitchFamily="18" charset="-128"/>
                          <a:ea typeface="BIZ UDP明朝 Medium" panose="02020500000000000000" pitchFamily="18" charset="-128"/>
                          <a:cs typeface="ＭＳ Ｐゴシック"/>
                        </a:rPr>
                        <a:t>用を考慮せずに，現象の基本的な側面や観察</a:t>
                      </a:r>
                      <a:endParaRPr sz="1100" dirty="0">
                        <a:latin typeface="BIZ UDP明朝 Medium" panose="02020500000000000000" pitchFamily="18" charset="-128"/>
                        <a:ea typeface="BIZ UDP明朝 Medium" panose="02020500000000000000" pitchFamily="18" charset="-128"/>
                        <a:cs typeface="ＭＳ Ｐゴシック"/>
                      </a:endParaRPr>
                    </a:p>
                  </a:txBody>
                  <a:tcPr marL="0" marR="0" marT="0" marB="0">
                    <a:lnL w="12700">
                      <a:solidFill>
                        <a:srgbClr val="333399"/>
                      </a:solidFill>
                      <a:prstDash val="solid"/>
                    </a:lnL>
                    <a:lnR w="12700">
                      <a:solidFill>
                        <a:srgbClr val="333399"/>
                      </a:solidFill>
                      <a:prstDash val="solid"/>
                    </a:lnR>
                    <a:solidFill>
                      <a:srgbClr val="CDCDDE"/>
                    </a:solidFill>
                  </a:tcPr>
                </a:tc>
                <a:extLst>
                  <a:ext uri="{0D108BD9-81ED-4DB2-BD59-A6C34878D82A}">
                    <a16:rowId xmlns:a16="http://schemas.microsoft.com/office/drawing/2014/main" val="10002"/>
                  </a:ext>
                </a:extLst>
              </a:tr>
              <a:tr h="170815">
                <a:tc>
                  <a:txBody>
                    <a:bodyPr/>
                    <a:lstStyle/>
                    <a:p>
                      <a:pPr marL="67945">
                        <a:lnSpc>
                          <a:spcPts val="1245"/>
                        </a:lnSpc>
                      </a:pPr>
                      <a:r>
                        <a:rPr sz="1100" b="1" spc="-10" dirty="0">
                          <a:latin typeface="BIZ UDP明朝 Medium" panose="02020500000000000000" pitchFamily="18" charset="-128"/>
                          <a:ea typeface="BIZ UDP明朝 Medium" panose="02020500000000000000" pitchFamily="18" charset="-128"/>
                          <a:cs typeface="ＭＳ Ｐゴシック"/>
                        </a:rPr>
                        <a:t>（</a:t>
                      </a:r>
                      <a:r>
                        <a:rPr sz="1100" b="1" spc="-10" dirty="0">
                          <a:latin typeface="BIZ UDP明朝 Medium" panose="02020500000000000000" pitchFamily="18" charset="-128"/>
                          <a:ea typeface="BIZ UDP明朝 Medium" panose="02020500000000000000" pitchFamily="18" charset="-128"/>
                          <a:cs typeface="Arial"/>
                        </a:rPr>
                        <a:t>6.1</a:t>
                      </a:r>
                      <a:r>
                        <a:rPr sz="1100" b="1" spc="-10" dirty="0">
                          <a:latin typeface="BIZ UDP明朝 Medium" panose="02020500000000000000" pitchFamily="18" charset="-128"/>
                          <a:ea typeface="BIZ UDP明朝 Medium" panose="02020500000000000000" pitchFamily="18" charset="-128"/>
                          <a:cs typeface="ＭＳ Ｐゴシック"/>
                        </a:rPr>
                        <a:t>）</a:t>
                      </a:r>
                      <a:endParaRPr sz="1100">
                        <a:latin typeface="BIZ UDP明朝 Medium" panose="02020500000000000000" pitchFamily="18" charset="-128"/>
                        <a:ea typeface="BIZ UDP明朝 Medium" panose="02020500000000000000" pitchFamily="18" charset="-128"/>
                        <a:cs typeface="ＭＳ Ｐゴシック"/>
                      </a:endParaRPr>
                    </a:p>
                  </a:txBody>
                  <a:tcPr marL="0" marR="0" marT="0" marB="0">
                    <a:lnL w="12700">
                      <a:solidFill>
                        <a:srgbClr val="333399"/>
                      </a:solidFill>
                      <a:prstDash val="solid"/>
                    </a:lnL>
                    <a:lnR w="12700">
                      <a:solidFill>
                        <a:srgbClr val="333399"/>
                      </a:solidFill>
                      <a:prstDash val="solid"/>
                    </a:lnR>
                    <a:solidFill>
                      <a:srgbClr val="CDCDDE"/>
                    </a:solidFill>
                  </a:tcPr>
                </a:tc>
                <a:tc>
                  <a:txBody>
                    <a:bodyPr/>
                    <a:lstStyle/>
                    <a:p>
                      <a:pPr marL="67945">
                        <a:lnSpc>
                          <a:spcPts val="1215"/>
                        </a:lnSpc>
                        <a:spcBef>
                          <a:spcPts val="30"/>
                        </a:spcBef>
                      </a:pPr>
                      <a:r>
                        <a:rPr sz="1100" spc="-20" dirty="0">
                          <a:latin typeface="BIZ UDP明朝 Medium" panose="02020500000000000000" pitchFamily="18" charset="-128"/>
                          <a:ea typeface="BIZ UDP明朝 Medium" panose="02020500000000000000" pitchFamily="18" charset="-128"/>
                          <a:cs typeface="ＭＳ Ｐゴシック"/>
                        </a:rPr>
                        <a:t>可能な事実についての知識や理解を深めるた</a:t>
                      </a:r>
                      <a:endParaRPr sz="1100" dirty="0">
                        <a:latin typeface="BIZ UDP明朝 Medium" panose="02020500000000000000" pitchFamily="18" charset="-128"/>
                        <a:ea typeface="BIZ UDP明朝 Medium" panose="02020500000000000000" pitchFamily="18" charset="-128"/>
                        <a:cs typeface="ＭＳ Ｐゴシック"/>
                      </a:endParaRPr>
                    </a:p>
                  </a:txBody>
                  <a:tcPr marL="0" marR="0" marT="3810" marB="0">
                    <a:lnL w="12700">
                      <a:solidFill>
                        <a:srgbClr val="333399"/>
                      </a:solidFill>
                      <a:prstDash val="solid"/>
                    </a:lnL>
                    <a:lnR w="12700">
                      <a:solidFill>
                        <a:srgbClr val="333399"/>
                      </a:solidFill>
                      <a:prstDash val="solid"/>
                    </a:lnR>
                    <a:solidFill>
                      <a:srgbClr val="CDCDDE"/>
                    </a:solidFill>
                  </a:tcPr>
                </a:tc>
                <a:extLst>
                  <a:ext uri="{0D108BD9-81ED-4DB2-BD59-A6C34878D82A}">
                    <a16:rowId xmlns:a16="http://schemas.microsoft.com/office/drawing/2014/main" val="10003"/>
                  </a:ext>
                </a:extLst>
              </a:tr>
              <a:tr h="185420">
                <a:tc>
                  <a:txBody>
                    <a:bodyPr/>
                    <a:lstStyle/>
                    <a:p>
                      <a:pPr>
                        <a:lnSpc>
                          <a:spcPct val="100000"/>
                        </a:lnSpc>
                      </a:pPr>
                      <a:endParaRPr sz="100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333399"/>
                      </a:solidFill>
                      <a:prstDash val="solid"/>
                    </a:lnL>
                    <a:lnR w="12700">
                      <a:solidFill>
                        <a:srgbClr val="333399"/>
                      </a:solidFill>
                      <a:prstDash val="solid"/>
                    </a:lnR>
                    <a:lnB w="12700">
                      <a:solidFill>
                        <a:srgbClr val="333399"/>
                      </a:solidFill>
                      <a:prstDash val="solid"/>
                    </a:lnB>
                    <a:solidFill>
                      <a:srgbClr val="CDCDDE"/>
                    </a:solidFill>
                  </a:tcPr>
                </a:tc>
                <a:tc>
                  <a:txBody>
                    <a:bodyPr/>
                    <a:lstStyle/>
                    <a:p>
                      <a:pPr marL="67945">
                        <a:lnSpc>
                          <a:spcPts val="1230"/>
                        </a:lnSpc>
                      </a:pPr>
                      <a:r>
                        <a:rPr sz="1100" spc="-15" dirty="0">
                          <a:latin typeface="BIZ UDP明朝 Medium" panose="02020500000000000000" pitchFamily="18" charset="-128"/>
                          <a:ea typeface="BIZ UDP明朝 Medium" panose="02020500000000000000" pitchFamily="18" charset="-128"/>
                          <a:cs typeface="ＭＳ Ｐゴシック"/>
                        </a:rPr>
                        <a:t>めの体系的な研究</a:t>
                      </a:r>
                      <a:endParaRPr sz="1100" dirty="0">
                        <a:latin typeface="BIZ UDP明朝 Medium" panose="02020500000000000000" pitchFamily="18" charset="-128"/>
                        <a:ea typeface="BIZ UDP明朝 Medium" panose="02020500000000000000" pitchFamily="18" charset="-128"/>
                        <a:cs typeface="ＭＳ Ｐゴシック"/>
                      </a:endParaRPr>
                    </a:p>
                  </a:txBody>
                  <a:tcPr marL="0" marR="0" marT="0" marB="0">
                    <a:lnL w="12700">
                      <a:solidFill>
                        <a:srgbClr val="333399"/>
                      </a:solidFill>
                      <a:prstDash val="solid"/>
                    </a:lnL>
                    <a:lnR w="12700">
                      <a:solidFill>
                        <a:srgbClr val="333399"/>
                      </a:solidFill>
                      <a:prstDash val="solid"/>
                    </a:lnR>
                    <a:lnB w="12700">
                      <a:solidFill>
                        <a:srgbClr val="333399"/>
                      </a:solidFill>
                      <a:prstDash val="solid"/>
                    </a:lnB>
                    <a:solidFill>
                      <a:srgbClr val="CDCDDE"/>
                    </a:solidFill>
                  </a:tcPr>
                </a:tc>
                <a:extLst>
                  <a:ext uri="{0D108BD9-81ED-4DB2-BD59-A6C34878D82A}">
                    <a16:rowId xmlns:a16="http://schemas.microsoft.com/office/drawing/2014/main" val="10004"/>
                  </a:ext>
                </a:extLst>
              </a:tr>
              <a:tr h="429895">
                <a:tc>
                  <a:txBody>
                    <a:bodyPr/>
                    <a:lstStyle/>
                    <a:p>
                      <a:pPr marL="67945">
                        <a:lnSpc>
                          <a:spcPts val="1270"/>
                        </a:lnSpc>
                        <a:spcBef>
                          <a:spcPts val="414"/>
                        </a:spcBef>
                      </a:pPr>
                      <a:r>
                        <a:rPr sz="1100" b="1" spc="-10" dirty="0">
                          <a:latin typeface="BIZ UDP明朝 Medium" panose="02020500000000000000" pitchFamily="18" charset="-128"/>
                          <a:ea typeface="BIZ UDP明朝 Medium" panose="02020500000000000000" pitchFamily="18" charset="-128"/>
                          <a:cs typeface="ＭＳ Ｐゴシック"/>
                        </a:rPr>
                        <a:t>応用</a:t>
                      </a:r>
                      <a:r>
                        <a:rPr sz="1100" b="1" spc="-20" dirty="0">
                          <a:latin typeface="BIZ UDP明朝 Medium" panose="02020500000000000000" pitchFamily="18" charset="-128"/>
                          <a:ea typeface="BIZ UDP明朝 Medium" panose="02020500000000000000" pitchFamily="18" charset="-128"/>
                          <a:cs typeface="ＭＳ Ｐゴシック"/>
                        </a:rPr>
                        <a:t>研</a:t>
                      </a:r>
                      <a:r>
                        <a:rPr sz="1100" b="1" spc="-50" dirty="0">
                          <a:latin typeface="BIZ UDP明朝 Medium" panose="02020500000000000000" pitchFamily="18" charset="-128"/>
                          <a:ea typeface="BIZ UDP明朝 Medium" panose="02020500000000000000" pitchFamily="18" charset="-128"/>
                          <a:cs typeface="ＭＳ Ｐゴシック"/>
                        </a:rPr>
                        <a:t>究</a:t>
                      </a:r>
                      <a:endParaRPr sz="1100">
                        <a:latin typeface="BIZ UDP明朝 Medium" panose="02020500000000000000" pitchFamily="18" charset="-128"/>
                        <a:ea typeface="BIZ UDP明朝 Medium" panose="02020500000000000000" pitchFamily="18" charset="-128"/>
                        <a:cs typeface="ＭＳ Ｐゴシック"/>
                      </a:endParaRPr>
                    </a:p>
                    <a:p>
                      <a:pPr marL="67945">
                        <a:lnSpc>
                          <a:spcPts val="1270"/>
                        </a:lnSpc>
                      </a:pPr>
                      <a:r>
                        <a:rPr sz="1100" b="1" spc="-10" dirty="0">
                          <a:latin typeface="BIZ UDP明朝 Medium" panose="02020500000000000000" pitchFamily="18" charset="-128"/>
                          <a:ea typeface="BIZ UDP明朝 Medium" panose="02020500000000000000" pitchFamily="18" charset="-128"/>
                          <a:cs typeface="ＭＳ Ｐゴシック"/>
                        </a:rPr>
                        <a:t>（</a:t>
                      </a:r>
                      <a:r>
                        <a:rPr sz="1100" b="1" spc="-10" dirty="0">
                          <a:latin typeface="BIZ UDP明朝 Medium" panose="02020500000000000000" pitchFamily="18" charset="-128"/>
                          <a:ea typeface="BIZ UDP明朝 Medium" panose="02020500000000000000" pitchFamily="18" charset="-128"/>
                          <a:cs typeface="Arial"/>
                        </a:rPr>
                        <a:t>6.2</a:t>
                      </a:r>
                      <a:r>
                        <a:rPr sz="1100" b="1" spc="-10" dirty="0">
                          <a:latin typeface="BIZ UDP明朝 Medium" panose="02020500000000000000" pitchFamily="18" charset="-128"/>
                          <a:ea typeface="BIZ UDP明朝 Medium" panose="02020500000000000000" pitchFamily="18" charset="-128"/>
                          <a:cs typeface="ＭＳ Ｐゴシック"/>
                        </a:rPr>
                        <a:t>）</a:t>
                      </a:r>
                      <a:endParaRPr sz="1100">
                        <a:latin typeface="BIZ UDP明朝 Medium" panose="02020500000000000000" pitchFamily="18" charset="-128"/>
                        <a:ea typeface="BIZ UDP明朝 Medium" panose="02020500000000000000" pitchFamily="18" charset="-128"/>
                        <a:cs typeface="ＭＳ Ｐゴシック"/>
                      </a:endParaRPr>
                    </a:p>
                  </a:txBody>
                  <a:tcPr marL="0" marR="0" marT="52704" marB="0">
                    <a:lnL w="12700">
                      <a:solidFill>
                        <a:srgbClr val="333399"/>
                      </a:solidFill>
                      <a:prstDash val="solid"/>
                    </a:lnL>
                    <a:lnR w="12700">
                      <a:solidFill>
                        <a:srgbClr val="333399"/>
                      </a:solidFill>
                      <a:prstDash val="solid"/>
                    </a:lnR>
                    <a:lnT w="12700">
                      <a:solidFill>
                        <a:srgbClr val="333399"/>
                      </a:solidFill>
                      <a:prstDash val="solid"/>
                    </a:lnT>
                    <a:lnB w="12700">
                      <a:solidFill>
                        <a:srgbClr val="333399"/>
                      </a:solidFill>
                      <a:prstDash val="solid"/>
                    </a:lnB>
                    <a:solidFill>
                      <a:srgbClr val="E8E8EE"/>
                    </a:solidFill>
                  </a:tcPr>
                </a:tc>
                <a:tc>
                  <a:txBody>
                    <a:bodyPr/>
                    <a:lstStyle/>
                    <a:p>
                      <a:pPr marL="67945" marR="129539">
                        <a:lnSpc>
                          <a:spcPts val="1220"/>
                        </a:lnSpc>
                        <a:spcBef>
                          <a:spcPts val="535"/>
                        </a:spcBef>
                      </a:pPr>
                      <a:r>
                        <a:rPr sz="1100" spc="-20" dirty="0">
                          <a:latin typeface="BIZ UDP明朝 Medium" panose="02020500000000000000" pitchFamily="18" charset="-128"/>
                          <a:ea typeface="BIZ UDP明朝 Medium" panose="02020500000000000000" pitchFamily="18" charset="-128"/>
                          <a:cs typeface="ＭＳ Ｐゴシック"/>
                        </a:rPr>
                        <a:t>認識された特定のニーズを満たす手段を理解</a:t>
                      </a:r>
                      <a:r>
                        <a:rPr sz="1100" spc="-15" dirty="0">
                          <a:latin typeface="BIZ UDP明朝 Medium" panose="02020500000000000000" pitchFamily="18" charset="-128"/>
                          <a:ea typeface="BIZ UDP明朝 Medium" panose="02020500000000000000" pitchFamily="18" charset="-128"/>
                          <a:cs typeface="ＭＳ Ｐゴシック"/>
                        </a:rPr>
                        <a:t>するための体系的な研究</a:t>
                      </a:r>
                      <a:endParaRPr sz="1100" dirty="0">
                        <a:latin typeface="BIZ UDP明朝 Medium" panose="02020500000000000000" pitchFamily="18" charset="-128"/>
                        <a:ea typeface="BIZ UDP明朝 Medium" panose="02020500000000000000" pitchFamily="18" charset="-128"/>
                        <a:cs typeface="ＭＳ Ｐゴシック"/>
                      </a:endParaRPr>
                    </a:p>
                  </a:txBody>
                  <a:tcPr marL="0" marR="0" marT="67945" marB="0">
                    <a:lnL w="12700">
                      <a:solidFill>
                        <a:srgbClr val="333399"/>
                      </a:solidFill>
                      <a:prstDash val="solid"/>
                    </a:lnL>
                    <a:lnR w="12700">
                      <a:solidFill>
                        <a:srgbClr val="333399"/>
                      </a:solidFill>
                      <a:prstDash val="solid"/>
                    </a:lnR>
                    <a:lnT w="12700">
                      <a:solidFill>
                        <a:srgbClr val="333399"/>
                      </a:solidFill>
                      <a:prstDash val="solid"/>
                    </a:lnT>
                    <a:lnB w="12700">
                      <a:solidFill>
                        <a:srgbClr val="333399"/>
                      </a:solidFill>
                      <a:prstDash val="solid"/>
                    </a:lnB>
                    <a:solidFill>
                      <a:srgbClr val="E8E8EE"/>
                    </a:solidFill>
                  </a:tcPr>
                </a:tc>
                <a:extLst>
                  <a:ext uri="{0D108BD9-81ED-4DB2-BD59-A6C34878D82A}">
                    <a16:rowId xmlns:a16="http://schemas.microsoft.com/office/drawing/2014/main" val="10005"/>
                  </a:ext>
                </a:extLst>
              </a:tr>
              <a:tr h="227329">
                <a:tc>
                  <a:txBody>
                    <a:bodyPr/>
                    <a:lstStyle/>
                    <a:p>
                      <a:pPr>
                        <a:lnSpc>
                          <a:spcPct val="100000"/>
                        </a:lnSpc>
                      </a:pPr>
                      <a:endParaRPr sz="120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333399"/>
                      </a:solidFill>
                      <a:prstDash val="solid"/>
                    </a:lnL>
                    <a:lnR w="12700">
                      <a:solidFill>
                        <a:srgbClr val="333399"/>
                      </a:solidFill>
                      <a:prstDash val="solid"/>
                    </a:lnR>
                    <a:lnT w="12700">
                      <a:solidFill>
                        <a:srgbClr val="333399"/>
                      </a:solidFill>
                      <a:prstDash val="solid"/>
                    </a:lnT>
                    <a:solidFill>
                      <a:srgbClr val="CDCDDE"/>
                    </a:solidFill>
                  </a:tcPr>
                </a:tc>
                <a:tc>
                  <a:txBody>
                    <a:bodyPr/>
                    <a:lstStyle/>
                    <a:p>
                      <a:pPr marL="67945">
                        <a:lnSpc>
                          <a:spcPts val="1265"/>
                        </a:lnSpc>
                        <a:spcBef>
                          <a:spcPts val="425"/>
                        </a:spcBef>
                      </a:pPr>
                      <a:r>
                        <a:rPr sz="1100" spc="-20" dirty="0">
                          <a:latin typeface="BIZ UDP明朝 Medium" panose="02020500000000000000" pitchFamily="18" charset="-128"/>
                          <a:ea typeface="BIZ UDP明朝 Medium" panose="02020500000000000000" pitchFamily="18" charset="-128"/>
                          <a:cs typeface="ＭＳ Ｐゴシック"/>
                        </a:rPr>
                        <a:t>この予算には，サブシステムとコンポーネント</a:t>
                      </a:r>
                      <a:endParaRPr sz="1100">
                        <a:latin typeface="BIZ UDP明朝 Medium" panose="02020500000000000000" pitchFamily="18" charset="-128"/>
                        <a:ea typeface="BIZ UDP明朝 Medium" panose="02020500000000000000" pitchFamily="18" charset="-128"/>
                        <a:cs typeface="ＭＳ Ｐゴシック"/>
                      </a:endParaRPr>
                    </a:p>
                  </a:txBody>
                  <a:tcPr marL="0" marR="0" marT="53975" marB="0">
                    <a:lnL w="12700">
                      <a:solidFill>
                        <a:srgbClr val="333399"/>
                      </a:solidFill>
                      <a:prstDash val="solid"/>
                    </a:lnL>
                    <a:lnR w="12700">
                      <a:solidFill>
                        <a:srgbClr val="333399"/>
                      </a:solidFill>
                      <a:prstDash val="solid"/>
                    </a:lnR>
                    <a:lnT w="12700">
                      <a:solidFill>
                        <a:srgbClr val="333399"/>
                      </a:solidFill>
                      <a:prstDash val="solid"/>
                    </a:lnT>
                    <a:solidFill>
                      <a:srgbClr val="CDCDDE"/>
                    </a:solidFill>
                  </a:tcPr>
                </a:tc>
                <a:extLst>
                  <a:ext uri="{0D108BD9-81ED-4DB2-BD59-A6C34878D82A}">
                    <a16:rowId xmlns:a16="http://schemas.microsoft.com/office/drawing/2014/main" val="10006"/>
                  </a:ext>
                </a:extLst>
              </a:tr>
              <a:tr h="167640">
                <a:tc>
                  <a:txBody>
                    <a:bodyPr/>
                    <a:lstStyle/>
                    <a:p>
                      <a:pPr marL="67945">
                        <a:lnSpc>
                          <a:spcPts val="1220"/>
                        </a:lnSpc>
                      </a:pPr>
                      <a:r>
                        <a:rPr sz="1100" b="1" spc="-10" dirty="0">
                          <a:latin typeface="BIZ UDP明朝 Medium" panose="02020500000000000000" pitchFamily="18" charset="-128"/>
                          <a:ea typeface="BIZ UDP明朝 Medium" panose="02020500000000000000" pitchFamily="18" charset="-128"/>
                          <a:cs typeface="ＭＳ Ｐゴシック"/>
                        </a:rPr>
                        <a:t>高度</a:t>
                      </a:r>
                      <a:r>
                        <a:rPr sz="1100" b="1" spc="-30" dirty="0">
                          <a:latin typeface="BIZ UDP明朝 Medium" panose="02020500000000000000" pitchFamily="18" charset="-128"/>
                          <a:ea typeface="BIZ UDP明朝 Medium" panose="02020500000000000000" pitchFamily="18" charset="-128"/>
                          <a:cs typeface="ＭＳ Ｐゴシック"/>
                        </a:rPr>
                        <a:t>な技</a:t>
                      </a:r>
                      <a:endParaRPr sz="1100">
                        <a:latin typeface="BIZ UDP明朝 Medium" panose="02020500000000000000" pitchFamily="18" charset="-128"/>
                        <a:ea typeface="BIZ UDP明朝 Medium" panose="02020500000000000000" pitchFamily="18" charset="-128"/>
                        <a:cs typeface="ＭＳ Ｐゴシック"/>
                      </a:endParaRPr>
                    </a:p>
                  </a:txBody>
                  <a:tcPr marL="0" marR="0" marT="0" marB="0">
                    <a:lnL w="12700">
                      <a:solidFill>
                        <a:srgbClr val="333399"/>
                      </a:solidFill>
                      <a:prstDash val="solid"/>
                    </a:lnL>
                    <a:lnR w="12700">
                      <a:solidFill>
                        <a:srgbClr val="333399"/>
                      </a:solidFill>
                      <a:prstDash val="solid"/>
                    </a:lnR>
                    <a:solidFill>
                      <a:srgbClr val="CDCDDE"/>
                    </a:solidFill>
                  </a:tcPr>
                </a:tc>
                <a:tc>
                  <a:txBody>
                    <a:bodyPr/>
                    <a:lstStyle/>
                    <a:p>
                      <a:pPr marL="67945">
                        <a:lnSpc>
                          <a:spcPts val="1220"/>
                        </a:lnSpc>
                      </a:pPr>
                      <a:r>
                        <a:rPr sz="1100" spc="-20" dirty="0">
                          <a:latin typeface="BIZ UDP明朝 Medium" panose="02020500000000000000" pitchFamily="18" charset="-128"/>
                          <a:ea typeface="BIZ UDP明朝 Medium" panose="02020500000000000000" pitchFamily="18" charset="-128"/>
                          <a:cs typeface="ＭＳ Ｐゴシック"/>
                        </a:rPr>
                        <a:t>の開発，及びシミュレーション環境でのフィール</a:t>
                      </a:r>
                      <a:endParaRPr sz="1100">
                        <a:latin typeface="BIZ UDP明朝 Medium" panose="02020500000000000000" pitchFamily="18" charset="-128"/>
                        <a:ea typeface="BIZ UDP明朝 Medium" panose="02020500000000000000" pitchFamily="18" charset="-128"/>
                        <a:cs typeface="ＭＳ Ｐゴシック"/>
                      </a:endParaRPr>
                    </a:p>
                  </a:txBody>
                  <a:tcPr marL="0" marR="0" marT="0" marB="0">
                    <a:lnL w="12700">
                      <a:solidFill>
                        <a:srgbClr val="333399"/>
                      </a:solidFill>
                      <a:prstDash val="solid"/>
                    </a:lnL>
                    <a:lnR w="12700">
                      <a:solidFill>
                        <a:srgbClr val="333399"/>
                      </a:solidFill>
                      <a:prstDash val="solid"/>
                    </a:lnR>
                    <a:solidFill>
                      <a:srgbClr val="CDCDDE"/>
                    </a:solidFill>
                  </a:tcPr>
                </a:tc>
                <a:extLst>
                  <a:ext uri="{0D108BD9-81ED-4DB2-BD59-A6C34878D82A}">
                    <a16:rowId xmlns:a16="http://schemas.microsoft.com/office/drawing/2014/main" val="10007"/>
                  </a:ext>
                </a:extLst>
              </a:tr>
              <a:tr h="541020">
                <a:tc>
                  <a:txBody>
                    <a:bodyPr/>
                    <a:lstStyle/>
                    <a:p>
                      <a:pPr marL="67945">
                        <a:lnSpc>
                          <a:spcPts val="1230"/>
                        </a:lnSpc>
                      </a:pPr>
                      <a:r>
                        <a:rPr sz="1100" b="1" spc="-10" dirty="0">
                          <a:latin typeface="BIZ UDP明朝 Medium" panose="02020500000000000000" pitchFamily="18" charset="-128"/>
                          <a:ea typeface="BIZ UDP明朝 Medium" panose="02020500000000000000" pitchFamily="18" charset="-128"/>
                          <a:cs typeface="ＭＳ Ｐゴシック"/>
                        </a:rPr>
                        <a:t>術開</a:t>
                      </a:r>
                      <a:r>
                        <a:rPr sz="1100" b="1" spc="-50" dirty="0">
                          <a:latin typeface="BIZ UDP明朝 Medium" panose="02020500000000000000" pitchFamily="18" charset="-128"/>
                          <a:ea typeface="BIZ UDP明朝 Medium" panose="02020500000000000000" pitchFamily="18" charset="-128"/>
                          <a:cs typeface="ＭＳ Ｐゴシック"/>
                        </a:rPr>
                        <a:t>発</a:t>
                      </a:r>
                      <a:endParaRPr sz="1100">
                        <a:latin typeface="BIZ UDP明朝 Medium" panose="02020500000000000000" pitchFamily="18" charset="-128"/>
                        <a:ea typeface="BIZ UDP明朝 Medium" panose="02020500000000000000" pitchFamily="18" charset="-128"/>
                        <a:cs typeface="ＭＳ Ｐゴシック"/>
                      </a:endParaRPr>
                    </a:p>
                    <a:p>
                      <a:pPr marL="67945">
                        <a:lnSpc>
                          <a:spcPts val="1270"/>
                        </a:lnSpc>
                      </a:pPr>
                      <a:r>
                        <a:rPr sz="1100" b="1" spc="-10" dirty="0">
                          <a:latin typeface="BIZ UDP明朝 Medium" panose="02020500000000000000" pitchFamily="18" charset="-128"/>
                          <a:ea typeface="BIZ UDP明朝 Medium" panose="02020500000000000000" pitchFamily="18" charset="-128"/>
                          <a:cs typeface="ＭＳ Ｐゴシック"/>
                        </a:rPr>
                        <a:t>（</a:t>
                      </a:r>
                      <a:r>
                        <a:rPr sz="1100" b="1" spc="-10" dirty="0">
                          <a:latin typeface="BIZ UDP明朝 Medium" panose="02020500000000000000" pitchFamily="18" charset="-128"/>
                          <a:ea typeface="BIZ UDP明朝 Medium" panose="02020500000000000000" pitchFamily="18" charset="-128"/>
                          <a:cs typeface="Arial"/>
                        </a:rPr>
                        <a:t>6.3</a:t>
                      </a:r>
                      <a:r>
                        <a:rPr sz="1100" b="1" spc="-10" dirty="0">
                          <a:latin typeface="BIZ UDP明朝 Medium" panose="02020500000000000000" pitchFamily="18" charset="-128"/>
                          <a:ea typeface="BIZ UDP明朝 Medium" panose="02020500000000000000" pitchFamily="18" charset="-128"/>
                          <a:cs typeface="ＭＳ Ｐゴシック"/>
                        </a:rPr>
                        <a:t>）</a:t>
                      </a:r>
                      <a:endParaRPr sz="1100">
                        <a:latin typeface="BIZ UDP明朝 Medium" panose="02020500000000000000" pitchFamily="18" charset="-128"/>
                        <a:ea typeface="BIZ UDP明朝 Medium" panose="02020500000000000000" pitchFamily="18" charset="-128"/>
                        <a:cs typeface="ＭＳ Ｐゴシック"/>
                      </a:endParaRPr>
                    </a:p>
                  </a:txBody>
                  <a:tcPr marL="0" marR="0" marT="0" marB="0">
                    <a:lnL w="12700">
                      <a:solidFill>
                        <a:srgbClr val="333399"/>
                      </a:solidFill>
                      <a:prstDash val="solid"/>
                    </a:lnL>
                    <a:lnR w="12700">
                      <a:solidFill>
                        <a:srgbClr val="333399"/>
                      </a:solidFill>
                      <a:prstDash val="solid"/>
                    </a:lnR>
                    <a:lnB w="12700">
                      <a:solidFill>
                        <a:srgbClr val="333399"/>
                      </a:solidFill>
                      <a:prstDash val="solid"/>
                    </a:lnB>
                    <a:solidFill>
                      <a:srgbClr val="CDCDDE"/>
                    </a:solidFill>
                  </a:tcPr>
                </a:tc>
                <a:tc>
                  <a:txBody>
                    <a:bodyPr/>
                    <a:lstStyle/>
                    <a:p>
                      <a:pPr marL="67945" marR="135255" algn="just">
                        <a:lnSpc>
                          <a:spcPct val="96400"/>
                        </a:lnSpc>
                        <a:spcBef>
                          <a:spcPts val="5"/>
                        </a:spcBef>
                      </a:pPr>
                      <a:r>
                        <a:rPr sz="1100" spc="-15" dirty="0">
                          <a:latin typeface="BIZ UDP明朝 Medium" panose="02020500000000000000" pitchFamily="18" charset="-128"/>
                          <a:ea typeface="BIZ UDP明朝 Medium" panose="02020500000000000000" pitchFamily="18" charset="-128"/>
                          <a:cs typeface="ＭＳ Ｐゴシック"/>
                        </a:rPr>
                        <a:t>ド実験や試験用のシステムプロトタイプにサブシステムとコンポーネントを統合する取り組み</a:t>
                      </a:r>
                      <a:r>
                        <a:rPr sz="1100" spc="-20" dirty="0">
                          <a:latin typeface="BIZ UDP明朝 Medium" panose="02020500000000000000" pitchFamily="18" charset="-128"/>
                          <a:ea typeface="BIZ UDP明朝 Medium" panose="02020500000000000000" pitchFamily="18" charset="-128"/>
                          <a:cs typeface="ＭＳ Ｐゴシック"/>
                        </a:rPr>
                        <a:t>を含む</a:t>
                      </a:r>
                      <a:endParaRPr sz="1100" dirty="0">
                        <a:latin typeface="BIZ UDP明朝 Medium" panose="02020500000000000000" pitchFamily="18" charset="-128"/>
                        <a:ea typeface="BIZ UDP明朝 Medium" panose="02020500000000000000" pitchFamily="18" charset="-128"/>
                        <a:cs typeface="ＭＳ Ｐゴシック"/>
                      </a:endParaRPr>
                    </a:p>
                  </a:txBody>
                  <a:tcPr marL="0" marR="0" marT="635" marB="0">
                    <a:lnL w="12700">
                      <a:solidFill>
                        <a:srgbClr val="333399"/>
                      </a:solidFill>
                      <a:prstDash val="solid"/>
                    </a:lnL>
                    <a:lnR w="12700">
                      <a:solidFill>
                        <a:srgbClr val="333399"/>
                      </a:solidFill>
                      <a:prstDash val="solid"/>
                    </a:lnR>
                    <a:lnB w="12700">
                      <a:solidFill>
                        <a:srgbClr val="333399"/>
                      </a:solidFill>
                      <a:prstDash val="solid"/>
                    </a:lnB>
                    <a:solidFill>
                      <a:srgbClr val="CDCDDE"/>
                    </a:solidFill>
                  </a:tcPr>
                </a:tc>
                <a:extLst>
                  <a:ext uri="{0D108BD9-81ED-4DB2-BD59-A6C34878D82A}">
                    <a16:rowId xmlns:a16="http://schemas.microsoft.com/office/drawing/2014/main" val="10008"/>
                  </a:ext>
                </a:extLst>
              </a:tr>
            </a:tbl>
          </a:graphicData>
        </a:graphic>
      </p:graphicFrame>
      <p:graphicFrame>
        <p:nvGraphicFramePr>
          <p:cNvPr id="9" name="object 9"/>
          <p:cNvGraphicFramePr>
            <a:graphicFrameLocks noGrp="1"/>
          </p:cNvGraphicFramePr>
          <p:nvPr>
            <p:extLst>
              <p:ext uri="{D42A27DB-BD31-4B8C-83A1-F6EECF244321}">
                <p14:modId xmlns:p14="http://schemas.microsoft.com/office/powerpoint/2010/main" val="4166515246"/>
              </p:ext>
            </p:extLst>
          </p:nvPr>
        </p:nvGraphicFramePr>
        <p:xfrm>
          <a:off x="4517359" y="1975783"/>
          <a:ext cx="1772920" cy="3795019"/>
        </p:xfrm>
        <a:graphic>
          <a:graphicData uri="http://schemas.openxmlformats.org/drawingml/2006/table">
            <a:tbl>
              <a:tblPr firstRow="1" bandRow="1">
                <a:tableStyleId>{2D5ABB26-0587-4C30-8999-92F81FD0307C}</a:tableStyleId>
              </a:tblPr>
              <a:tblGrid>
                <a:gridCol w="460375">
                  <a:extLst>
                    <a:ext uri="{9D8B030D-6E8A-4147-A177-3AD203B41FA5}">
                      <a16:colId xmlns:a16="http://schemas.microsoft.com/office/drawing/2014/main" val="20000"/>
                    </a:ext>
                  </a:extLst>
                </a:gridCol>
                <a:gridCol w="1312545">
                  <a:extLst>
                    <a:ext uri="{9D8B030D-6E8A-4147-A177-3AD203B41FA5}">
                      <a16:colId xmlns:a16="http://schemas.microsoft.com/office/drawing/2014/main" val="20001"/>
                    </a:ext>
                  </a:extLst>
                </a:gridCol>
              </a:tblGrid>
              <a:tr h="800359">
                <a:tc>
                  <a:txBody>
                    <a:bodyPr/>
                    <a:lstStyle/>
                    <a:p>
                      <a:pPr>
                        <a:lnSpc>
                          <a:spcPct val="100000"/>
                        </a:lnSpc>
                      </a:pPr>
                      <a:endParaRPr sz="1300">
                        <a:latin typeface="Times New Roman"/>
                        <a:cs typeface="Times New Roman"/>
                      </a:endParaRPr>
                    </a:p>
                    <a:p>
                      <a:pPr algn="ctr">
                        <a:lnSpc>
                          <a:spcPct val="100000"/>
                        </a:lnSpc>
                        <a:spcBef>
                          <a:spcPts val="930"/>
                        </a:spcBef>
                      </a:pPr>
                      <a:r>
                        <a:rPr sz="1200" b="1" spc="-25" dirty="0">
                          <a:solidFill>
                            <a:srgbClr val="FFFFFF"/>
                          </a:solidFill>
                          <a:latin typeface="Arial"/>
                          <a:cs typeface="Arial"/>
                        </a:rPr>
                        <a:t>TRL</a:t>
                      </a:r>
                      <a:endParaRPr sz="12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333399"/>
                    </a:solidFill>
                  </a:tcPr>
                </a:tc>
                <a:tc>
                  <a:txBody>
                    <a:bodyPr/>
                    <a:lstStyle/>
                    <a:p>
                      <a:pPr algn="ctr">
                        <a:lnSpc>
                          <a:spcPct val="100000"/>
                        </a:lnSpc>
                        <a:spcBef>
                          <a:spcPts val="1019"/>
                        </a:spcBef>
                      </a:pPr>
                      <a:r>
                        <a:rPr sz="1200" b="1" dirty="0">
                          <a:solidFill>
                            <a:srgbClr val="FFFFFF"/>
                          </a:solidFill>
                          <a:latin typeface="Arial"/>
                          <a:cs typeface="Arial"/>
                        </a:rPr>
                        <a:t>DOD</a:t>
                      </a:r>
                      <a:r>
                        <a:rPr sz="1200" b="1" spc="-10" dirty="0">
                          <a:solidFill>
                            <a:srgbClr val="FFFFFF"/>
                          </a:solidFill>
                          <a:latin typeface="Arial"/>
                          <a:cs typeface="Arial"/>
                        </a:rPr>
                        <a:t> RDT&amp;E</a:t>
                      </a:r>
                      <a:endParaRPr sz="1200">
                        <a:latin typeface="Arial"/>
                        <a:cs typeface="Arial"/>
                      </a:endParaRPr>
                    </a:p>
                    <a:p>
                      <a:pPr marL="100330" marR="90170" algn="ctr">
                        <a:lnSpc>
                          <a:spcPts val="1400"/>
                        </a:lnSpc>
                        <a:spcBef>
                          <a:spcPts val="80"/>
                        </a:spcBef>
                      </a:pPr>
                      <a:r>
                        <a:rPr sz="1200" b="1" dirty="0">
                          <a:solidFill>
                            <a:srgbClr val="FFFFFF"/>
                          </a:solidFill>
                          <a:latin typeface="Arial"/>
                          <a:cs typeface="Arial"/>
                        </a:rPr>
                        <a:t>Budget</a:t>
                      </a:r>
                      <a:r>
                        <a:rPr sz="1200" b="1" spc="-5" dirty="0">
                          <a:solidFill>
                            <a:srgbClr val="FFFFFF"/>
                          </a:solidFill>
                          <a:latin typeface="Arial"/>
                          <a:cs typeface="Arial"/>
                        </a:rPr>
                        <a:t> </a:t>
                      </a:r>
                      <a:r>
                        <a:rPr sz="1200" b="1" spc="-10" dirty="0">
                          <a:solidFill>
                            <a:srgbClr val="FFFFFF"/>
                          </a:solidFill>
                          <a:latin typeface="Arial"/>
                          <a:cs typeface="Arial"/>
                        </a:rPr>
                        <a:t>Activity Codes</a:t>
                      </a:r>
                      <a:endParaRPr sz="1200">
                        <a:latin typeface="Arial"/>
                        <a:cs typeface="Arial"/>
                      </a:endParaRPr>
                    </a:p>
                  </a:txBody>
                  <a:tcPr marL="0" marR="0" marT="12953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333399"/>
                    </a:solidFill>
                  </a:tcPr>
                </a:tc>
                <a:extLst>
                  <a:ext uri="{0D108BD9-81ED-4DB2-BD59-A6C34878D82A}">
                    <a16:rowId xmlns:a16="http://schemas.microsoft.com/office/drawing/2014/main" val="10000"/>
                  </a:ext>
                </a:extLst>
              </a:tr>
              <a:tr h="332740">
                <a:tc>
                  <a:txBody>
                    <a:bodyPr/>
                    <a:lstStyle/>
                    <a:p>
                      <a:pPr algn="ctr">
                        <a:lnSpc>
                          <a:spcPct val="100000"/>
                        </a:lnSpc>
                        <a:spcBef>
                          <a:spcPts val="520"/>
                        </a:spcBef>
                      </a:pPr>
                      <a:r>
                        <a:rPr sz="1200" b="1" dirty="0">
                          <a:solidFill>
                            <a:srgbClr val="FFFFFF"/>
                          </a:solidFill>
                          <a:latin typeface="Arial"/>
                          <a:cs typeface="Arial"/>
                        </a:rPr>
                        <a:t>1</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333399"/>
                    </a:solidFill>
                  </a:tcPr>
                </a:tc>
                <a:tc>
                  <a:txBody>
                    <a:bodyPr/>
                    <a:lstStyle/>
                    <a:p>
                      <a:pPr algn="ctr">
                        <a:lnSpc>
                          <a:spcPct val="100000"/>
                        </a:lnSpc>
                        <a:spcBef>
                          <a:spcPts val="520"/>
                        </a:spcBef>
                      </a:pPr>
                      <a:r>
                        <a:rPr sz="1200" spc="-25" dirty="0">
                          <a:latin typeface="Arial"/>
                          <a:cs typeface="Arial"/>
                        </a:rPr>
                        <a:t>6.1</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CDDE"/>
                    </a:solidFill>
                  </a:tcPr>
                </a:tc>
                <a:extLst>
                  <a:ext uri="{0D108BD9-81ED-4DB2-BD59-A6C34878D82A}">
                    <a16:rowId xmlns:a16="http://schemas.microsoft.com/office/drawing/2014/main" val="10001"/>
                  </a:ext>
                </a:extLst>
              </a:tr>
              <a:tr h="332740">
                <a:tc>
                  <a:txBody>
                    <a:bodyPr/>
                    <a:lstStyle/>
                    <a:p>
                      <a:pPr algn="ctr">
                        <a:lnSpc>
                          <a:spcPct val="100000"/>
                        </a:lnSpc>
                        <a:spcBef>
                          <a:spcPts val="520"/>
                        </a:spcBef>
                      </a:pPr>
                      <a:r>
                        <a:rPr sz="1200" b="1" dirty="0">
                          <a:solidFill>
                            <a:srgbClr val="FFFFFF"/>
                          </a:solidFill>
                          <a:latin typeface="Arial"/>
                          <a:cs typeface="Arial"/>
                        </a:rPr>
                        <a:t>2</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33399"/>
                    </a:solidFill>
                  </a:tcPr>
                </a:tc>
                <a:tc>
                  <a:txBody>
                    <a:bodyPr/>
                    <a:lstStyle/>
                    <a:p>
                      <a:pPr algn="ctr">
                        <a:lnSpc>
                          <a:spcPct val="100000"/>
                        </a:lnSpc>
                        <a:spcBef>
                          <a:spcPts val="520"/>
                        </a:spcBef>
                      </a:pPr>
                      <a:r>
                        <a:rPr sz="1200" spc="-25" dirty="0">
                          <a:latin typeface="Arial"/>
                          <a:cs typeface="Arial"/>
                        </a:rPr>
                        <a:t>6.1</a:t>
                      </a:r>
                      <a:endParaRPr sz="1200" dirty="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E"/>
                    </a:solidFill>
                  </a:tcPr>
                </a:tc>
                <a:extLst>
                  <a:ext uri="{0D108BD9-81ED-4DB2-BD59-A6C34878D82A}">
                    <a16:rowId xmlns:a16="http://schemas.microsoft.com/office/drawing/2014/main" val="10002"/>
                  </a:ext>
                </a:extLst>
              </a:tr>
              <a:tr h="332740">
                <a:tc>
                  <a:txBody>
                    <a:bodyPr/>
                    <a:lstStyle/>
                    <a:p>
                      <a:pPr algn="ctr">
                        <a:lnSpc>
                          <a:spcPct val="100000"/>
                        </a:lnSpc>
                        <a:spcBef>
                          <a:spcPts val="520"/>
                        </a:spcBef>
                      </a:pPr>
                      <a:r>
                        <a:rPr sz="1200" b="1" dirty="0">
                          <a:solidFill>
                            <a:srgbClr val="FFFFFF"/>
                          </a:solidFill>
                          <a:latin typeface="Arial"/>
                          <a:cs typeface="Arial"/>
                        </a:rPr>
                        <a:t>3</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33399"/>
                    </a:solidFill>
                  </a:tcPr>
                </a:tc>
                <a:tc>
                  <a:txBody>
                    <a:bodyPr/>
                    <a:lstStyle/>
                    <a:p>
                      <a:pPr algn="ctr">
                        <a:lnSpc>
                          <a:spcPct val="100000"/>
                        </a:lnSpc>
                        <a:spcBef>
                          <a:spcPts val="520"/>
                        </a:spcBef>
                      </a:pPr>
                      <a:r>
                        <a:rPr sz="1200" spc="-25" dirty="0">
                          <a:latin typeface="Arial"/>
                          <a:cs typeface="Arial"/>
                        </a:rPr>
                        <a:t>6.2</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DDE"/>
                    </a:solidFill>
                  </a:tcPr>
                </a:tc>
                <a:extLst>
                  <a:ext uri="{0D108BD9-81ED-4DB2-BD59-A6C34878D82A}">
                    <a16:rowId xmlns:a16="http://schemas.microsoft.com/office/drawing/2014/main" val="10003"/>
                  </a:ext>
                </a:extLst>
              </a:tr>
              <a:tr h="332740">
                <a:tc>
                  <a:txBody>
                    <a:bodyPr/>
                    <a:lstStyle/>
                    <a:p>
                      <a:pPr algn="ctr">
                        <a:lnSpc>
                          <a:spcPct val="100000"/>
                        </a:lnSpc>
                        <a:spcBef>
                          <a:spcPts val="520"/>
                        </a:spcBef>
                      </a:pPr>
                      <a:r>
                        <a:rPr sz="1200" b="1" dirty="0">
                          <a:solidFill>
                            <a:srgbClr val="FFFFFF"/>
                          </a:solidFill>
                          <a:latin typeface="Arial"/>
                          <a:cs typeface="Arial"/>
                        </a:rPr>
                        <a:t>4</a:t>
                      </a:r>
                      <a:endParaRPr sz="1200" dirty="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33399"/>
                    </a:solidFill>
                  </a:tcPr>
                </a:tc>
                <a:tc>
                  <a:txBody>
                    <a:bodyPr/>
                    <a:lstStyle/>
                    <a:p>
                      <a:pPr algn="ctr">
                        <a:lnSpc>
                          <a:spcPct val="100000"/>
                        </a:lnSpc>
                        <a:spcBef>
                          <a:spcPts val="520"/>
                        </a:spcBef>
                      </a:pPr>
                      <a:r>
                        <a:rPr sz="1200" dirty="0">
                          <a:latin typeface="Arial"/>
                          <a:cs typeface="Arial"/>
                        </a:rPr>
                        <a:t>6.2,</a:t>
                      </a:r>
                      <a:r>
                        <a:rPr sz="1200" spc="-5" dirty="0">
                          <a:latin typeface="Arial"/>
                          <a:cs typeface="Arial"/>
                        </a:rPr>
                        <a:t> </a:t>
                      </a:r>
                      <a:r>
                        <a:rPr sz="1200" spc="-25" dirty="0">
                          <a:latin typeface="Arial"/>
                          <a:cs typeface="Arial"/>
                        </a:rPr>
                        <a:t>6.3</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E"/>
                    </a:solidFill>
                  </a:tcPr>
                </a:tc>
                <a:extLst>
                  <a:ext uri="{0D108BD9-81ED-4DB2-BD59-A6C34878D82A}">
                    <a16:rowId xmlns:a16="http://schemas.microsoft.com/office/drawing/2014/main" val="10004"/>
                  </a:ext>
                </a:extLst>
              </a:tr>
              <a:tr h="332740">
                <a:tc>
                  <a:txBody>
                    <a:bodyPr/>
                    <a:lstStyle/>
                    <a:p>
                      <a:pPr algn="ctr">
                        <a:lnSpc>
                          <a:spcPct val="100000"/>
                        </a:lnSpc>
                        <a:spcBef>
                          <a:spcPts val="520"/>
                        </a:spcBef>
                      </a:pPr>
                      <a:r>
                        <a:rPr sz="1200" b="1" dirty="0">
                          <a:solidFill>
                            <a:srgbClr val="FFFFFF"/>
                          </a:solidFill>
                          <a:latin typeface="Arial"/>
                          <a:cs typeface="Arial"/>
                        </a:rPr>
                        <a:t>5</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33399"/>
                    </a:solidFill>
                  </a:tcPr>
                </a:tc>
                <a:tc>
                  <a:txBody>
                    <a:bodyPr/>
                    <a:lstStyle/>
                    <a:p>
                      <a:pPr algn="ctr">
                        <a:lnSpc>
                          <a:spcPct val="100000"/>
                        </a:lnSpc>
                        <a:spcBef>
                          <a:spcPts val="520"/>
                        </a:spcBef>
                      </a:pPr>
                      <a:r>
                        <a:rPr sz="1200" dirty="0">
                          <a:latin typeface="Arial"/>
                          <a:cs typeface="Arial"/>
                        </a:rPr>
                        <a:t>6.2,</a:t>
                      </a:r>
                      <a:r>
                        <a:rPr sz="1200" spc="-5" dirty="0">
                          <a:latin typeface="Arial"/>
                          <a:cs typeface="Arial"/>
                        </a:rPr>
                        <a:t> </a:t>
                      </a:r>
                      <a:r>
                        <a:rPr sz="1200" spc="-25" dirty="0">
                          <a:latin typeface="Arial"/>
                          <a:cs typeface="Arial"/>
                        </a:rPr>
                        <a:t>6.3</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DDE"/>
                    </a:solidFill>
                  </a:tcPr>
                </a:tc>
                <a:extLst>
                  <a:ext uri="{0D108BD9-81ED-4DB2-BD59-A6C34878D82A}">
                    <a16:rowId xmlns:a16="http://schemas.microsoft.com/office/drawing/2014/main" val="10005"/>
                  </a:ext>
                </a:extLst>
              </a:tr>
              <a:tr h="332740">
                <a:tc>
                  <a:txBody>
                    <a:bodyPr/>
                    <a:lstStyle/>
                    <a:p>
                      <a:pPr algn="ctr">
                        <a:lnSpc>
                          <a:spcPct val="100000"/>
                        </a:lnSpc>
                        <a:spcBef>
                          <a:spcPts val="520"/>
                        </a:spcBef>
                      </a:pPr>
                      <a:r>
                        <a:rPr sz="1200" b="1" dirty="0">
                          <a:solidFill>
                            <a:srgbClr val="FFFFFF"/>
                          </a:solidFill>
                          <a:latin typeface="Arial"/>
                          <a:cs typeface="Arial"/>
                        </a:rPr>
                        <a:t>6</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33399"/>
                    </a:solidFill>
                  </a:tcPr>
                </a:tc>
                <a:tc>
                  <a:txBody>
                    <a:bodyPr/>
                    <a:lstStyle/>
                    <a:p>
                      <a:pPr algn="ctr">
                        <a:lnSpc>
                          <a:spcPct val="100000"/>
                        </a:lnSpc>
                        <a:spcBef>
                          <a:spcPts val="520"/>
                        </a:spcBef>
                      </a:pPr>
                      <a:r>
                        <a:rPr sz="1200" dirty="0">
                          <a:latin typeface="Arial"/>
                          <a:cs typeface="Arial"/>
                        </a:rPr>
                        <a:t>6.3,</a:t>
                      </a:r>
                      <a:r>
                        <a:rPr sz="1200" spc="-5" dirty="0">
                          <a:latin typeface="Arial"/>
                          <a:cs typeface="Arial"/>
                        </a:rPr>
                        <a:t> </a:t>
                      </a:r>
                      <a:r>
                        <a:rPr sz="1200" spc="-25" dirty="0">
                          <a:latin typeface="Arial"/>
                          <a:cs typeface="Arial"/>
                        </a:rPr>
                        <a:t>6.4</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E"/>
                    </a:solidFill>
                  </a:tcPr>
                </a:tc>
                <a:extLst>
                  <a:ext uri="{0D108BD9-81ED-4DB2-BD59-A6C34878D82A}">
                    <a16:rowId xmlns:a16="http://schemas.microsoft.com/office/drawing/2014/main" val="10006"/>
                  </a:ext>
                </a:extLst>
              </a:tr>
              <a:tr h="332740">
                <a:tc>
                  <a:txBody>
                    <a:bodyPr/>
                    <a:lstStyle/>
                    <a:p>
                      <a:pPr algn="ctr">
                        <a:lnSpc>
                          <a:spcPct val="100000"/>
                        </a:lnSpc>
                        <a:spcBef>
                          <a:spcPts val="520"/>
                        </a:spcBef>
                      </a:pPr>
                      <a:r>
                        <a:rPr sz="1200" b="1" dirty="0">
                          <a:solidFill>
                            <a:srgbClr val="FFFFFF"/>
                          </a:solidFill>
                          <a:latin typeface="Arial"/>
                          <a:cs typeface="Arial"/>
                        </a:rPr>
                        <a:t>7</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33399"/>
                    </a:solidFill>
                  </a:tcPr>
                </a:tc>
                <a:tc>
                  <a:txBody>
                    <a:bodyPr/>
                    <a:lstStyle/>
                    <a:p>
                      <a:pPr algn="ctr">
                        <a:lnSpc>
                          <a:spcPct val="100000"/>
                        </a:lnSpc>
                        <a:spcBef>
                          <a:spcPts val="520"/>
                        </a:spcBef>
                      </a:pPr>
                      <a:r>
                        <a:rPr sz="1200" spc="-25" dirty="0">
                          <a:latin typeface="Arial"/>
                          <a:cs typeface="Arial"/>
                        </a:rPr>
                        <a:t>6.4</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DDE"/>
                    </a:solidFill>
                  </a:tcPr>
                </a:tc>
                <a:extLst>
                  <a:ext uri="{0D108BD9-81ED-4DB2-BD59-A6C34878D82A}">
                    <a16:rowId xmlns:a16="http://schemas.microsoft.com/office/drawing/2014/main" val="10007"/>
                  </a:ext>
                </a:extLst>
              </a:tr>
              <a:tr h="332740">
                <a:tc>
                  <a:txBody>
                    <a:bodyPr/>
                    <a:lstStyle/>
                    <a:p>
                      <a:pPr algn="ctr">
                        <a:lnSpc>
                          <a:spcPct val="100000"/>
                        </a:lnSpc>
                        <a:spcBef>
                          <a:spcPts val="520"/>
                        </a:spcBef>
                      </a:pPr>
                      <a:r>
                        <a:rPr sz="1200" b="1" dirty="0">
                          <a:solidFill>
                            <a:srgbClr val="FFFFFF"/>
                          </a:solidFill>
                          <a:latin typeface="Arial"/>
                          <a:cs typeface="Arial"/>
                        </a:rPr>
                        <a:t>8</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33399"/>
                    </a:solidFill>
                  </a:tcPr>
                </a:tc>
                <a:tc>
                  <a:txBody>
                    <a:bodyPr/>
                    <a:lstStyle/>
                    <a:p>
                      <a:pPr algn="ctr">
                        <a:lnSpc>
                          <a:spcPct val="100000"/>
                        </a:lnSpc>
                        <a:spcBef>
                          <a:spcPts val="520"/>
                        </a:spcBef>
                      </a:pPr>
                      <a:r>
                        <a:rPr sz="1200" dirty="0">
                          <a:latin typeface="Arial"/>
                          <a:cs typeface="Arial"/>
                        </a:rPr>
                        <a:t>6.5,</a:t>
                      </a:r>
                      <a:r>
                        <a:rPr sz="1200" spc="-5" dirty="0">
                          <a:latin typeface="Arial"/>
                          <a:cs typeface="Arial"/>
                        </a:rPr>
                        <a:t> </a:t>
                      </a:r>
                      <a:r>
                        <a:rPr sz="1200" spc="-25" dirty="0">
                          <a:latin typeface="Arial"/>
                          <a:cs typeface="Arial"/>
                        </a:rPr>
                        <a:t>6.7</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E"/>
                    </a:solidFill>
                  </a:tcPr>
                </a:tc>
                <a:extLst>
                  <a:ext uri="{0D108BD9-81ED-4DB2-BD59-A6C34878D82A}">
                    <a16:rowId xmlns:a16="http://schemas.microsoft.com/office/drawing/2014/main" val="10008"/>
                  </a:ext>
                </a:extLst>
              </a:tr>
              <a:tr h="332740">
                <a:tc>
                  <a:txBody>
                    <a:bodyPr/>
                    <a:lstStyle/>
                    <a:p>
                      <a:pPr algn="ctr">
                        <a:lnSpc>
                          <a:spcPct val="100000"/>
                        </a:lnSpc>
                        <a:spcBef>
                          <a:spcPts val="520"/>
                        </a:spcBef>
                      </a:pPr>
                      <a:r>
                        <a:rPr sz="1200" b="1" dirty="0">
                          <a:solidFill>
                            <a:srgbClr val="FFFFFF"/>
                          </a:solidFill>
                          <a:latin typeface="Arial"/>
                          <a:cs typeface="Arial"/>
                        </a:rPr>
                        <a:t>9</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33399"/>
                    </a:solidFill>
                  </a:tcPr>
                </a:tc>
                <a:tc>
                  <a:txBody>
                    <a:bodyPr/>
                    <a:lstStyle/>
                    <a:p>
                      <a:pPr algn="ctr">
                        <a:lnSpc>
                          <a:spcPct val="100000"/>
                        </a:lnSpc>
                        <a:spcBef>
                          <a:spcPts val="520"/>
                        </a:spcBef>
                      </a:pPr>
                      <a:r>
                        <a:rPr sz="1200" dirty="0">
                          <a:latin typeface="Arial"/>
                          <a:cs typeface="Arial"/>
                        </a:rPr>
                        <a:t>6.5,</a:t>
                      </a:r>
                      <a:r>
                        <a:rPr sz="1200" spc="-5" dirty="0">
                          <a:latin typeface="Arial"/>
                          <a:cs typeface="Arial"/>
                        </a:rPr>
                        <a:t> </a:t>
                      </a:r>
                      <a:r>
                        <a:rPr sz="1200" spc="-25" dirty="0">
                          <a:latin typeface="Arial"/>
                          <a:cs typeface="Arial"/>
                        </a:rPr>
                        <a:t>6.7</a:t>
                      </a:r>
                      <a:endParaRPr sz="1200" dirty="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DDE"/>
                    </a:solidFill>
                  </a:tcPr>
                </a:tc>
                <a:extLst>
                  <a:ext uri="{0D108BD9-81ED-4DB2-BD59-A6C34878D82A}">
                    <a16:rowId xmlns:a16="http://schemas.microsoft.com/office/drawing/2014/main" val="10009"/>
                  </a:ext>
                </a:extLst>
              </a:tr>
            </a:tbl>
          </a:graphicData>
        </a:graphic>
      </p:graphicFrame>
      <p:graphicFrame>
        <p:nvGraphicFramePr>
          <p:cNvPr id="11" name="object 11"/>
          <p:cNvGraphicFramePr>
            <a:graphicFrameLocks noGrp="1"/>
          </p:cNvGraphicFramePr>
          <p:nvPr>
            <p:extLst>
              <p:ext uri="{D42A27DB-BD31-4B8C-83A1-F6EECF244321}">
                <p14:modId xmlns:p14="http://schemas.microsoft.com/office/powerpoint/2010/main" val="475729419"/>
              </p:ext>
            </p:extLst>
          </p:nvPr>
        </p:nvGraphicFramePr>
        <p:xfrm>
          <a:off x="727929" y="2283757"/>
          <a:ext cx="982344" cy="2844800"/>
        </p:xfrm>
        <a:graphic>
          <a:graphicData uri="http://schemas.openxmlformats.org/drawingml/2006/table">
            <a:tbl>
              <a:tblPr firstRow="1" bandRow="1">
                <a:tableStyleId>{2D5ABB26-0587-4C30-8999-92F81FD0307C}</a:tableStyleId>
              </a:tblPr>
              <a:tblGrid>
                <a:gridCol w="982344">
                  <a:extLst>
                    <a:ext uri="{9D8B030D-6E8A-4147-A177-3AD203B41FA5}">
                      <a16:colId xmlns:a16="http://schemas.microsoft.com/office/drawing/2014/main" val="20000"/>
                    </a:ext>
                  </a:extLst>
                </a:gridCol>
              </a:tblGrid>
              <a:tr h="445770">
                <a:tc>
                  <a:txBody>
                    <a:bodyPr/>
                    <a:lstStyle/>
                    <a:p>
                      <a:pPr marL="90805">
                        <a:lnSpc>
                          <a:spcPct val="100000"/>
                        </a:lnSpc>
                        <a:spcBef>
                          <a:spcPts val="585"/>
                        </a:spcBef>
                      </a:pPr>
                      <a:r>
                        <a:rPr sz="1000" dirty="0">
                          <a:latin typeface="BIZ UDP明朝 Medium" panose="02020500000000000000" pitchFamily="18" charset="-128"/>
                          <a:ea typeface="BIZ UDP明朝 Medium" panose="02020500000000000000" pitchFamily="18" charset="-128"/>
                          <a:cs typeface="ＭＳ ゴシック"/>
                        </a:rPr>
                        <a:t>シ</a:t>
                      </a:r>
                      <a:r>
                        <a:rPr sz="1000" spc="-10" dirty="0">
                          <a:latin typeface="BIZ UDP明朝 Medium" panose="02020500000000000000" pitchFamily="18" charset="-128"/>
                          <a:ea typeface="BIZ UDP明朝 Medium" panose="02020500000000000000" pitchFamily="18" charset="-128"/>
                          <a:cs typeface="ＭＳ ゴシック"/>
                        </a:rPr>
                        <a:t>ステ</a:t>
                      </a:r>
                      <a:r>
                        <a:rPr sz="1000" dirty="0">
                          <a:latin typeface="BIZ UDP明朝 Medium" panose="02020500000000000000" pitchFamily="18" charset="-128"/>
                          <a:ea typeface="BIZ UDP明朝 Medium" panose="02020500000000000000" pitchFamily="18" charset="-128"/>
                          <a:cs typeface="ＭＳ ゴシック"/>
                        </a:rPr>
                        <a:t>ム</a:t>
                      </a:r>
                      <a:r>
                        <a:rPr sz="1000" spc="-10" dirty="0">
                          <a:latin typeface="BIZ UDP明朝 Medium" panose="02020500000000000000" pitchFamily="18" charset="-128"/>
                          <a:ea typeface="BIZ UDP明朝 Medium" panose="02020500000000000000" pitchFamily="18" charset="-128"/>
                          <a:cs typeface="ＭＳ ゴシック"/>
                        </a:rPr>
                        <a:t>試験</a:t>
                      </a:r>
                      <a:r>
                        <a:rPr sz="1000" spc="-50" dirty="0">
                          <a:latin typeface="BIZ UDP明朝 Medium" panose="02020500000000000000" pitchFamily="18" charset="-128"/>
                          <a:ea typeface="BIZ UDP明朝 Medium" panose="02020500000000000000" pitchFamily="18" charset="-128"/>
                          <a:cs typeface="ＭＳ ゴシック"/>
                        </a:rPr>
                        <a:t>、</a:t>
                      </a:r>
                      <a:r>
                        <a:rPr sz="1000" dirty="0">
                          <a:latin typeface="BIZ UDP明朝 Medium" panose="02020500000000000000" pitchFamily="18" charset="-128"/>
                          <a:ea typeface="BIZ UDP明朝 Medium" panose="02020500000000000000" pitchFamily="18" charset="-128"/>
                          <a:cs typeface="ＭＳ ゴシック"/>
                        </a:rPr>
                        <a:t>納</a:t>
                      </a:r>
                      <a:r>
                        <a:rPr sz="1000" spc="-10" dirty="0">
                          <a:latin typeface="BIZ UDP明朝 Medium" panose="02020500000000000000" pitchFamily="18" charset="-128"/>
                          <a:ea typeface="BIZ UDP明朝 Medium" panose="02020500000000000000" pitchFamily="18" charset="-128"/>
                          <a:cs typeface="ＭＳ ゴシック"/>
                        </a:rPr>
                        <a:t>入、</a:t>
                      </a:r>
                      <a:r>
                        <a:rPr sz="1000" spc="-25" dirty="0">
                          <a:latin typeface="BIZ UDP明朝 Medium" panose="02020500000000000000" pitchFamily="18" charset="-128"/>
                          <a:ea typeface="BIZ UDP明朝 Medium" panose="02020500000000000000" pitchFamily="18" charset="-128"/>
                          <a:cs typeface="ＭＳ ゴシック"/>
                        </a:rPr>
                        <a:t>運用</a:t>
                      </a:r>
                      <a:endParaRPr sz="1000" dirty="0">
                        <a:latin typeface="BIZ UDP明朝 Medium" panose="02020500000000000000" pitchFamily="18" charset="-128"/>
                        <a:ea typeface="BIZ UDP明朝 Medium" panose="02020500000000000000" pitchFamily="18" charset="-128"/>
                        <a:cs typeface="ＭＳ ゴシック"/>
                      </a:endParaRPr>
                    </a:p>
                  </a:txBody>
                  <a:tcPr marL="0" marR="0" marT="74295" marB="0">
                    <a:lnL w="12700">
                      <a:solidFill>
                        <a:srgbClr val="333399"/>
                      </a:solidFill>
                      <a:prstDash val="solid"/>
                    </a:lnL>
                    <a:lnR w="12700">
                      <a:solidFill>
                        <a:srgbClr val="333399"/>
                      </a:solidFill>
                      <a:prstDash val="solid"/>
                    </a:lnR>
                    <a:lnT w="12700">
                      <a:solidFill>
                        <a:srgbClr val="333399"/>
                      </a:solidFill>
                      <a:prstDash val="solid"/>
                    </a:lnT>
                    <a:lnB w="12700">
                      <a:solidFill>
                        <a:srgbClr val="333399"/>
                      </a:solidFill>
                      <a:prstDash val="solid"/>
                    </a:lnB>
                    <a:solidFill>
                      <a:srgbClr val="E8E8EE"/>
                    </a:solidFill>
                  </a:tcPr>
                </a:tc>
                <a:extLst>
                  <a:ext uri="{0D108BD9-81ED-4DB2-BD59-A6C34878D82A}">
                    <a16:rowId xmlns:a16="http://schemas.microsoft.com/office/drawing/2014/main" val="10000"/>
                  </a:ext>
                </a:extLst>
              </a:tr>
              <a:tr h="563245">
                <a:tc>
                  <a:txBody>
                    <a:bodyPr/>
                    <a:lstStyle/>
                    <a:p>
                      <a:pPr marL="90805" marR="121285" algn="just">
                        <a:lnSpc>
                          <a:spcPct val="100000"/>
                        </a:lnSpc>
                        <a:spcBef>
                          <a:spcPts val="450"/>
                        </a:spcBef>
                      </a:pPr>
                      <a:r>
                        <a:rPr sz="1000" dirty="0">
                          <a:latin typeface="BIZ UDP明朝 Medium" panose="02020500000000000000" pitchFamily="18" charset="-128"/>
                          <a:ea typeface="BIZ UDP明朝 Medium" panose="02020500000000000000" pitchFamily="18" charset="-128"/>
                          <a:cs typeface="ＭＳ ゴシック"/>
                        </a:rPr>
                        <a:t>シ</a:t>
                      </a:r>
                      <a:r>
                        <a:rPr sz="1000" spc="-10" dirty="0">
                          <a:latin typeface="BIZ UDP明朝 Medium" panose="02020500000000000000" pitchFamily="18" charset="-128"/>
                          <a:ea typeface="BIZ UDP明朝 Medium" panose="02020500000000000000" pitchFamily="18" charset="-128"/>
                          <a:cs typeface="ＭＳ ゴシック"/>
                        </a:rPr>
                        <a:t>ステ</a:t>
                      </a:r>
                      <a:r>
                        <a:rPr sz="1000" dirty="0">
                          <a:latin typeface="BIZ UDP明朝 Medium" panose="02020500000000000000" pitchFamily="18" charset="-128"/>
                          <a:ea typeface="BIZ UDP明朝 Medium" panose="02020500000000000000" pitchFamily="18" charset="-128"/>
                          <a:cs typeface="ＭＳ ゴシック"/>
                        </a:rPr>
                        <a:t>ム</a:t>
                      </a:r>
                      <a:r>
                        <a:rPr sz="1000" spc="-10" dirty="0">
                          <a:latin typeface="BIZ UDP明朝 Medium" panose="02020500000000000000" pitchFamily="18" charset="-128"/>
                          <a:ea typeface="BIZ UDP明朝 Medium" panose="02020500000000000000" pitchFamily="18" charset="-128"/>
                          <a:cs typeface="ＭＳ ゴシック"/>
                        </a:rPr>
                        <a:t>・</a:t>
                      </a:r>
                      <a:r>
                        <a:rPr sz="1000" spc="-50" dirty="0">
                          <a:latin typeface="BIZ UDP明朝 Medium" panose="02020500000000000000" pitchFamily="18" charset="-128"/>
                          <a:ea typeface="BIZ UDP明朝 Medium" panose="02020500000000000000" pitchFamily="18" charset="-128"/>
                          <a:cs typeface="ＭＳ ゴシック"/>
                        </a:rPr>
                        <a:t>サ</a:t>
                      </a:r>
                      <a:r>
                        <a:rPr sz="1000" dirty="0">
                          <a:latin typeface="BIZ UDP明朝 Medium" panose="02020500000000000000" pitchFamily="18" charset="-128"/>
                          <a:ea typeface="BIZ UDP明朝 Medium" panose="02020500000000000000" pitchFamily="18" charset="-128"/>
                          <a:cs typeface="ＭＳ ゴシック"/>
                        </a:rPr>
                        <a:t>ブ</a:t>
                      </a:r>
                      <a:r>
                        <a:rPr sz="1000" spc="-10" dirty="0">
                          <a:latin typeface="BIZ UDP明朝 Medium" panose="02020500000000000000" pitchFamily="18" charset="-128"/>
                          <a:ea typeface="BIZ UDP明朝 Medium" panose="02020500000000000000" pitchFamily="18" charset="-128"/>
                          <a:cs typeface="ＭＳ ゴシック"/>
                        </a:rPr>
                        <a:t>シス</a:t>
                      </a:r>
                      <a:r>
                        <a:rPr sz="1000" dirty="0">
                          <a:latin typeface="BIZ UDP明朝 Medium" panose="02020500000000000000" pitchFamily="18" charset="-128"/>
                          <a:ea typeface="BIZ UDP明朝 Medium" panose="02020500000000000000" pitchFamily="18" charset="-128"/>
                          <a:cs typeface="ＭＳ ゴシック"/>
                        </a:rPr>
                        <a:t>テ</a:t>
                      </a:r>
                      <a:r>
                        <a:rPr sz="1000" spc="-10" dirty="0">
                          <a:latin typeface="BIZ UDP明朝 Medium" panose="02020500000000000000" pitchFamily="18" charset="-128"/>
                          <a:ea typeface="BIZ UDP明朝 Medium" panose="02020500000000000000" pitchFamily="18" charset="-128"/>
                          <a:cs typeface="ＭＳ ゴシック"/>
                        </a:rPr>
                        <a:t>ム</a:t>
                      </a:r>
                      <a:r>
                        <a:rPr sz="1000" spc="-50" dirty="0">
                          <a:latin typeface="BIZ UDP明朝 Medium" panose="02020500000000000000" pitchFamily="18" charset="-128"/>
                          <a:ea typeface="BIZ UDP明朝 Medium" panose="02020500000000000000" pitchFamily="18" charset="-128"/>
                          <a:cs typeface="ＭＳ ゴシック"/>
                        </a:rPr>
                        <a:t>開発</a:t>
                      </a:r>
                      <a:endParaRPr sz="1000">
                        <a:latin typeface="BIZ UDP明朝 Medium" panose="02020500000000000000" pitchFamily="18" charset="-128"/>
                        <a:ea typeface="BIZ UDP明朝 Medium" panose="02020500000000000000" pitchFamily="18" charset="-128"/>
                        <a:cs typeface="ＭＳ ゴシック"/>
                      </a:endParaRPr>
                    </a:p>
                  </a:txBody>
                  <a:tcPr marL="0" marR="0" marT="57150" marB="0">
                    <a:lnL w="12700">
                      <a:solidFill>
                        <a:srgbClr val="333399"/>
                      </a:solidFill>
                      <a:prstDash val="solid"/>
                    </a:lnL>
                    <a:lnR w="12700">
                      <a:solidFill>
                        <a:srgbClr val="333399"/>
                      </a:solidFill>
                      <a:prstDash val="solid"/>
                    </a:lnR>
                    <a:lnT w="12700">
                      <a:solidFill>
                        <a:srgbClr val="333399"/>
                      </a:solidFill>
                      <a:prstDash val="solid"/>
                    </a:lnT>
                    <a:lnB w="12700">
                      <a:solidFill>
                        <a:srgbClr val="333399"/>
                      </a:solidFill>
                      <a:prstDash val="solid"/>
                    </a:lnB>
                    <a:solidFill>
                      <a:srgbClr val="CDCDDE"/>
                    </a:solidFill>
                  </a:tcPr>
                </a:tc>
                <a:extLst>
                  <a:ext uri="{0D108BD9-81ED-4DB2-BD59-A6C34878D82A}">
                    <a16:rowId xmlns:a16="http://schemas.microsoft.com/office/drawing/2014/main" val="10001"/>
                  </a:ext>
                </a:extLst>
              </a:tr>
              <a:tr h="441325">
                <a:tc>
                  <a:txBody>
                    <a:bodyPr/>
                    <a:lstStyle/>
                    <a:p>
                      <a:pPr marR="3175">
                        <a:lnSpc>
                          <a:spcPct val="100000"/>
                        </a:lnSpc>
                        <a:spcBef>
                          <a:spcPts val="20"/>
                        </a:spcBef>
                      </a:pPr>
                      <a:endParaRPr sz="1000">
                        <a:latin typeface="BIZ UDP明朝 Medium" panose="02020500000000000000" pitchFamily="18" charset="-128"/>
                        <a:ea typeface="BIZ UDP明朝 Medium" panose="02020500000000000000" pitchFamily="18" charset="-128"/>
                        <a:cs typeface="Times New Roman"/>
                      </a:endParaRPr>
                    </a:p>
                    <a:p>
                      <a:pPr marL="90805" marR="3175">
                        <a:lnSpc>
                          <a:spcPct val="100000"/>
                        </a:lnSpc>
                      </a:pPr>
                      <a:r>
                        <a:rPr sz="1000" dirty="0">
                          <a:latin typeface="BIZ UDP明朝 Medium" panose="02020500000000000000" pitchFamily="18" charset="-128"/>
                          <a:ea typeface="BIZ UDP明朝 Medium" panose="02020500000000000000" pitchFamily="18" charset="-128"/>
                          <a:cs typeface="ＭＳ ゴシック"/>
                        </a:rPr>
                        <a:t>技</a:t>
                      </a:r>
                      <a:r>
                        <a:rPr sz="1000" spc="-10" dirty="0">
                          <a:latin typeface="BIZ UDP明朝 Medium" panose="02020500000000000000" pitchFamily="18" charset="-128"/>
                          <a:ea typeface="BIZ UDP明朝 Medium" panose="02020500000000000000" pitchFamily="18" charset="-128"/>
                          <a:cs typeface="ＭＳ ゴシック"/>
                        </a:rPr>
                        <a:t>術実</a:t>
                      </a:r>
                      <a:r>
                        <a:rPr sz="1000" spc="-50" dirty="0">
                          <a:latin typeface="BIZ UDP明朝 Medium" panose="02020500000000000000" pitchFamily="18" charset="-128"/>
                          <a:ea typeface="BIZ UDP明朝 Medium" panose="02020500000000000000" pitchFamily="18" charset="-128"/>
                          <a:cs typeface="ＭＳ ゴシック"/>
                        </a:rPr>
                        <a:t>証</a:t>
                      </a:r>
                      <a:endParaRPr sz="1000">
                        <a:latin typeface="BIZ UDP明朝 Medium" panose="02020500000000000000" pitchFamily="18" charset="-128"/>
                        <a:ea typeface="BIZ UDP明朝 Medium" panose="02020500000000000000" pitchFamily="18" charset="-128"/>
                        <a:cs typeface="ＭＳ ゴシック"/>
                      </a:endParaRPr>
                    </a:p>
                  </a:txBody>
                  <a:tcPr marL="0" marR="0" marT="2540" marB="0">
                    <a:lnL w="12700">
                      <a:solidFill>
                        <a:srgbClr val="333399"/>
                      </a:solidFill>
                      <a:prstDash val="solid"/>
                    </a:lnL>
                    <a:lnR w="12700">
                      <a:solidFill>
                        <a:srgbClr val="333399"/>
                      </a:solidFill>
                      <a:prstDash val="solid"/>
                    </a:lnR>
                    <a:lnT w="12700">
                      <a:solidFill>
                        <a:srgbClr val="333399"/>
                      </a:solidFill>
                      <a:prstDash val="solid"/>
                    </a:lnT>
                    <a:lnB w="12700">
                      <a:solidFill>
                        <a:srgbClr val="333399"/>
                      </a:solidFill>
                      <a:prstDash val="solid"/>
                    </a:lnB>
                    <a:solidFill>
                      <a:srgbClr val="E8E8EE"/>
                    </a:solidFill>
                  </a:tcPr>
                </a:tc>
                <a:extLst>
                  <a:ext uri="{0D108BD9-81ED-4DB2-BD59-A6C34878D82A}">
                    <a16:rowId xmlns:a16="http://schemas.microsoft.com/office/drawing/2014/main" val="10002"/>
                  </a:ext>
                </a:extLst>
              </a:tr>
              <a:tr h="521970">
                <a:tc>
                  <a:txBody>
                    <a:bodyPr/>
                    <a:lstStyle/>
                    <a:p>
                      <a:pPr marR="3175">
                        <a:lnSpc>
                          <a:spcPct val="100000"/>
                        </a:lnSpc>
                        <a:spcBef>
                          <a:spcPts val="45"/>
                        </a:spcBef>
                      </a:pPr>
                      <a:endParaRPr sz="1250">
                        <a:latin typeface="BIZ UDP明朝 Medium" panose="02020500000000000000" pitchFamily="18" charset="-128"/>
                        <a:ea typeface="BIZ UDP明朝 Medium" panose="02020500000000000000" pitchFamily="18" charset="-128"/>
                        <a:cs typeface="Times New Roman"/>
                      </a:endParaRPr>
                    </a:p>
                    <a:p>
                      <a:pPr marL="90805" marR="3175">
                        <a:lnSpc>
                          <a:spcPct val="100000"/>
                        </a:lnSpc>
                        <a:spcBef>
                          <a:spcPts val="5"/>
                        </a:spcBef>
                      </a:pPr>
                      <a:r>
                        <a:rPr sz="1000" dirty="0">
                          <a:latin typeface="BIZ UDP明朝 Medium" panose="02020500000000000000" pitchFamily="18" charset="-128"/>
                          <a:ea typeface="BIZ UDP明朝 Medium" panose="02020500000000000000" pitchFamily="18" charset="-128"/>
                          <a:cs typeface="ＭＳ ゴシック"/>
                        </a:rPr>
                        <a:t>技</a:t>
                      </a:r>
                      <a:r>
                        <a:rPr sz="1000" spc="-10" dirty="0">
                          <a:latin typeface="BIZ UDP明朝 Medium" panose="02020500000000000000" pitchFamily="18" charset="-128"/>
                          <a:ea typeface="BIZ UDP明朝 Medium" panose="02020500000000000000" pitchFamily="18" charset="-128"/>
                          <a:cs typeface="ＭＳ ゴシック"/>
                        </a:rPr>
                        <a:t>術開</a:t>
                      </a:r>
                      <a:r>
                        <a:rPr sz="1000" spc="-50" dirty="0">
                          <a:latin typeface="BIZ UDP明朝 Medium" panose="02020500000000000000" pitchFamily="18" charset="-128"/>
                          <a:ea typeface="BIZ UDP明朝 Medium" panose="02020500000000000000" pitchFamily="18" charset="-128"/>
                          <a:cs typeface="ＭＳ ゴシック"/>
                        </a:rPr>
                        <a:t>発</a:t>
                      </a:r>
                      <a:endParaRPr sz="1000">
                        <a:latin typeface="BIZ UDP明朝 Medium" panose="02020500000000000000" pitchFamily="18" charset="-128"/>
                        <a:ea typeface="BIZ UDP明朝 Medium" panose="02020500000000000000" pitchFamily="18" charset="-128"/>
                        <a:cs typeface="ＭＳ ゴシック"/>
                      </a:endParaRPr>
                    </a:p>
                  </a:txBody>
                  <a:tcPr marL="0" marR="0" marT="5715" marB="0">
                    <a:lnL w="12700">
                      <a:solidFill>
                        <a:srgbClr val="333399"/>
                      </a:solidFill>
                      <a:prstDash val="solid"/>
                    </a:lnL>
                    <a:lnR w="12700">
                      <a:solidFill>
                        <a:srgbClr val="333399"/>
                      </a:solidFill>
                      <a:prstDash val="solid"/>
                    </a:lnR>
                    <a:lnT w="12700">
                      <a:solidFill>
                        <a:srgbClr val="333399"/>
                      </a:solidFill>
                      <a:prstDash val="solid"/>
                    </a:lnT>
                    <a:lnB w="12700">
                      <a:solidFill>
                        <a:srgbClr val="333399"/>
                      </a:solidFill>
                      <a:prstDash val="solid"/>
                    </a:lnB>
                    <a:solidFill>
                      <a:srgbClr val="CDCDDE"/>
                    </a:solidFill>
                  </a:tcPr>
                </a:tc>
                <a:extLst>
                  <a:ext uri="{0D108BD9-81ED-4DB2-BD59-A6C34878D82A}">
                    <a16:rowId xmlns:a16="http://schemas.microsoft.com/office/drawing/2014/main" val="10003"/>
                  </a:ext>
                </a:extLst>
              </a:tr>
              <a:tr h="456565">
                <a:tc>
                  <a:txBody>
                    <a:bodyPr/>
                    <a:lstStyle/>
                    <a:p>
                      <a:pPr marR="3175">
                        <a:lnSpc>
                          <a:spcPct val="100000"/>
                        </a:lnSpc>
                        <a:spcBef>
                          <a:spcPts val="20"/>
                        </a:spcBef>
                      </a:pPr>
                      <a:endParaRPr sz="1050">
                        <a:latin typeface="BIZ UDP明朝 Medium" panose="02020500000000000000" pitchFamily="18" charset="-128"/>
                        <a:ea typeface="BIZ UDP明朝 Medium" panose="02020500000000000000" pitchFamily="18" charset="-128"/>
                        <a:cs typeface="Times New Roman"/>
                      </a:endParaRPr>
                    </a:p>
                    <a:p>
                      <a:pPr marL="90805" marR="3175">
                        <a:lnSpc>
                          <a:spcPct val="100000"/>
                        </a:lnSpc>
                      </a:pPr>
                      <a:r>
                        <a:rPr sz="1000" dirty="0">
                          <a:latin typeface="BIZ UDP明朝 Medium" panose="02020500000000000000" pitchFamily="18" charset="-128"/>
                          <a:ea typeface="BIZ UDP明朝 Medium" panose="02020500000000000000" pitchFamily="18" charset="-128"/>
                          <a:cs typeface="ＭＳ ゴシック"/>
                        </a:rPr>
                        <a:t>実</a:t>
                      </a:r>
                      <a:r>
                        <a:rPr sz="1000" spc="-10" dirty="0">
                          <a:latin typeface="BIZ UDP明朝 Medium" panose="02020500000000000000" pitchFamily="18" charset="-128"/>
                          <a:ea typeface="BIZ UDP明朝 Medium" panose="02020500000000000000" pitchFamily="18" charset="-128"/>
                          <a:cs typeface="ＭＳ ゴシック"/>
                        </a:rPr>
                        <a:t>現性</a:t>
                      </a:r>
                      <a:r>
                        <a:rPr sz="1000" spc="-25" dirty="0">
                          <a:latin typeface="BIZ UDP明朝 Medium" panose="02020500000000000000" pitchFamily="18" charset="-128"/>
                          <a:ea typeface="BIZ UDP明朝 Medium" panose="02020500000000000000" pitchFamily="18" charset="-128"/>
                          <a:cs typeface="ＭＳ ゴシック"/>
                        </a:rPr>
                        <a:t>研究</a:t>
                      </a:r>
                      <a:endParaRPr sz="1000">
                        <a:latin typeface="BIZ UDP明朝 Medium" panose="02020500000000000000" pitchFamily="18" charset="-128"/>
                        <a:ea typeface="BIZ UDP明朝 Medium" panose="02020500000000000000" pitchFamily="18" charset="-128"/>
                        <a:cs typeface="ＭＳ ゴシック"/>
                      </a:endParaRPr>
                    </a:p>
                  </a:txBody>
                  <a:tcPr marL="0" marR="0" marT="2540" marB="0">
                    <a:lnL w="12700">
                      <a:solidFill>
                        <a:srgbClr val="333399"/>
                      </a:solidFill>
                      <a:prstDash val="solid"/>
                    </a:lnL>
                    <a:lnR w="12700">
                      <a:solidFill>
                        <a:srgbClr val="333399"/>
                      </a:solidFill>
                      <a:prstDash val="solid"/>
                    </a:lnR>
                    <a:lnT w="12700">
                      <a:solidFill>
                        <a:srgbClr val="333399"/>
                      </a:solidFill>
                      <a:prstDash val="solid"/>
                    </a:lnT>
                    <a:lnB w="12700">
                      <a:solidFill>
                        <a:srgbClr val="333399"/>
                      </a:solidFill>
                      <a:prstDash val="solid"/>
                    </a:lnB>
                    <a:solidFill>
                      <a:srgbClr val="E8E8EE"/>
                    </a:solidFill>
                  </a:tcPr>
                </a:tc>
                <a:extLst>
                  <a:ext uri="{0D108BD9-81ED-4DB2-BD59-A6C34878D82A}">
                    <a16:rowId xmlns:a16="http://schemas.microsoft.com/office/drawing/2014/main" val="10004"/>
                  </a:ext>
                </a:extLst>
              </a:tr>
              <a:tr h="415925">
                <a:tc>
                  <a:txBody>
                    <a:bodyPr/>
                    <a:lstStyle/>
                    <a:p>
                      <a:pPr marR="3175">
                        <a:lnSpc>
                          <a:spcPct val="100000"/>
                        </a:lnSpc>
                        <a:spcBef>
                          <a:spcPts val="35"/>
                        </a:spcBef>
                      </a:pPr>
                      <a:endParaRPr sz="900" dirty="0">
                        <a:latin typeface="BIZ UDP明朝 Medium" panose="02020500000000000000" pitchFamily="18" charset="-128"/>
                        <a:ea typeface="BIZ UDP明朝 Medium" panose="02020500000000000000" pitchFamily="18" charset="-128"/>
                        <a:cs typeface="Times New Roman"/>
                      </a:endParaRPr>
                    </a:p>
                    <a:p>
                      <a:pPr marL="90805" marR="3175">
                        <a:lnSpc>
                          <a:spcPct val="100000"/>
                        </a:lnSpc>
                      </a:pPr>
                      <a:r>
                        <a:rPr sz="1000" dirty="0">
                          <a:latin typeface="BIZ UDP明朝 Medium" panose="02020500000000000000" pitchFamily="18" charset="-128"/>
                          <a:ea typeface="BIZ UDP明朝 Medium" panose="02020500000000000000" pitchFamily="18" charset="-128"/>
                          <a:cs typeface="ＭＳ ゴシック"/>
                        </a:rPr>
                        <a:t>基</a:t>
                      </a:r>
                      <a:r>
                        <a:rPr sz="1000" spc="-10" dirty="0">
                          <a:latin typeface="BIZ UDP明朝 Medium" panose="02020500000000000000" pitchFamily="18" charset="-128"/>
                          <a:ea typeface="BIZ UDP明朝 Medium" panose="02020500000000000000" pitchFamily="18" charset="-128"/>
                          <a:cs typeface="ＭＳ ゴシック"/>
                        </a:rPr>
                        <a:t>礎技</a:t>
                      </a:r>
                      <a:r>
                        <a:rPr sz="1000" dirty="0">
                          <a:latin typeface="BIZ UDP明朝 Medium" panose="02020500000000000000" pitchFamily="18" charset="-128"/>
                          <a:ea typeface="BIZ UDP明朝 Medium" panose="02020500000000000000" pitchFamily="18" charset="-128"/>
                          <a:cs typeface="ＭＳ ゴシック"/>
                        </a:rPr>
                        <a:t>術</a:t>
                      </a:r>
                      <a:r>
                        <a:rPr sz="1000" spc="-10" dirty="0">
                          <a:latin typeface="BIZ UDP明朝 Medium" panose="02020500000000000000" pitchFamily="18" charset="-128"/>
                          <a:ea typeface="BIZ UDP明朝 Medium" panose="02020500000000000000" pitchFamily="18" charset="-128"/>
                          <a:cs typeface="ＭＳ ゴシック"/>
                        </a:rPr>
                        <a:t>研</a:t>
                      </a:r>
                      <a:r>
                        <a:rPr sz="1000" spc="-50" dirty="0">
                          <a:latin typeface="BIZ UDP明朝 Medium" panose="02020500000000000000" pitchFamily="18" charset="-128"/>
                          <a:ea typeface="BIZ UDP明朝 Medium" panose="02020500000000000000" pitchFamily="18" charset="-128"/>
                          <a:cs typeface="ＭＳ ゴシック"/>
                        </a:rPr>
                        <a:t>究</a:t>
                      </a:r>
                      <a:endParaRPr sz="1000" dirty="0">
                        <a:latin typeface="BIZ UDP明朝 Medium" panose="02020500000000000000" pitchFamily="18" charset="-128"/>
                        <a:ea typeface="BIZ UDP明朝 Medium" panose="02020500000000000000" pitchFamily="18" charset="-128"/>
                        <a:cs typeface="ＭＳ ゴシック"/>
                      </a:endParaRPr>
                    </a:p>
                  </a:txBody>
                  <a:tcPr marL="0" marR="0" marT="4445" marB="0">
                    <a:lnL w="12700">
                      <a:solidFill>
                        <a:srgbClr val="333399"/>
                      </a:solidFill>
                      <a:prstDash val="solid"/>
                    </a:lnL>
                    <a:lnR w="12700">
                      <a:solidFill>
                        <a:srgbClr val="333399"/>
                      </a:solidFill>
                      <a:prstDash val="solid"/>
                    </a:lnR>
                    <a:lnT w="12700">
                      <a:solidFill>
                        <a:srgbClr val="333399"/>
                      </a:solidFill>
                      <a:prstDash val="solid"/>
                    </a:lnT>
                    <a:lnB w="12700">
                      <a:solidFill>
                        <a:srgbClr val="333399"/>
                      </a:solidFill>
                      <a:prstDash val="solid"/>
                    </a:lnB>
                    <a:solidFill>
                      <a:srgbClr val="CDCDDE"/>
                    </a:solidFill>
                  </a:tcPr>
                </a:tc>
                <a:extLst>
                  <a:ext uri="{0D108BD9-81ED-4DB2-BD59-A6C34878D82A}">
                    <a16:rowId xmlns:a16="http://schemas.microsoft.com/office/drawing/2014/main" val="10005"/>
                  </a:ext>
                </a:extLst>
              </a:tr>
            </a:tbl>
          </a:graphicData>
        </a:graphic>
      </p:graphicFrame>
      <p:sp>
        <p:nvSpPr>
          <p:cNvPr id="12" name="object 12"/>
          <p:cNvSpPr txBox="1"/>
          <p:nvPr/>
        </p:nvSpPr>
        <p:spPr>
          <a:xfrm>
            <a:off x="848366" y="1705654"/>
            <a:ext cx="2903247" cy="474489"/>
          </a:xfrm>
          <a:prstGeom prst="rect">
            <a:avLst/>
          </a:prstGeom>
        </p:spPr>
        <p:txBody>
          <a:bodyPr vert="horz" wrap="square" lIns="0" tIns="12700" rIns="0" bIns="0" rtlCol="0">
            <a:spAutoFit/>
          </a:bodyPr>
          <a:lstStyle/>
          <a:p>
            <a:pPr marR="34925" algn="ctr">
              <a:spcBef>
                <a:spcPts val="100"/>
              </a:spcBef>
            </a:pPr>
            <a:r>
              <a:rPr b="1" spc="-10" dirty="0">
                <a:latin typeface="BIZ UDP明朝 Medium" panose="02020500000000000000" pitchFamily="18" charset="-128"/>
                <a:ea typeface="BIZ UDP明朝 Medium" panose="02020500000000000000" pitchFamily="18" charset="-128"/>
                <a:cs typeface="ＭＳ Ｐゴシック"/>
              </a:rPr>
              <a:t>技術成熟</a:t>
            </a:r>
            <a:r>
              <a:rPr b="1" spc="-50" dirty="0">
                <a:latin typeface="BIZ UDP明朝 Medium" panose="02020500000000000000" pitchFamily="18" charset="-128"/>
                <a:ea typeface="BIZ UDP明朝 Medium" panose="02020500000000000000" pitchFamily="18" charset="-128"/>
                <a:cs typeface="ＭＳ Ｐゴシック"/>
              </a:rPr>
              <a:t>度</a:t>
            </a:r>
            <a:endParaRPr dirty="0">
              <a:latin typeface="BIZ UDP明朝 Medium" panose="02020500000000000000" pitchFamily="18" charset="-128"/>
              <a:ea typeface="BIZ UDP明朝 Medium" panose="02020500000000000000" pitchFamily="18" charset="-128"/>
              <a:cs typeface="ＭＳ Ｐゴシック"/>
            </a:endParaRPr>
          </a:p>
          <a:p>
            <a:pPr algn="ctr">
              <a:lnSpc>
                <a:spcPct val="100000"/>
              </a:lnSpc>
            </a:pPr>
            <a:r>
              <a:rPr sz="1200" b="1" spc="-10" dirty="0">
                <a:latin typeface="BIZ UDP明朝 Medium" panose="02020500000000000000" pitchFamily="18" charset="-128"/>
                <a:ea typeface="BIZ UDP明朝 Medium" panose="02020500000000000000" pitchFamily="18" charset="-128"/>
                <a:cs typeface="Arial"/>
              </a:rPr>
              <a:t>(Technology</a:t>
            </a:r>
            <a:r>
              <a:rPr sz="1200" b="1" dirty="0">
                <a:latin typeface="BIZ UDP明朝 Medium" panose="02020500000000000000" pitchFamily="18" charset="-128"/>
                <a:ea typeface="BIZ UDP明朝 Medium" panose="02020500000000000000" pitchFamily="18" charset="-128"/>
                <a:cs typeface="Arial"/>
              </a:rPr>
              <a:t> Readiness</a:t>
            </a:r>
            <a:r>
              <a:rPr sz="1200" b="1" spc="-40" dirty="0">
                <a:latin typeface="BIZ UDP明朝 Medium" panose="02020500000000000000" pitchFamily="18" charset="-128"/>
                <a:ea typeface="BIZ UDP明朝 Medium" panose="02020500000000000000" pitchFamily="18" charset="-128"/>
                <a:cs typeface="Arial"/>
              </a:rPr>
              <a:t> </a:t>
            </a:r>
            <a:r>
              <a:rPr sz="1200" b="1" dirty="0">
                <a:latin typeface="BIZ UDP明朝 Medium" panose="02020500000000000000" pitchFamily="18" charset="-128"/>
                <a:ea typeface="BIZ UDP明朝 Medium" panose="02020500000000000000" pitchFamily="18" charset="-128"/>
                <a:cs typeface="Arial"/>
              </a:rPr>
              <a:t>Level:</a:t>
            </a:r>
            <a:r>
              <a:rPr sz="1200" b="1" spc="-15" dirty="0">
                <a:latin typeface="BIZ UDP明朝 Medium" panose="02020500000000000000" pitchFamily="18" charset="-128"/>
                <a:ea typeface="BIZ UDP明朝 Medium" panose="02020500000000000000" pitchFamily="18" charset="-128"/>
                <a:cs typeface="Arial"/>
              </a:rPr>
              <a:t> </a:t>
            </a:r>
            <a:r>
              <a:rPr sz="1200" b="1" spc="-20" dirty="0">
                <a:latin typeface="BIZ UDP明朝 Medium" panose="02020500000000000000" pitchFamily="18" charset="-128"/>
                <a:ea typeface="BIZ UDP明朝 Medium" panose="02020500000000000000" pitchFamily="18" charset="-128"/>
                <a:cs typeface="Arial"/>
              </a:rPr>
              <a:t>TRL)</a:t>
            </a:r>
            <a:endParaRPr sz="1200" dirty="0">
              <a:latin typeface="BIZ UDP明朝 Medium" panose="02020500000000000000" pitchFamily="18" charset="-128"/>
              <a:ea typeface="BIZ UDP明朝 Medium" panose="02020500000000000000" pitchFamily="18" charset="-128"/>
              <a:cs typeface="Arial"/>
            </a:endParaRPr>
          </a:p>
        </p:txBody>
      </p:sp>
      <p:sp>
        <p:nvSpPr>
          <p:cNvPr id="13" name="object 13"/>
          <p:cNvSpPr txBox="1"/>
          <p:nvPr/>
        </p:nvSpPr>
        <p:spPr>
          <a:xfrm>
            <a:off x="727929" y="5774394"/>
            <a:ext cx="3096001" cy="391160"/>
          </a:xfrm>
          <a:prstGeom prst="rect">
            <a:avLst/>
          </a:prstGeom>
        </p:spPr>
        <p:txBody>
          <a:bodyPr vert="horz" wrap="square" lIns="0" tIns="12700" rIns="0" bIns="0" rtlCol="0">
            <a:spAutoFit/>
          </a:bodyPr>
          <a:lstStyle/>
          <a:p>
            <a:pPr marL="12700" marR="5080">
              <a:spcBef>
                <a:spcPts val="100"/>
              </a:spcBef>
            </a:pPr>
            <a:r>
              <a:rPr sz="1200" dirty="0">
                <a:latin typeface="BIZ UDP明朝 Medium" panose="02020500000000000000" pitchFamily="18" charset="-128"/>
                <a:ea typeface="BIZ UDP明朝 Medium" panose="02020500000000000000" pitchFamily="18" charset="-128"/>
                <a:cs typeface="Arial"/>
              </a:rPr>
              <a:t>TRL</a:t>
            </a:r>
            <a:r>
              <a:rPr sz="1200" spc="-5" dirty="0">
                <a:latin typeface="BIZ UDP明朝 Medium" panose="02020500000000000000" pitchFamily="18" charset="-128"/>
                <a:ea typeface="BIZ UDP明朝 Medium" panose="02020500000000000000" pitchFamily="18" charset="-128"/>
                <a:cs typeface="ＭＳ Ｐゴシック"/>
              </a:rPr>
              <a:t>は、</a:t>
            </a:r>
            <a:r>
              <a:rPr sz="1200" spc="-10" dirty="0">
                <a:latin typeface="BIZ UDP明朝 Medium" panose="02020500000000000000" pitchFamily="18" charset="-128"/>
                <a:ea typeface="BIZ UDP明朝 Medium" panose="02020500000000000000" pitchFamily="18" charset="-128"/>
                <a:cs typeface="Arial"/>
              </a:rPr>
              <a:t>NASA</a:t>
            </a:r>
            <a:r>
              <a:rPr sz="1200" spc="-15" dirty="0">
                <a:latin typeface="BIZ UDP明朝 Medium" panose="02020500000000000000" pitchFamily="18" charset="-128"/>
                <a:ea typeface="BIZ UDP明朝 Medium" panose="02020500000000000000" pitchFamily="18" charset="-128"/>
                <a:cs typeface="ＭＳ Ｐゴシック"/>
              </a:rPr>
              <a:t>によって提案された技術の</a:t>
            </a:r>
            <a:r>
              <a:rPr sz="1200" spc="-10" dirty="0">
                <a:latin typeface="BIZ UDP明朝 Medium" panose="02020500000000000000" pitchFamily="18" charset="-128"/>
                <a:ea typeface="BIZ UDP明朝 Medium" panose="02020500000000000000" pitchFamily="18" charset="-128"/>
                <a:cs typeface="ＭＳ Ｐゴシック"/>
              </a:rPr>
              <a:t>成熟度を測る指標。</a:t>
            </a:r>
            <a:endParaRPr sz="1200" dirty="0">
              <a:latin typeface="BIZ UDP明朝 Medium" panose="02020500000000000000" pitchFamily="18" charset="-128"/>
              <a:ea typeface="BIZ UDP明朝 Medium" panose="02020500000000000000" pitchFamily="18" charset="-128"/>
              <a:cs typeface="ＭＳ Ｐゴシック"/>
            </a:endParaRPr>
          </a:p>
        </p:txBody>
      </p:sp>
      <p:sp>
        <p:nvSpPr>
          <p:cNvPr id="14" name="object 14"/>
          <p:cNvSpPr txBox="1"/>
          <p:nvPr/>
        </p:nvSpPr>
        <p:spPr>
          <a:xfrm>
            <a:off x="4546600" y="770691"/>
            <a:ext cx="1549400" cy="391160"/>
          </a:xfrm>
          <a:prstGeom prst="rect">
            <a:avLst/>
          </a:prstGeom>
        </p:spPr>
        <p:txBody>
          <a:bodyPr vert="horz" wrap="square" lIns="0" tIns="12700" rIns="0" bIns="0" rtlCol="0">
            <a:spAutoFit/>
          </a:bodyPr>
          <a:lstStyle/>
          <a:p>
            <a:pPr marL="12700">
              <a:spcBef>
                <a:spcPts val="100"/>
              </a:spcBef>
            </a:pPr>
            <a:r>
              <a:rPr sz="2400" u="heavy" spc="-10" dirty="0">
                <a:uFill>
                  <a:solidFill>
                    <a:srgbClr val="000000"/>
                  </a:solidFill>
                </a:uFill>
                <a:latin typeface="BIZ UDP明朝 Medium" panose="02020500000000000000" pitchFamily="18" charset="-128"/>
                <a:ea typeface="BIZ UDP明朝 Medium" panose="02020500000000000000" pitchFamily="18" charset="-128"/>
                <a:cs typeface="ＭＳ Ｐゴシック"/>
              </a:rPr>
              <a:t>米国の定義</a:t>
            </a:r>
            <a:endParaRPr sz="2400" dirty="0">
              <a:latin typeface="BIZ UDP明朝 Medium" panose="02020500000000000000" pitchFamily="18" charset="-128"/>
              <a:ea typeface="BIZ UDP明朝 Medium" panose="02020500000000000000" pitchFamily="18" charset="-128"/>
              <a:cs typeface="ＭＳ Ｐゴシック"/>
            </a:endParaRPr>
          </a:p>
        </p:txBody>
      </p:sp>
      <p:sp>
        <p:nvSpPr>
          <p:cNvPr id="16" name="テキスト ボックス 15">
            <a:extLst>
              <a:ext uri="{FF2B5EF4-FFF2-40B4-BE49-F238E27FC236}">
                <a16:creationId xmlns:a16="http://schemas.microsoft.com/office/drawing/2014/main" id="{C1FEB0CC-01E9-42E4-BC75-8AF6B903ECB9}"/>
              </a:ext>
            </a:extLst>
          </p:cNvPr>
          <p:cNvSpPr txBox="1"/>
          <p:nvPr/>
        </p:nvSpPr>
        <p:spPr>
          <a:xfrm>
            <a:off x="1013668" y="6539066"/>
            <a:ext cx="5475890" cy="276999"/>
          </a:xfrm>
          <a:prstGeom prst="rect">
            <a:avLst/>
          </a:prstGeom>
          <a:noFill/>
        </p:spPr>
        <p:txBody>
          <a:bodyPr wrap="square" rtlCol="0">
            <a:spAutoFit/>
          </a:bodyPr>
          <a:lstStyle/>
          <a:p>
            <a:r>
              <a:rPr kumimoji="1" lang="ja-JP" altLang="en-US" sz="1200" dirty="0">
                <a:latin typeface="BIZ UDP明朝 Medium" panose="02020500000000000000" pitchFamily="18" charset="-128"/>
                <a:ea typeface="BIZ UDP明朝 Medium" panose="02020500000000000000" pitchFamily="18" charset="-128"/>
              </a:rPr>
              <a:t>公益財団法人 未来工学研究所 </a:t>
            </a:r>
            <a:r>
              <a:rPr lang="ja-JP" altLang="en-US" sz="1200" dirty="0">
                <a:latin typeface="BIZ UDP明朝 Medium" panose="02020500000000000000" pitchFamily="18" charset="-128"/>
                <a:ea typeface="BIZ UDP明朝 Medium" panose="02020500000000000000" pitchFamily="18" charset="-128"/>
              </a:rPr>
              <a:t>「安全保障と大学の研究」（</a:t>
            </a:r>
            <a:r>
              <a:rPr lang="en-US" altLang="ja-JP" sz="1200" dirty="0">
                <a:latin typeface="BIZ UDP明朝 Medium" panose="02020500000000000000" pitchFamily="18" charset="-128"/>
                <a:ea typeface="BIZ UDP明朝 Medium" panose="02020500000000000000" pitchFamily="18" charset="-128"/>
              </a:rPr>
              <a:t>2021</a:t>
            </a:r>
            <a:r>
              <a:rPr lang="ja-JP" altLang="en-US" sz="1200" dirty="0">
                <a:latin typeface="BIZ UDP明朝 Medium" panose="02020500000000000000" pitchFamily="18" charset="-128"/>
                <a:ea typeface="BIZ UDP明朝 Medium" panose="02020500000000000000" pitchFamily="18" charset="-128"/>
              </a:rPr>
              <a:t>年</a:t>
            </a:r>
            <a:r>
              <a:rPr lang="en-US" altLang="ja-JP" sz="1200" dirty="0">
                <a:latin typeface="BIZ UDP明朝 Medium" panose="02020500000000000000" pitchFamily="18" charset="-128"/>
                <a:ea typeface="BIZ UDP明朝 Medium" panose="02020500000000000000" pitchFamily="18" charset="-128"/>
              </a:rPr>
              <a:t>11</a:t>
            </a:r>
            <a:r>
              <a:rPr lang="ja-JP" altLang="en-US" sz="1200" dirty="0">
                <a:latin typeface="BIZ UDP明朝 Medium" panose="02020500000000000000" pitchFamily="18" charset="-128"/>
                <a:ea typeface="BIZ UDP明朝 Medium" panose="02020500000000000000" pitchFamily="18" charset="-128"/>
              </a:rPr>
              <a:t>月</a:t>
            </a:r>
            <a:r>
              <a:rPr lang="en-US" altLang="ja-JP" sz="1200" dirty="0">
                <a:latin typeface="BIZ UDP明朝 Medium" panose="02020500000000000000" pitchFamily="18" charset="-128"/>
                <a:ea typeface="BIZ UDP明朝 Medium" panose="02020500000000000000" pitchFamily="18" charset="-128"/>
              </a:rPr>
              <a:t>22</a:t>
            </a:r>
            <a:r>
              <a:rPr lang="ja-JP" altLang="en-US" sz="1200" dirty="0">
                <a:latin typeface="BIZ UDP明朝 Medium" panose="02020500000000000000" pitchFamily="18" charset="-128"/>
                <a:ea typeface="BIZ UDP明朝 Medium" panose="02020500000000000000" pitchFamily="18" charset="-128"/>
              </a:rPr>
              <a:t>日）</a:t>
            </a:r>
            <a:r>
              <a:rPr kumimoji="1" lang="ja-JP" altLang="en-US" sz="1200" dirty="0">
                <a:latin typeface="BIZ UDP明朝 Medium" panose="02020500000000000000" pitchFamily="18" charset="-128"/>
                <a:ea typeface="BIZ UDP明朝 Medium" panose="02020500000000000000" pitchFamily="18" charset="-128"/>
              </a:rPr>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Tree>
    <p:extLst>
      <p:ext uri="{BB962C8B-B14F-4D97-AF65-F5344CB8AC3E}">
        <p14:creationId xmlns:p14="http://schemas.microsoft.com/office/powerpoint/2010/main" val="2029690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6FCB6D7E-16E5-4246-A99A-4BF78E8C2AC1}"/>
              </a:ext>
            </a:extLst>
          </p:cNvPr>
          <p:cNvSpPr txBox="1"/>
          <p:nvPr/>
        </p:nvSpPr>
        <p:spPr>
          <a:xfrm>
            <a:off x="561320" y="141433"/>
            <a:ext cx="10857794"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latin typeface="Amasis MT Pro Black" panose="02040A04050005020304" pitchFamily="18" charset="0"/>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15435" y="5804454"/>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図 4" descr="QR コード&#10;&#10;自動的に生成された説明">
            <a:extLst>
              <a:ext uri="{FF2B5EF4-FFF2-40B4-BE49-F238E27FC236}">
                <a16:creationId xmlns:a16="http://schemas.microsoft.com/office/drawing/2014/main" id="{D6520EEF-0F98-4A53-9E4D-351E3FC51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145" y="620486"/>
            <a:ext cx="6237514" cy="6237514"/>
          </a:xfrm>
          <a:prstGeom prst="rect">
            <a:avLst/>
          </a:prstGeom>
        </p:spPr>
      </p:pic>
      <p:pic>
        <p:nvPicPr>
          <p:cNvPr id="7" name="Picture 13" descr="biz_046">
            <a:extLst>
              <a:ext uri="{FF2B5EF4-FFF2-40B4-BE49-F238E27FC236}">
                <a16:creationId xmlns:a16="http://schemas.microsoft.com/office/drawing/2014/main" id="{1D7FE9E9-B845-4406-9957-AD71B2B1C5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7752" y="6266"/>
            <a:ext cx="780623" cy="782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696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3332938" y="275604"/>
            <a:ext cx="5561789"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突如として登場する</a:t>
            </a:r>
            <a:r>
              <a:rPr kumimoji="1" lang="en-US" altLang="ja-JP" sz="2800" dirty="0" err="1">
                <a:solidFill>
                  <a:sysClr val="windowText" lastClr="000000"/>
                </a:solidFill>
                <a:latin typeface="Amasis MT Pro Black" panose="02040A04050005020304" pitchFamily="18" charset="0"/>
                <a:ea typeface="BIZ UDP明朝 Medium" panose="02020500000000000000" pitchFamily="18" charset="-128"/>
                <a:cs typeface="72 Black" panose="020B0A04030603020204" pitchFamily="34" charset="0"/>
              </a:rPr>
              <a:t>EmTech</a:t>
            </a:r>
            <a:endParaRPr lang="ja-JP" altLang="en-US" sz="2800" dirty="0">
              <a:latin typeface="Amasis MT Pro Black" panose="02040A04050005020304" pitchFamily="18" charset="0"/>
            </a:endParaRPr>
          </a:p>
        </p:txBody>
      </p:sp>
      <p:pic>
        <p:nvPicPr>
          <p:cNvPr id="8" name="Picture 6">
            <a:extLst>
              <a:ext uri="{FF2B5EF4-FFF2-40B4-BE49-F238E27FC236}">
                <a16:creationId xmlns:a16="http://schemas.microsoft.com/office/drawing/2014/main" id="{4A30452D-9AFC-4395-94C0-FC529BF41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428" y="1670192"/>
            <a:ext cx="4470277" cy="43060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299C107-4247-4C3C-B145-F0C790EBB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770" y="5789003"/>
            <a:ext cx="3793019" cy="9229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EB4EAC9E-D4F9-4786-8020-E1B3FC452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2636" y="5549921"/>
            <a:ext cx="11334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rispr concept. Cas9 dna and gene engineering biotechnology. Human genome modification medical 58158267">
            <a:extLst>
              <a:ext uri="{FF2B5EF4-FFF2-40B4-BE49-F238E27FC236}">
                <a16:creationId xmlns:a16="http://schemas.microsoft.com/office/drawing/2014/main" id="{E8A5C102-52F0-43A7-898A-4AACD6A60F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266087"/>
            <a:ext cx="5920481" cy="371016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6A59CC59-3F38-4504-9BEE-BE5C0CD03953}"/>
              </a:ext>
            </a:extLst>
          </p:cNvPr>
          <p:cNvSpPr txBox="1"/>
          <p:nvPr/>
        </p:nvSpPr>
        <p:spPr>
          <a:xfrm>
            <a:off x="476654" y="1167319"/>
            <a:ext cx="5619346" cy="707886"/>
          </a:xfrm>
          <a:prstGeom prst="rect">
            <a:avLst/>
          </a:prstGeom>
          <a:noFill/>
        </p:spPr>
        <p:txBody>
          <a:bodyPr wrap="square" rtlCol="0">
            <a:spAutoFit/>
          </a:bodyPr>
          <a:lstStyle/>
          <a:p>
            <a:r>
              <a:rPr kumimoji="1" lang="ja-JP" altLang="en-US" sz="2000" dirty="0">
                <a:latin typeface="Amasis MT Pro Black" panose="02040A04050005020304" pitchFamily="18" charset="0"/>
                <a:ea typeface="BIZ UDP明朝 Medium" panose="02020500000000000000" pitchFamily="18" charset="-128"/>
              </a:rPr>
              <a:t>・</a:t>
            </a:r>
            <a:r>
              <a:rPr kumimoji="1" lang="en-US" altLang="ja-JP" sz="2000" dirty="0">
                <a:latin typeface="Amasis MT Pro Black" panose="02040A04050005020304" pitchFamily="18" charset="0"/>
                <a:ea typeface="BIZ UDP明朝 Medium" panose="02020500000000000000" pitchFamily="18" charset="-128"/>
              </a:rPr>
              <a:t>2011</a:t>
            </a:r>
            <a:r>
              <a:rPr kumimoji="1" lang="ja-JP" altLang="en-US" sz="2000" dirty="0">
                <a:latin typeface="Amasis MT Pro Black" panose="02040A04050005020304" pitchFamily="18" charset="0"/>
                <a:ea typeface="BIZ UDP明朝 Medium" panose="02020500000000000000" pitchFamily="18" charset="-128"/>
              </a:rPr>
              <a:t>年に突如として登場</a:t>
            </a:r>
            <a:endParaRPr kumimoji="1" lang="en-US" altLang="ja-JP" sz="2000" dirty="0">
              <a:latin typeface="Amasis MT Pro Black" panose="02040A04050005020304" pitchFamily="18" charset="0"/>
              <a:ea typeface="BIZ UDP明朝 Medium" panose="02020500000000000000" pitchFamily="18" charset="-128"/>
            </a:endParaRPr>
          </a:p>
          <a:p>
            <a:r>
              <a:rPr kumimoji="1" lang="ja-JP" altLang="en-US" sz="2000" dirty="0">
                <a:latin typeface="Amasis MT Pro Black" panose="02040A04050005020304" pitchFamily="18" charset="0"/>
                <a:ea typeface="BIZ UDP明朝 Medium" panose="02020500000000000000" pitchFamily="18" charset="-128"/>
              </a:rPr>
              <a:t>・開発されました～ではなく</a:t>
            </a:r>
            <a:r>
              <a:rPr kumimoji="1" lang="en-US" altLang="ja-JP" sz="2000" dirty="0">
                <a:latin typeface="Amasis MT Pro Black" panose="02040A04050005020304" pitchFamily="18" charset="0"/>
                <a:ea typeface="BIZ UDP明朝 Medium" panose="02020500000000000000" pitchFamily="18" charset="-128"/>
              </a:rPr>
              <a:t>『</a:t>
            </a:r>
            <a:r>
              <a:rPr kumimoji="1" lang="ja-JP" altLang="en-US" sz="2000" b="1" dirty="0">
                <a:latin typeface="Amasis MT Pro Black" panose="02040A04050005020304" pitchFamily="18" charset="0"/>
                <a:ea typeface="BIZ UDP明朝 Medium" panose="02020500000000000000" pitchFamily="18" charset="-128"/>
              </a:rPr>
              <a:t>商用化</a:t>
            </a:r>
            <a:r>
              <a:rPr kumimoji="1" lang="en-US" altLang="ja-JP" sz="2000" b="1" dirty="0">
                <a:latin typeface="Amasis MT Pro Black" panose="02040A04050005020304" pitchFamily="18" charset="0"/>
                <a:ea typeface="BIZ UDP明朝 Medium" panose="02020500000000000000" pitchFamily="18" charset="-128"/>
              </a:rPr>
              <a:t>』</a:t>
            </a:r>
            <a:r>
              <a:rPr kumimoji="1" lang="ja-JP" altLang="en-US" sz="2000" dirty="0">
                <a:latin typeface="Amasis MT Pro Black" panose="02040A04050005020304" pitchFamily="18" charset="0"/>
                <a:ea typeface="BIZ UDP明朝 Medium" panose="02020500000000000000" pitchFamily="18" charset="-128"/>
              </a:rPr>
              <a:t>されました</a:t>
            </a:r>
            <a:r>
              <a:rPr kumimoji="1" lang="en-US" altLang="ja-JP" sz="2000" dirty="0">
                <a:latin typeface="Amasis MT Pro Black" panose="02040A04050005020304" pitchFamily="18" charset="0"/>
                <a:ea typeface="BIZ UDP明朝 Medium" panose="02020500000000000000" pitchFamily="18" charset="-128"/>
              </a:rPr>
              <a:t>…</a:t>
            </a:r>
            <a:endParaRPr kumimoji="1" lang="ja-JP" altLang="en-US" sz="2000" dirty="0">
              <a:latin typeface="Amasis MT Pro Black" panose="02040A04050005020304" pitchFamily="18" charset="0"/>
              <a:ea typeface="BIZ UDP明朝 Medium" panose="02020500000000000000" pitchFamily="18" charset="-128"/>
            </a:endParaRPr>
          </a:p>
        </p:txBody>
      </p:sp>
      <p:sp>
        <p:nvSpPr>
          <p:cNvPr id="13" name="テキスト ボックス 12">
            <a:extLst>
              <a:ext uri="{FF2B5EF4-FFF2-40B4-BE49-F238E27FC236}">
                <a16:creationId xmlns:a16="http://schemas.microsoft.com/office/drawing/2014/main" id="{AFAC7AE7-1316-4122-9081-133F23B94D8F}"/>
              </a:ext>
            </a:extLst>
          </p:cNvPr>
          <p:cNvSpPr txBox="1"/>
          <p:nvPr/>
        </p:nvSpPr>
        <p:spPr>
          <a:xfrm>
            <a:off x="6379749" y="1167319"/>
            <a:ext cx="5379235" cy="1015663"/>
          </a:xfrm>
          <a:prstGeom prst="rect">
            <a:avLst/>
          </a:prstGeom>
          <a:noFill/>
        </p:spPr>
        <p:txBody>
          <a:bodyPr wrap="square" rtlCol="0">
            <a:spAutoFit/>
          </a:bodyPr>
          <a:lstStyle/>
          <a:p>
            <a:r>
              <a:rPr kumimoji="1" lang="ja-JP" altLang="en-US" sz="2000" dirty="0">
                <a:latin typeface="Amasis MT Pro Black" panose="02040A04050005020304" pitchFamily="18" charset="0"/>
                <a:ea typeface="BIZ UDP明朝 Medium" panose="02020500000000000000" pitchFamily="18" charset="-128"/>
              </a:rPr>
              <a:t>・</a:t>
            </a:r>
            <a:r>
              <a:rPr kumimoji="1" lang="en-US" altLang="ja-JP" sz="2000" dirty="0">
                <a:latin typeface="Amasis MT Pro Black" panose="02040A04050005020304" pitchFamily="18" charset="0"/>
                <a:ea typeface="BIZ UDP明朝 Medium" panose="02020500000000000000" pitchFamily="18" charset="-128"/>
              </a:rPr>
              <a:t>2012</a:t>
            </a:r>
            <a:r>
              <a:rPr kumimoji="1" lang="ja-JP" altLang="en-US" sz="2000" dirty="0">
                <a:latin typeface="Amasis MT Pro Black" panose="02040A04050005020304" pitchFamily="18" charset="0"/>
                <a:ea typeface="BIZ UDP明朝 Medium" panose="02020500000000000000" pitchFamily="18" charset="-128"/>
              </a:rPr>
              <a:t>年に突如として登場</a:t>
            </a:r>
            <a:endParaRPr kumimoji="1" lang="en-US" altLang="ja-JP" sz="2000" dirty="0">
              <a:latin typeface="Amasis MT Pro Black" panose="02040A04050005020304" pitchFamily="18" charset="0"/>
              <a:ea typeface="BIZ UDP明朝 Medium" panose="02020500000000000000" pitchFamily="18" charset="-128"/>
            </a:endParaRPr>
          </a:p>
          <a:p>
            <a:r>
              <a:rPr kumimoji="1" lang="ja-JP" altLang="en-US" sz="2000" dirty="0">
                <a:latin typeface="Amasis MT Pro Black" panose="02040A04050005020304" pitchFamily="18" charset="0"/>
                <a:ea typeface="BIZ UDP明朝 Medium" panose="02020500000000000000" pitchFamily="18" charset="-128"/>
              </a:rPr>
              <a:t>・世界の研究者は</a:t>
            </a:r>
            <a:r>
              <a:rPr kumimoji="1" lang="en-US" altLang="ja-JP" sz="2000" dirty="0">
                <a:latin typeface="Amasis MT Pro Black" panose="02040A04050005020304" pitchFamily="18" charset="0"/>
                <a:ea typeface="BIZ UDP明朝 Medium" panose="02020500000000000000" pitchFamily="18" charset="-128"/>
              </a:rPr>
              <a:t>2010</a:t>
            </a:r>
            <a:r>
              <a:rPr kumimoji="1" lang="ja-JP" altLang="en-US" sz="2000" dirty="0">
                <a:latin typeface="Amasis MT Pro Black" panose="02040A04050005020304" pitchFamily="18" charset="0"/>
                <a:ea typeface="BIZ UDP明朝 Medium" panose="02020500000000000000" pitchFamily="18" charset="-128"/>
              </a:rPr>
              <a:t>年に登場したゲノム編集技術</a:t>
            </a:r>
            <a:r>
              <a:rPr kumimoji="1" lang="en-US" altLang="ja-JP" sz="2000" dirty="0">
                <a:latin typeface="Amasis MT Pro Black" panose="02040A04050005020304" pitchFamily="18" charset="0"/>
                <a:ea typeface="BIZ UDP明朝 Medium" panose="02020500000000000000" pitchFamily="18" charset="-128"/>
              </a:rPr>
              <a:t>TALEN</a:t>
            </a:r>
            <a:r>
              <a:rPr kumimoji="1" lang="ja-JP" altLang="en-US" sz="2000" dirty="0">
                <a:latin typeface="Amasis MT Pro Black" panose="02040A04050005020304" pitchFamily="18" charset="0"/>
                <a:ea typeface="BIZ UDP明朝 Medium" panose="02020500000000000000" pitchFamily="18" charset="-128"/>
              </a:rPr>
              <a:t>に夢中になっていた・・・</a:t>
            </a:r>
          </a:p>
        </p:txBody>
      </p:sp>
    </p:spTree>
    <p:extLst>
      <p:ext uri="{BB962C8B-B14F-4D97-AF65-F5344CB8AC3E}">
        <p14:creationId xmlns:p14="http://schemas.microsoft.com/office/powerpoint/2010/main" val="1144383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520055" y="4184915"/>
            <a:ext cx="1863851" cy="1214627"/>
          </a:xfrm>
          <a:prstGeom prst="rect">
            <a:avLst/>
          </a:prstGeom>
        </p:spPr>
      </p:pic>
      <p:grpSp>
        <p:nvGrpSpPr>
          <p:cNvPr id="3" name="object 3"/>
          <p:cNvGrpSpPr/>
          <p:nvPr/>
        </p:nvGrpSpPr>
        <p:grpSpPr>
          <a:xfrm>
            <a:off x="8904292" y="2924367"/>
            <a:ext cx="2446967" cy="2806776"/>
            <a:chOff x="6938771" y="2910852"/>
            <a:chExt cx="1910080" cy="2324100"/>
          </a:xfrm>
        </p:grpSpPr>
        <p:pic>
          <p:nvPicPr>
            <p:cNvPr id="4" name="object 4"/>
            <p:cNvPicPr/>
            <p:nvPr/>
          </p:nvPicPr>
          <p:blipFill>
            <a:blip r:embed="rId3" cstate="print"/>
            <a:stretch>
              <a:fillRect/>
            </a:stretch>
          </p:blipFill>
          <p:spPr>
            <a:xfrm>
              <a:off x="6938771" y="4000500"/>
              <a:ext cx="1895855" cy="1234439"/>
            </a:xfrm>
            <a:prstGeom prst="rect">
              <a:avLst/>
            </a:prstGeom>
          </p:spPr>
        </p:pic>
        <p:pic>
          <p:nvPicPr>
            <p:cNvPr id="5" name="object 5"/>
            <p:cNvPicPr/>
            <p:nvPr/>
          </p:nvPicPr>
          <p:blipFill>
            <a:blip r:embed="rId4" cstate="print"/>
            <a:stretch>
              <a:fillRect/>
            </a:stretch>
          </p:blipFill>
          <p:spPr>
            <a:xfrm>
              <a:off x="6938771" y="2910852"/>
              <a:ext cx="1909571" cy="1053071"/>
            </a:xfrm>
            <a:prstGeom prst="rect">
              <a:avLst/>
            </a:prstGeom>
          </p:spPr>
        </p:pic>
      </p:grpSp>
      <p:pic>
        <p:nvPicPr>
          <p:cNvPr id="6" name="object 6"/>
          <p:cNvPicPr/>
          <p:nvPr/>
        </p:nvPicPr>
        <p:blipFill>
          <a:blip r:embed="rId5" cstate="print"/>
          <a:stretch>
            <a:fillRect/>
          </a:stretch>
        </p:blipFill>
        <p:spPr>
          <a:xfrm>
            <a:off x="6248400" y="2697481"/>
            <a:ext cx="1444392" cy="329183"/>
          </a:xfrm>
          <a:prstGeom prst="rect">
            <a:avLst/>
          </a:prstGeom>
        </p:spPr>
      </p:pic>
      <p:pic>
        <p:nvPicPr>
          <p:cNvPr id="7" name="object 7"/>
          <p:cNvPicPr/>
          <p:nvPr/>
        </p:nvPicPr>
        <p:blipFill>
          <a:blip r:embed="rId6" cstate="print"/>
          <a:stretch>
            <a:fillRect/>
          </a:stretch>
        </p:blipFill>
        <p:spPr>
          <a:xfrm>
            <a:off x="7030309" y="3149353"/>
            <a:ext cx="1385219" cy="540556"/>
          </a:xfrm>
          <a:prstGeom prst="rect">
            <a:avLst/>
          </a:prstGeom>
        </p:spPr>
      </p:pic>
      <p:sp>
        <p:nvSpPr>
          <p:cNvPr id="8" name="object 8"/>
          <p:cNvSpPr txBox="1">
            <a:spLocks noGrp="1"/>
          </p:cNvSpPr>
          <p:nvPr>
            <p:ph type="title"/>
          </p:nvPr>
        </p:nvSpPr>
        <p:spPr>
          <a:xfrm>
            <a:off x="774551" y="264575"/>
            <a:ext cx="7818650" cy="566822"/>
          </a:xfrm>
          <a:prstGeom prst="rect">
            <a:avLst/>
          </a:prstGeom>
        </p:spPr>
        <p:txBody>
          <a:bodyPr vert="horz" wrap="square" lIns="0" tIns="12700" rIns="0" bIns="0" rtlCol="0" anchor="ctr">
            <a:spAutoFit/>
          </a:bodyPr>
          <a:lstStyle/>
          <a:p>
            <a:pPr marL="12700" algn="ctr">
              <a:lnSpc>
                <a:spcPct val="100000"/>
              </a:lnSpc>
              <a:spcBef>
                <a:spcPts val="100"/>
              </a:spcBef>
            </a:pPr>
            <a:r>
              <a:rPr sz="3600" spc="-35" dirty="0">
                <a:latin typeface="BIZ UDP明朝 Medium" panose="02020500000000000000" pitchFamily="18" charset="-128"/>
                <a:ea typeface="BIZ UDP明朝 Medium" panose="02020500000000000000" pitchFamily="18" charset="-128"/>
              </a:rPr>
              <a:t>各国の</a:t>
            </a:r>
            <a:r>
              <a:rPr sz="3600" spc="-25" dirty="0">
                <a:latin typeface="BIZ UDP明朝 Medium" panose="02020500000000000000" pitchFamily="18" charset="-128"/>
                <a:ea typeface="BIZ UDP明朝 Medium" panose="02020500000000000000" pitchFamily="18" charset="-128"/>
              </a:rPr>
              <a:t>イノ</a:t>
            </a:r>
            <a:r>
              <a:rPr sz="3600" spc="-30" dirty="0">
                <a:latin typeface="BIZ UDP明朝 Medium" panose="02020500000000000000" pitchFamily="18" charset="-128"/>
                <a:ea typeface="BIZ UDP明朝 Medium" panose="02020500000000000000" pitchFamily="18" charset="-128"/>
              </a:rPr>
              <a:t>ベーション</a:t>
            </a:r>
            <a:r>
              <a:rPr sz="3600" spc="-35" dirty="0">
                <a:latin typeface="BIZ UDP明朝 Medium" panose="02020500000000000000" pitchFamily="18" charset="-128"/>
                <a:ea typeface="BIZ UDP明朝 Medium" panose="02020500000000000000" pitchFamily="18" charset="-128"/>
              </a:rPr>
              <a:t>政</a:t>
            </a:r>
            <a:r>
              <a:rPr sz="3600" spc="-50" dirty="0">
                <a:latin typeface="BIZ UDP明朝 Medium" panose="02020500000000000000" pitchFamily="18" charset="-128"/>
                <a:ea typeface="BIZ UDP明朝 Medium" panose="02020500000000000000" pitchFamily="18" charset="-128"/>
              </a:rPr>
              <a:t>策</a:t>
            </a:r>
          </a:p>
        </p:txBody>
      </p:sp>
      <p:sp>
        <p:nvSpPr>
          <p:cNvPr id="9" name="object 9"/>
          <p:cNvSpPr txBox="1"/>
          <p:nvPr/>
        </p:nvSpPr>
        <p:spPr>
          <a:xfrm>
            <a:off x="921157" y="891126"/>
            <a:ext cx="7157545" cy="3229089"/>
          </a:xfrm>
          <a:prstGeom prst="rect">
            <a:avLst/>
          </a:prstGeom>
        </p:spPr>
        <p:txBody>
          <a:bodyPr vert="horz" wrap="square" lIns="0" tIns="73660" rIns="0" bIns="0" rtlCol="0">
            <a:spAutoFit/>
          </a:bodyPr>
          <a:lstStyle/>
          <a:p>
            <a:pPr marL="469265" indent="-456565">
              <a:spcBef>
                <a:spcPts val="580"/>
              </a:spcBef>
              <a:buFont typeface="Wingdings"/>
              <a:buChar char=""/>
              <a:tabLst>
                <a:tab pos="469265" algn="l"/>
                <a:tab pos="469900" algn="l"/>
              </a:tabLst>
            </a:pPr>
            <a:r>
              <a:rPr sz="2000" b="1" spc="-20" dirty="0">
                <a:latin typeface="BIZ UDP明朝 Medium" panose="02020500000000000000" pitchFamily="18" charset="-128"/>
                <a:ea typeface="BIZ UDP明朝 Medium" panose="02020500000000000000" pitchFamily="18" charset="-128"/>
                <a:cs typeface="ＭＳ Ｐゴシック"/>
              </a:rPr>
              <a:t>米国</a:t>
            </a:r>
            <a:r>
              <a:rPr sz="2000" b="1" spc="-50" dirty="0">
                <a:latin typeface="BIZ UDP明朝 Medium" panose="02020500000000000000" pitchFamily="18" charset="-128"/>
                <a:ea typeface="BIZ UDP明朝 Medium" panose="02020500000000000000" pitchFamily="18" charset="-128"/>
                <a:cs typeface="ＭＳ Ｐゴシック"/>
              </a:rPr>
              <a:t>：</a:t>
            </a:r>
            <a:endParaRPr sz="2000" dirty="0">
              <a:latin typeface="BIZ UDP明朝 Medium" panose="02020500000000000000" pitchFamily="18" charset="-128"/>
              <a:ea typeface="BIZ UDP明朝 Medium" panose="02020500000000000000" pitchFamily="18" charset="-128"/>
              <a:cs typeface="ＭＳ Ｐゴシック"/>
            </a:endParaRPr>
          </a:p>
          <a:p>
            <a:pPr marL="870585" marR="5080" lvl="1" indent="-457200">
              <a:spcBef>
                <a:spcPts val="480"/>
              </a:spcBef>
              <a:buFont typeface="Wingdings"/>
              <a:buChar char=""/>
              <a:tabLst>
                <a:tab pos="870585" algn="l"/>
                <a:tab pos="871219" algn="l"/>
              </a:tabLst>
            </a:pPr>
            <a:r>
              <a:rPr sz="2000" b="1" dirty="0">
                <a:latin typeface="BIZ UDP明朝 Medium" panose="02020500000000000000" pitchFamily="18" charset="-128"/>
                <a:ea typeface="BIZ UDP明朝 Medium" panose="02020500000000000000" pitchFamily="18" charset="-128"/>
                <a:cs typeface="Arial"/>
              </a:rPr>
              <a:t>DARPA</a:t>
            </a:r>
            <a:r>
              <a:rPr sz="2000" b="1" spc="-35" dirty="0">
                <a:latin typeface="BIZ UDP明朝 Medium" panose="02020500000000000000" pitchFamily="18" charset="-128"/>
                <a:ea typeface="BIZ UDP明朝 Medium" panose="02020500000000000000" pitchFamily="18" charset="-128"/>
                <a:cs typeface="ＭＳ Ｐゴシック"/>
              </a:rPr>
              <a:t>チャレンジ：スペクトラムコラボレーシ</a:t>
            </a:r>
            <a:r>
              <a:rPr sz="2000" b="1" spc="-10" dirty="0">
                <a:latin typeface="BIZ UDP明朝 Medium" panose="02020500000000000000" pitchFamily="18" charset="-128"/>
                <a:ea typeface="BIZ UDP明朝 Medium" panose="02020500000000000000" pitchFamily="18" charset="-128"/>
                <a:cs typeface="ＭＳ Ｐゴシック"/>
              </a:rPr>
              <a:t>ョ</a:t>
            </a:r>
            <a:r>
              <a:rPr sz="2000" b="1" spc="-50" dirty="0">
                <a:latin typeface="BIZ UDP明朝 Medium" panose="02020500000000000000" pitchFamily="18" charset="-128"/>
                <a:ea typeface="BIZ UDP明朝 Medium" panose="02020500000000000000" pitchFamily="18" charset="-128"/>
                <a:cs typeface="ＭＳ Ｐゴシック"/>
              </a:rPr>
              <a:t>ン</a:t>
            </a:r>
            <a:r>
              <a:rPr sz="2000" b="1" spc="-20" dirty="0">
                <a:latin typeface="BIZ UDP明朝 Medium" panose="02020500000000000000" pitchFamily="18" charset="-128"/>
                <a:ea typeface="BIZ UDP明朝 Medium" panose="02020500000000000000" pitchFamily="18" charset="-128"/>
                <a:cs typeface="ＭＳ Ｐゴシック"/>
              </a:rPr>
              <a:t>チャレンジ</a:t>
            </a:r>
            <a:r>
              <a:rPr sz="2000" b="1" spc="-10" dirty="0">
                <a:latin typeface="BIZ UDP明朝 Medium" panose="02020500000000000000" pitchFamily="18" charset="-128"/>
                <a:ea typeface="BIZ UDP明朝 Medium" panose="02020500000000000000" pitchFamily="18" charset="-128"/>
                <a:cs typeface="ＭＳ Ｐゴシック"/>
              </a:rPr>
              <a:t>（</a:t>
            </a:r>
            <a:r>
              <a:rPr sz="2000" b="1" spc="-10" dirty="0">
                <a:latin typeface="BIZ UDP明朝 Medium" panose="02020500000000000000" pitchFamily="18" charset="-128"/>
                <a:ea typeface="BIZ UDP明朝 Medium" panose="02020500000000000000" pitchFamily="18" charset="-128"/>
                <a:cs typeface="Arial"/>
              </a:rPr>
              <a:t>SC2</a:t>
            </a:r>
            <a:r>
              <a:rPr sz="2000" b="1" spc="-10" dirty="0">
                <a:latin typeface="BIZ UDP明朝 Medium" panose="02020500000000000000" pitchFamily="18" charset="-128"/>
                <a:ea typeface="BIZ UDP明朝 Medium" panose="02020500000000000000" pitchFamily="18" charset="-128"/>
                <a:cs typeface="ＭＳ Ｐゴシック"/>
              </a:rPr>
              <a:t>）</a:t>
            </a:r>
            <a:r>
              <a:rPr sz="2000" b="1" spc="-20" dirty="0">
                <a:latin typeface="BIZ UDP明朝 Medium" panose="02020500000000000000" pitchFamily="18" charset="-128"/>
                <a:ea typeface="BIZ UDP明朝 Medium" panose="02020500000000000000" pitchFamily="18" charset="-128"/>
                <a:cs typeface="ＭＳ Ｐゴシック"/>
              </a:rPr>
              <a:t>、</a:t>
            </a:r>
            <a:r>
              <a:rPr sz="2000" b="1" dirty="0">
                <a:latin typeface="BIZ UDP明朝 Medium" panose="02020500000000000000" pitchFamily="18" charset="-128"/>
                <a:ea typeface="BIZ UDP明朝 Medium" panose="02020500000000000000" pitchFamily="18" charset="-128"/>
                <a:cs typeface="Arial"/>
              </a:rPr>
              <a:t>2018</a:t>
            </a:r>
            <a:r>
              <a:rPr sz="2000" b="1" spc="110" dirty="0">
                <a:latin typeface="BIZ UDP明朝 Medium" panose="02020500000000000000" pitchFamily="18" charset="-128"/>
                <a:ea typeface="BIZ UDP明朝 Medium" panose="02020500000000000000" pitchFamily="18" charset="-128"/>
                <a:cs typeface="Arial"/>
              </a:rPr>
              <a:t> </a:t>
            </a:r>
            <a:r>
              <a:rPr sz="2000" b="1" spc="-20" dirty="0">
                <a:latin typeface="BIZ UDP明朝 Medium" panose="02020500000000000000" pitchFamily="18" charset="-128"/>
                <a:ea typeface="BIZ UDP明朝 Medium" panose="02020500000000000000" pitchFamily="18" charset="-128"/>
                <a:cs typeface="ＭＳ Ｐゴシック"/>
              </a:rPr>
              <a:t>地下探査</a:t>
            </a:r>
            <a:r>
              <a:rPr sz="2000" b="1" spc="-10" dirty="0">
                <a:latin typeface="BIZ UDP明朝 Medium" panose="02020500000000000000" pitchFamily="18" charset="-128"/>
                <a:ea typeface="BIZ UDP明朝 Medium" panose="02020500000000000000" pitchFamily="18" charset="-128"/>
                <a:cs typeface="ＭＳ Ｐゴシック"/>
              </a:rPr>
              <a:t>（</a:t>
            </a:r>
            <a:r>
              <a:rPr sz="2000" b="1" spc="-10" dirty="0">
                <a:latin typeface="BIZ UDP明朝 Medium" panose="02020500000000000000" pitchFamily="18" charset="-128"/>
                <a:ea typeface="BIZ UDP明朝 Medium" panose="02020500000000000000" pitchFamily="18" charset="-128"/>
                <a:cs typeface="Arial"/>
              </a:rPr>
              <a:t>Sub-</a:t>
            </a:r>
            <a:r>
              <a:rPr sz="2000" b="1" dirty="0">
                <a:latin typeface="BIZ UDP明朝 Medium" panose="02020500000000000000" pitchFamily="18" charset="-128"/>
                <a:ea typeface="BIZ UDP明朝 Medium" panose="02020500000000000000" pitchFamily="18" charset="-128"/>
                <a:cs typeface="Arial"/>
              </a:rPr>
              <a:t>T</a:t>
            </a:r>
            <a:r>
              <a:rPr sz="2000" b="1" dirty="0">
                <a:latin typeface="BIZ UDP明朝 Medium" panose="02020500000000000000" pitchFamily="18" charset="-128"/>
                <a:ea typeface="BIZ UDP明朝 Medium" panose="02020500000000000000" pitchFamily="18" charset="-128"/>
                <a:cs typeface="ＭＳ Ｐゴシック"/>
              </a:rPr>
              <a:t>）</a:t>
            </a:r>
            <a:r>
              <a:rPr sz="2000" b="1" spc="-50" dirty="0">
                <a:latin typeface="BIZ UDP明朝 Medium" panose="02020500000000000000" pitchFamily="18" charset="-128"/>
                <a:ea typeface="BIZ UDP明朝 Medium" panose="02020500000000000000" pitchFamily="18" charset="-128"/>
                <a:cs typeface="ＭＳ Ｐゴシック"/>
              </a:rPr>
              <a:t>、 </a:t>
            </a:r>
            <a:r>
              <a:rPr sz="2000" b="1" dirty="0">
                <a:latin typeface="BIZ UDP明朝 Medium" panose="02020500000000000000" pitchFamily="18" charset="-128"/>
                <a:ea typeface="BIZ UDP明朝 Medium" panose="02020500000000000000" pitchFamily="18" charset="-128"/>
                <a:cs typeface="Arial"/>
              </a:rPr>
              <a:t>2018 </a:t>
            </a:r>
            <a:r>
              <a:rPr sz="2000" b="1" spc="-25" dirty="0">
                <a:latin typeface="BIZ UDP明朝 Medium" panose="02020500000000000000" pitchFamily="18" charset="-128"/>
                <a:ea typeface="BIZ UDP明朝 Medium" panose="02020500000000000000" pitchFamily="18" charset="-128"/>
                <a:cs typeface="ＭＳ Ｐゴシック"/>
              </a:rPr>
              <a:t>ネットワーク</a:t>
            </a:r>
            <a:r>
              <a:rPr sz="2000" b="1" spc="-10" dirty="0">
                <a:latin typeface="BIZ UDP明朝 Medium" panose="02020500000000000000" pitchFamily="18" charset="-128"/>
                <a:ea typeface="BIZ UDP明朝 Medium" panose="02020500000000000000" pitchFamily="18" charset="-128"/>
                <a:cs typeface="Arial"/>
              </a:rPr>
              <a:t>UP</a:t>
            </a:r>
            <a:r>
              <a:rPr sz="2000" b="1" spc="-10" dirty="0">
                <a:latin typeface="BIZ UDP明朝 Medium" panose="02020500000000000000" pitchFamily="18" charset="-128"/>
                <a:ea typeface="BIZ UDP明朝 Medium" panose="02020500000000000000" pitchFamily="18" charset="-128"/>
                <a:cs typeface="ＭＳ Ｐゴシック"/>
              </a:rPr>
              <a:t>、</a:t>
            </a:r>
            <a:r>
              <a:rPr sz="2000" b="1" dirty="0">
                <a:latin typeface="BIZ UDP明朝 Medium" panose="02020500000000000000" pitchFamily="18" charset="-128"/>
                <a:ea typeface="BIZ UDP明朝 Medium" panose="02020500000000000000" pitchFamily="18" charset="-128"/>
                <a:cs typeface="Arial"/>
              </a:rPr>
              <a:t>2018</a:t>
            </a:r>
            <a:r>
              <a:rPr sz="2000" b="1" spc="-15" dirty="0">
                <a:latin typeface="BIZ UDP明朝 Medium" panose="02020500000000000000" pitchFamily="18" charset="-128"/>
                <a:ea typeface="BIZ UDP明朝 Medium" panose="02020500000000000000" pitchFamily="18" charset="-128"/>
                <a:cs typeface="Arial"/>
              </a:rPr>
              <a:t> </a:t>
            </a:r>
            <a:r>
              <a:rPr sz="2000" b="1" spc="-20" dirty="0">
                <a:latin typeface="BIZ UDP明朝 Medium" panose="02020500000000000000" pitchFamily="18" charset="-128"/>
                <a:ea typeface="BIZ UDP明朝 Medium" panose="02020500000000000000" pitchFamily="18" charset="-128"/>
                <a:cs typeface="ＭＳ Ｐゴシック"/>
              </a:rPr>
              <a:t>ロー</a:t>
            </a:r>
            <a:r>
              <a:rPr sz="2000" b="1" spc="-15" dirty="0">
                <a:latin typeface="BIZ UDP明朝 Medium" panose="02020500000000000000" pitchFamily="18" charset="-128"/>
                <a:ea typeface="BIZ UDP明朝 Medium" panose="02020500000000000000" pitchFamily="18" charset="-128"/>
                <a:cs typeface="ＭＳ Ｐゴシック"/>
              </a:rPr>
              <a:t>ンチ</a:t>
            </a:r>
            <a:r>
              <a:rPr sz="2000" b="1" spc="-10" dirty="0">
                <a:latin typeface="BIZ UDP明朝 Medium" panose="02020500000000000000" pitchFamily="18" charset="-128"/>
                <a:ea typeface="BIZ UDP明朝 Medium" panose="02020500000000000000" pitchFamily="18" charset="-128"/>
                <a:cs typeface="ＭＳ Ｐゴシック"/>
              </a:rPr>
              <a:t>（</a:t>
            </a:r>
            <a:r>
              <a:rPr sz="2000" b="1" spc="-10" dirty="0">
                <a:latin typeface="BIZ UDP明朝 Medium" panose="02020500000000000000" pitchFamily="18" charset="-128"/>
                <a:ea typeface="BIZ UDP明朝 Medium" panose="02020500000000000000" pitchFamily="18" charset="-128"/>
                <a:cs typeface="Arial"/>
              </a:rPr>
              <a:t>Launch</a:t>
            </a:r>
            <a:r>
              <a:rPr sz="2000" b="1" spc="-10" dirty="0">
                <a:latin typeface="BIZ UDP明朝 Medium" panose="02020500000000000000" pitchFamily="18" charset="-128"/>
                <a:ea typeface="BIZ UDP明朝 Medium" panose="02020500000000000000" pitchFamily="18" charset="-128"/>
                <a:cs typeface="ＭＳ Ｐゴシック"/>
              </a:rPr>
              <a:t>）</a:t>
            </a:r>
            <a:r>
              <a:rPr sz="2000" b="1" spc="-25" dirty="0">
                <a:latin typeface="BIZ UDP明朝 Medium" panose="02020500000000000000" pitchFamily="18" charset="-128"/>
                <a:ea typeface="BIZ UDP明朝 Medium" panose="02020500000000000000" pitchFamily="18" charset="-128"/>
                <a:cs typeface="ＭＳ Ｐゴシック"/>
              </a:rPr>
              <a:t>チャレンジ他</a:t>
            </a:r>
            <a:endParaRPr sz="2000" dirty="0">
              <a:latin typeface="BIZ UDP明朝 Medium" panose="02020500000000000000" pitchFamily="18" charset="-128"/>
              <a:ea typeface="BIZ UDP明朝 Medium" panose="02020500000000000000" pitchFamily="18" charset="-128"/>
              <a:cs typeface="ＭＳ Ｐゴシック"/>
            </a:endParaRPr>
          </a:p>
          <a:p>
            <a:pPr marL="870585" lvl="1" indent="-457834">
              <a:spcBef>
                <a:spcPts val="480"/>
              </a:spcBef>
              <a:buFont typeface="Wingdings"/>
              <a:buChar char=""/>
              <a:tabLst>
                <a:tab pos="870585" algn="l"/>
                <a:tab pos="871219" algn="l"/>
              </a:tabLst>
            </a:pPr>
            <a:r>
              <a:rPr sz="2000" b="1" spc="-20" dirty="0">
                <a:latin typeface="BIZ UDP明朝 Medium" panose="02020500000000000000" pitchFamily="18" charset="-128"/>
                <a:ea typeface="BIZ UDP明朝 Medium" panose="02020500000000000000" pitchFamily="18" charset="-128"/>
                <a:cs typeface="ＭＳ Ｐゴシック"/>
              </a:rPr>
              <a:t>防衛</a:t>
            </a:r>
            <a:r>
              <a:rPr sz="2000" b="1" spc="-10" dirty="0">
                <a:latin typeface="BIZ UDP明朝 Medium" panose="02020500000000000000" pitchFamily="18" charset="-128"/>
                <a:ea typeface="BIZ UDP明朝 Medium" panose="02020500000000000000" pitchFamily="18" charset="-128"/>
                <a:cs typeface="ＭＳ Ｐゴシック"/>
              </a:rPr>
              <a:t>イノベ</a:t>
            </a:r>
            <a:r>
              <a:rPr sz="2000" b="1" spc="-30" dirty="0">
                <a:latin typeface="BIZ UDP明朝 Medium" panose="02020500000000000000" pitchFamily="18" charset="-128"/>
                <a:ea typeface="BIZ UDP明朝 Medium" panose="02020500000000000000" pitchFamily="18" charset="-128"/>
                <a:cs typeface="ＭＳ Ｐゴシック"/>
              </a:rPr>
              <a:t>ーションユニット</a:t>
            </a:r>
            <a:r>
              <a:rPr sz="2000" b="1" spc="-10" dirty="0">
                <a:latin typeface="BIZ UDP明朝 Medium" panose="02020500000000000000" pitchFamily="18" charset="-128"/>
                <a:ea typeface="BIZ UDP明朝 Medium" panose="02020500000000000000" pitchFamily="18" charset="-128"/>
                <a:cs typeface="ＭＳ Ｐゴシック"/>
              </a:rPr>
              <a:t>（</a:t>
            </a:r>
            <a:r>
              <a:rPr sz="2000" b="1" spc="-10" dirty="0">
                <a:latin typeface="BIZ UDP明朝 Medium" panose="02020500000000000000" pitchFamily="18" charset="-128"/>
                <a:ea typeface="BIZ UDP明朝 Medium" panose="02020500000000000000" pitchFamily="18" charset="-128"/>
                <a:cs typeface="Arial"/>
              </a:rPr>
              <a:t>DIU</a:t>
            </a:r>
            <a:r>
              <a:rPr sz="2000" b="1" spc="-10" dirty="0">
                <a:latin typeface="BIZ UDP明朝 Medium" panose="02020500000000000000" pitchFamily="18" charset="-128"/>
                <a:ea typeface="BIZ UDP明朝 Medium" panose="02020500000000000000" pitchFamily="18" charset="-128"/>
                <a:cs typeface="ＭＳ Ｐゴシック"/>
              </a:rPr>
              <a:t>）</a:t>
            </a:r>
            <a:endParaRPr sz="2000" dirty="0">
              <a:latin typeface="BIZ UDP明朝 Medium" panose="02020500000000000000" pitchFamily="18" charset="-128"/>
              <a:ea typeface="BIZ UDP明朝 Medium" panose="02020500000000000000" pitchFamily="18" charset="-128"/>
              <a:cs typeface="ＭＳ Ｐゴシック"/>
            </a:endParaRPr>
          </a:p>
          <a:p>
            <a:pPr marL="870585" lvl="1" indent="-457834">
              <a:spcBef>
                <a:spcPts val="480"/>
              </a:spcBef>
              <a:buFont typeface="Wingdings"/>
              <a:buChar char=""/>
              <a:tabLst>
                <a:tab pos="870585" algn="l"/>
                <a:tab pos="871219" algn="l"/>
              </a:tabLst>
            </a:pPr>
            <a:r>
              <a:rPr sz="2000" b="1" spc="-20" dirty="0">
                <a:latin typeface="BIZ UDP明朝 Medium" panose="02020500000000000000" pitchFamily="18" charset="-128"/>
                <a:ea typeface="BIZ UDP明朝 Medium" panose="02020500000000000000" pitchFamily="18" charset="-128"/>
                <a:cs typeface="ＭＳ Ｐゴシック"/>
              </a:rPr>
              <a:t>米国防省</a:t>
            </a:r>
            <a:r>
              <a:rPr sz="2000" b="1" dirty="0">
                <a:latin typeface="BIZ UDP明朝 Medium" panose="02020500000000000000" pitchFamily="18" charset="-128"/>
                <a:ea typeface="BIZ UDP明朝 Medium" panose="02020500000000000000" pitchFamily="18" charset="-128"/>
                <a:cs typeface="Arial"/>
              </a:rPr>
              <a:t>JEDI</a:t>
            </a:r>
            <a:r>
              <a:rPr sz="2000" b="1" spc="-10" dirty="0">
                <a:latin typeface="BIZ UDP明朝 Medium" panose="02020500000000000000" pitchFamily="18" charset="-128"/>
                <a:ea typeface="BIZ UDP明朝 Medium" panose="02020500000000000000" pitchFamily="18" charset="-128"/>
                <a:cs typeface="Arial"/>
              </a:rPr>
              <a:t> </a:t>
            </a:r>
            <a:r>
              <a:rPr sz="2000" b="1" dirty="0">
                <a:latin typeface="BIZ UDP明朝 Medium" panose="02020500000000000000" pitchFamily="18" charset="-128"/>
                <a:ea typeface="BIZ UDP明朝 Medium" panose="02020500000000000000" pitchFamily="18" charset="-128"/>
                <a:cs typeface="Arial"/>
              </a:rPr>
              <a:t>War</a:t>
            </a:r>
            <a:r>
              <a:rPr sz="2000" b="1" spc="-10" dirty="0">
                <a:latin typeface="BIZ UDP明朝 Medium" panose="02020500000000000000" pitchFamily="18" charset="-128"/>
                <a:ea typeface="BIZ UDP明朝 Medium" panose="02020500000000000000" pitchFamily="18" charset="-128"/>
                <a:cs typeface="Arial"/>
              </a:rPr>
              <a:t> </a:t>
            </a:r>
            <a:r>
              <a:rPr sz="2000" b="1" spc="-20" dirty="0">
                <a:latin typeface="BIZ UDP明朝 Medium" panose="02020500000000000000" pitchFamily="18" charset="-128"/>
                <a:ea typeface="BIZ UDP明朝 Medium" panose="02020500000000000000" pitchFamily="18" charset="-128"/>
                <a:cs typeface="Arial"/>
              </a:rPr>
              <a:t>Cloud</a:t>
            </a:r>
            <a:endParaRPr sz="2000" dirty="0">
              <a:latin typeface="BIZ UDP明朝 Medium" panose="02020500000000000000" pitchFamily="18" charset="-128"/>
              <a:ea typeface="BIZ UDP明朝 Medium" panose="02020500000000000000" pitchFamily="18" charset="-128"/>
              <a:cs typeface="Arial"/>
            </a:endParaRPr>
          </a:p>
          <a:p>
            <a:pPr marL="469265" indent="-456565">
              <a:spcBef>
                <a:spcPts val="480"/>
              </a:spcBef>
              <a:buFont typeface="Wingdings"/>
              <a:buChar char=""/>
              <a:tabLst>
                <a:tab pos="469265" algn="l"/>
                <a:tab pos="469900" algn="l"/>
              </a:tabLst>
            </a:pPr>
            <a:r>
              <a:rPr sz="2000" b="1" spc="-20" dirty="0">
                <a:latin typeface="BIZ UDP明朝 Medium" panose="02020500000000000000" pitchFamily="18" charset="-128"/>
                <a:ea typeface="BIZ UDP明朝 Medium" panose="02020500000000000000" pitchFamily="18" charset="-128"/>
                <a:cs typeface="ＭＳ Ｐゴシック"/>
              </a:rPr>
              <a:t>欧州</a:t>
            </a:r>
            <a:r>
              <a:rPr sz="2000" b="1" spc="-50" dirty="0">
                <a:latin typeface="BIZ UDP明朝 Medium" panose="02020500000000000000" pitchFamily="18" charset="-128"/>
                <a:ea typeface="BIZ UDP明朝 Medium" panose="02020500000000000000" pitchFamily="18" charset="-128"/>
                <a:cs typeface="ＭＳ Ｐゴシック"/>
              </a:rPr>
              <a:t>：</a:t>
            </a:r>
            <a:endParaRPr sz="2000" dirty="0">
              <a:latin typeface="BIZ UDP明朝 Medium" panose="02020500000000000000" pitchFamily="18" charset="-128"/>
              <a:ea typeface="BIZ UDP明朝 Medium" panose="02020500000000000000" pitchFamily="18" charset="-128"/>
              <a:cs typeface="ＭＳ Ｐゴシック"/>
            </a:endParaRPr>
          </a:p>
          <a:p>
            <a:pPr marL="870585" lvl="1" indent="-457834">
              <a:spcBef>
                <a:spcPts val="480"/>
              </a:spcBef>
              <a:buFont typeface="Wingdings"/>
              <a:buChar char=""/>
              <a:tabLst>
                <a:tab pos="870585" algn="l"/>
                <a:tab pos="871219" algn="l"/>
              </a:tabLst>
            </a:pPr>
            <a:r>
              <a:rPr sz="2000" b="1" spc="-20" dirty="0">
                <a:latin typeface="BIZ UDP明朝 Medium" panose="02020500000000000000" pitchFamily="18" charset="-128"/>
                <a:ea typeface="BIZ UDP明朝 Medium" panose="02020500000000000000" pitchFamily="18" charset="-128"/>
                <a:cs typeface="ＭＳ Ｐゴシック"/>
              </a:rPr>
              <a:t>英国</a:t>
            </a:r>
            <a:r>
              <a:rPr sz="2000" b="1" spc="-10" dirty="0">
                <a:latin typeface="BIZ UDP明朝 Medium" panose="02020500000000000000" pitchFamily="18" charset="-128"/>
                <a:ea typeface="BIZ UDP明朝 Medium" panose="02020500000000000000" pitchFamily="18" charset="-128"/>
                <a:cs typeface="ＭＳ Ｐゴシック"/>
              </a:rPr>
              <a:t>カタ</a:t>
            </a:r>
            <a:r>
              <a:rPr sz="2000" b="1" spc="-20" dirty="0">
                <a:latin typeface="BIZ UDP明朝 Medium" panose="02020500000000000000" pitchFamily="18" charset="-128"/>
                <a:ea typeface="BIZ UDP明朝 Medium" panose="02020500000000000000" pitchFamily="18" charset="-128"/>
                <a:cs typeface="ＭＳ Ｐゴシック"/>
              </a:rPr>
              <a:t>パル</a:t>
            </a:r>
            <a:r>
              <a:rPr sz="2000" b="1" spc="-10" dirty="0">
                <a:latin typeface="BIZ UDP明朝 Medium" panose="02020500000000000000" pitchFamily="18" charset="-128"/>
                <a:ea typeface="BIZ UDP明朝 Medium" panose="02020500000000000000" pitchFamily="18" charset="-128"/>
                <a:cs typeface="ＭＳ Ｐゴシック"/>
              </a:rPr>
              <a:t>ト</a:t>
            </a:r>
            <a:r>
              <a:rPr sz="2000" b="1" dirty="0">
                <a:latin typeface="BIZ UDP明朝 Medium" panose="02020500000000000000" pitchFamily="18" charset="-128"/>
                <a:ea typeface="BIZ UDP明朝 Medium" panose="02020500000000000000" pitchFamily="18" charset="-128"/>
                <a:cs typeface="ＭＳ Ｐゴシック"/>
              </a:rPr>
              <a:t>（</a:t>
            </a:r>
            <a:r>
              <a:rPr sz="2000" b="1" dirty="0">
                <a:latin typeface="BIZ UDP明朝 Medium" panose="02020500000000000000" pitchFamily="18" charset="-128"/>
                <a:ea typeface="BIZ UDP明朝 Medium" panose="02020500000000000000" pitchFamily="18" charset="-128"/>
                <a:cs typeface="Arial"/>
              </a:rPr>
              <a:t>UK</a:t>
            </a:r>
            <a:r>
              <a:rPr sz="2000" b="1" spc="5" dirty="0">
                <a:latin typeface="BIZ UDP明朝 Medium" panose="02020500000000000000" pitchFamily="18" charset="-128"/>
                <a:ea typeface="BIZ UDP明朝 Medium" panose="02020500000000000000" pitchFamily="18" charset="-128"/>
                <a:cs typeface="Arial"/>
              </a:rPr>
              <a:t> </a:t>
            </a:r>
            <a:r>
              <a:rPr sz="2000" b="1" spc="-10" dirty="0">
                <a:latin typeface="BIZ UDP明朝 Medium" panose="02020500000000000000" pitchFamily="18" charset="-128"/>
                <a:ea typeface="BIZ UDP明朝 Medium" panose="02020500000000000000" pitchFamily="18" charset="-128"/>
                <a:cs typeface="Arial"/>
              </a:rPr>
              <a:t>Catapult</a:t>
            </a:r>
            <a:r>
              <a:rPr sz="2000" b="1" spc="-10" dirty="0">
                <a:latin typeface="BIZ UDP明朝 Medium" panose="02020500000000000000" pitchFamily="18" charset="-128"/>
                <a:ea typeface="BIZ UDP明朝 Medium" panose="02020500000000000000" pitchFamily="18" charset="-128"/>
                <a:cs typeface="ＭＳ Ｐゴシック"/>
              </a:rPr>
              <a:t>）</a:t>
            </a:r>
            <a:endParaRPr sz="2000" dirty="0">
              <a:latin typeface="BIZ UDP明朝 Medium" panose="02020500000000000000" pitchFamily="18" charset="-128"/>
              <a:ea typeface="BIZ UDP明朝 Medium" panose="02020500000000000000" pitchFamily="18" charset="-128"/>
              <a:cs typeface="ＭＳ Ｐゴシック"/>
            </a:endParaRPr>
          </a:p>
          <a:p>
            <a:pPr marL="870585" marR="499109" lvl="1" indent="-457200">
              <a:spcBef>
                <a:spcPts val="480"/>
              </a:spcBef>
              <a:buFont typeface="Wingdings"/>
              <a:buChar char=""/>
              <a:tabLst>
                <a:tab pos="870585" algn="l"/>
                <a:tab pos="871219" algn="l"/>
              </a:tabLst>
            </a:pPr>
            <a:r>
              <a:rPr sz="2000" b="1" spc="-20" dirty="0">
                <a:latin typeface="BIZ UDP明朝 Medium" panose="02020500000000000000" pitchFamily="18" charset="-128"/>
                <a:ea typeface="BIZ UDP明朝 Medium" panose="02020500000000000000" pitchFamily="18" charset="-128"/>
                <a:cs typeface="ＭＳ Ｐゴシック"/>
              </a:rPr>
              <a:t>欧州防衛基金</a:t>
            </a:r>
            <a:r>
              <a:rPr sz="2000" b="1" dirty="0">
                <a:latin typeface="BIZ UDP明朝 Medium" panose="02020500000000000000" pitchFamily="18" charset="-128"/>
                <a:ea typeface="BIZ UDP明朝 Medium" panose="02020500000000000000" pitchFamily="18" charset="-128"/>
                <a:cs typeface="ＭＳ Ｐゴシック"/>
              </a:rPr>
              <a:t>（</a:t>
            </a:r>
            <a:r>
              <a:rPr sz="2000" b="1" dirty="0">
                <a:latin typeface="BIZ UDP明朝 Medium" panose="02020500000000000000" pitchFamily="18" charset="-128"/>
                <a:ea typeface="BIZ UDP明朝 Medium" panose="02020500000000000000" pitchFamily="18" charset="-128"/>
                <a:cs typeface="Arial"/>
              </a:rPr>
              <a:t>European</a:t>
            </a:r>
            <a:r>
              <a:rPr sz="2000" b="1" spc="-20" dirty="0">
                <a:latin typeface="BIZ UDP明朝 Medium" panose="02020500000000000000" pitchFamily="18" charset="-128"/>
                <a:ea typeface="BIZ UDP明朝 Medium" panose="02020500000000000000" pitchFamily="18" charset="-128"/>
                <a:cs typeface="Arial"/>
              </a:rPr>
              <a:t> </a:t>
            </a:r>
            <a:r>
              <a:rPr sz="2000" b="1" dirty="0">
                <a:latin typeface="BIZ UDP明朝 Medium" panose="02020500000000000000" pitchFamily="18" charset="-128"/>
                <a:ea typeface="BIZ UDP明朝 Medium" panose="02020500000000000000" pitchFamily="18" charset="-128"/>
                <a:cs typeface="Arial"/>
              </a:rPr>
              <a:t>Defence</a:t>
            </a:r>
            <a:r>
              <a:rPr sz="2000" b="1" spc="-5" dirty="0">
                <a:latin typeface="BIZ UDP明朝 Medium" panose="02020500000000000000" pitchFamily="18" charset="-128"/>
                <a:ea typeface="BIZ UDP明朝 Medium" panose="02020500000000000000" pitchFamily="18" charset="-128"/>
                <a:cs typeface="Arial"/>
              </a:rPr>
              <a:t> </a:t>
            </a:r>
            <a:r>
              <a:rPr sz="2000" b="1" spc="-10" dirty="0">
                <a:latin typeface="BIZ UDP明朝 Medium" panose="02020500000000000000" pitchFamily="18" charset="-128"/>
                <a:ea typeface="BIZ UDP明朝 Medium" panose="02020500000000000000" pitchFamily="18" charset="-128"/>
                <a:cs typeface="Arial"/>
              </a:rPr>
              <a:t>Fund: </a:t>
            </a:r>
            <a:r>
              <a:rPr sz="2000" b="1" spc="-20" dirty="0">
                <a:latin typeface="BIZ UDP明朝 Medium" panose="02020500000000000000" pitchFamily="18" charset="-128"/>
                <a:ea typeface="BIZ UDP明朝 Medium" panose="02020500000000000000" pitchFamily="18" charset="-128"/>
                <a:cs typeface="Arial"/>
              </a:rPr>
              <a:t>EDF</a:t>
            </a:r>
            <a:r>
              <a:rPr sz="2000" b="1" spc="-20" dirty="0">
                <a:latin typeface="BIZ UDP明朝 Medium" panose="02020500000000000000" pitchFamily="18" charset="-128"/>
                <a:ea typeface="BIZ UDP明朝 Medium" panose="02020500000000000000" pitchFamily="18" charset="-128"/>
                <a:cs typeface="ＭＳ Ｐゴシック"/>
              </a:rPr>
              <a:t>）</a:t>
            </a:r>
            <a:endParaRPr sz="2000" dirty="0">
              <a:latin typeface="BIZ UDP明朝 Medium" panose="02020500000000000000" pitchFamily="18" charset="-128"/>
              <a:ea typeface="BIZ UDP明朝 Medium" panose="02020500000000000000" pitchFamily="18" charset="-128"/>
              <a:cs typeface="ＭＳ Ｐゴシック"/>
            </a:endParaRPr>
          </a:p>
        </p:txBody>
      </p:sp>
      <p:sp>
        <p:nvSpPr>
          <p:cNvPr id="10" name="object 10"/>
          <p:cNvSpPr txBox="1"/>
          <p:nvPr/>
        </p:nvSpPr>
        <p:spPr>
          <a:xfrm>
            <a:off x="921158" y="4243162"/>
            <a:ext cx="5869940" cy="756920"/>
          </a:xfrm>
          <a:prstGeom prst="rect">
            <a:avLst/>
          </a:prstGeom>
        </p:spPr>
        <p:txBody>
          <a:bodyPr vert="horz" wrap="square" lIns="0" tIns="73660" rIns="0" bIns="0" rtlCol="0">
            <a:spAutoFit/>
          </a:bodyPr>
          <a:lstStyle/>
          <a:p>
            <a:pPr marL="870585" indent="-457834">
              <a:spcBef>
                <a:spcPts val="580"/>
              </a:spcBef>
              <a:buFont typeface="Wingdings"/>
              <a:buChar char=""/>
              <a:tabLst>
                <a:tab pos="870585" algn="l"/>
                <a:tab pos="871219" algn="l"/>
                <a:tab pos="3851275" algn="l"/>
              </a:tabLst>
            </a:pPr>
            <a:r>
              <a:rPr sz="2000" b="1" spc="-20" dirty="0">
                <a:latin typeface="BIZ UDP明朝 Medium" panose="02020500000000000000" pitchFamily="18" charset="-128"/>
                <a:ea typeface="BIZ UDP明朝 Medium" panose="02020500000000000000" pitchFamily="18" charset="-128"/>
                <a:cs typeface="ＭＳ Ｐゴシック"/>
              </a:rPr>
              <a:t>欧州統合破壊的技術政</a:t>
            </a:r>
            <a:r>
              <a:rPr sz="2000" b="1" spc="-50" dirty="0">
                <a:latin typeface="BIZ UDP明朝 Medium" panose="02020500000000000000" pitchFamily="18" charset="-128"/>
                <a:ea typeface="BIZ UDP明朝 Medium" panose="02020500000000000000" pitchFamily="18" charset="-128"/>
                <a:cs typeface="ＭＳ Ｐゴシック"/>
              </a:rPr>
              <a:t>策</a:t>
            </a:r>
            <a:r>
              <a:rPr sz="2000" b="1" dirty="0">
                <a:latin typeface="BIZ UDP明朝 Medium" panose="02020500000000000000" pitchFamily="18" charset="-128"/>
                <a:ea typeface="BIZ UDP明朝 Medium" panose="02020500000000000000" pitchFamily="18" charset="-128"/>
                <a:cs typeface="ＭＳ Ｐゴシック"/>
              </a:rPr>
              <a:t>	</a:t>
            </a:r>
            <a:r>
              <a:rPr sz="2000" b="1" spc="-10" dirty="0">
                <a:latin typeface="BIZ UDP明朝 Medium" panose="02020500000000000000" pitchFamily="18" charset="-128"/>
                <a:ea typeface="BIZ UDP明朝 Medium" panose="02020500000000000000" pitchFamily="18" charset="-128"/>
                <a:cs typeface="ＭＳ Ｐゴシック"/>
              </a:rPr>
              <a:t>（</a:t>
            </a:r>
            <a:r>
              <a:rPr sz="2000" b="1" spc="-10" dirty="0">
                <a:latin typeface="BIZ UDP明朝 Medium" panose="02020500000000000000" pitchFamily="18" charset="-128"/>
                <a:ea typeface="BIZ UDP明朝 Medium" panose="02020500000000000000" pitchFamily="18" charset="-128"/>
                <a:cs typeface="Arial"/>
              </a:rPr>
              <a:t>JEDI</a:t>
            </a:r>
            <a:r>
              <a:rPr sz="2000" b="1" spc="-10" dirty="0">
                <a:latin typeface="BIZ UDP明朝 Medium" panose="02020500000000000000" pitchFamily="18" charset="-128"/>
                <a:ea typeface="BIZ UDP明朝 Medium" panose="02020500000000000000" pitchFamily="18" charset="-128"/>
                <a:cs typeface="ＭＳ Ｐゴシック"/>
              </a:rPr>
              <a:t>）</a:t>
            </a:r>
            <a:endParaRPr sz="2000" dirty="0">
              <a:latin typeface="BIZ UDP明朝 Medium" panose="02020500000000000000" pitchFamily="18" charset="-128"/>
              <a:ea typeface="BIZ UDP明朝 Medium" panose="02020500000000000000" pitchFamily="18" charset="-128"/>
              <a:cs typeface="ＭＳ Ｐゴシック"/>
            </a:endParaRPr>
          </a:p>
          <a:p>
            <a:pPr marL="469265" indent="-456565">
              <a:spcBef>
                <a:spcPts val="480"/>
              </a:spcBef>
              <a:buFont typeface="Wingdings"/>
              <a:buChar char=""/>
              <a:tabLst>
                <a:tab pos="469265" algn="l"/>
                <a:tab pos="469900" algn="l"/>
              </a:tabLst>
            </a:pPr>
            <a:r>
              <a:rPr sz="2000" b="1" spc="-20" dirty="0">
                <a:latin typeface="BIZ UDP明朝 Medium" panose="02020500000000000000" pitchFamily="18" charset="-128"/>
                <a:ea typeface="BIZ UDP明朝 Medium" panose="02020500000000000000" pitchFamily="18" charset="-128"/>
                <a:cs typeface="ＭＳ Ｐゴシック"/>
              </a:rPr>
              <a:t>中国</a:t>
            </a:r>
            <a:r>
              <a:rPr sz="2000" b="1" dirty="0">
                <a:latin typeface="BIZ UDP明朝 Medium" panose="02020500000000000000" pitchFamily="18" charset="-128"/>
                <a:ea typeface="BIZ UDP明朝 Medium" panose="02020500000000000000" pitchFamily="18" charset="-128"/>
                <a:cs typeface="ＭＳ Ｐゴシック"/>
              </a:rPr>
              <a:t>：「</a:t>
            </a:r>
            <a:r>
              <a:rPr sz="2000" b="1" spc="-20" dirty="0">
                <a:latin typeface="BIZ UDP明朝 Medium" panose="02020500000000000000" pitchFamily="18" charset="-128"/>
                <a:ea typeface="BIZ UDP明朝 Medium" panose="02020500000000000000" pitchFamily="18" charset="-128"/>
                <a:cs typeface="ＭＳ Ｐゴシック"/>
              </a:rPr>
              <a:t>製造</a:t>
            </a:r>
            <a:r>
              <a:rPr sz="2000" b="1" spc="-10" dirty="0">
                <a:latin typeface="BIZ UDP明朝 Medium" panose="02020500000000000000" pitchFamily="18" charset="-128"/>
                <a:ea typeface="BIZ UDP明朝 Medium" panose="02020500000000000000" pitchFamily="18" charset="-128"/>
                <a:cs typeface="Arial"/>
              </a:rPr>
              <a:t>2025</a:t>
            </a:r>
            <a:r>
              <a:rPr sz="2000" b="1" spc="-25" dirty="0">
                <a:latin typeface="BIZ UDP明朝 Medium" panose="02020500000000000000" pitchFamily="18" charset="-128"/>
                <a:ea typeface="BIZ UDP明朝 Medium" panose="02020500000000000000" pitchFamily="18" charset="-128"/>
                <a:cs typeface="ＭＳ Ｐゴシック"/>
              </a:rPr>
              <a:t>」、「軍民融合」、「</a:t>
            </a:r>
            <a:r>
              <a:rPr sz="2000" b="1" spc="-10" dirty="0">
                <a:latin typeface="BIZ UDP明朝 Medium" panose="02020500000000000000" pitchFamily="18" charset="-128"/>
                <a:ea typeface="BIZ UDP明朝 Medium" panose="02020500000000000000" pitchFamily="18" charset="-128"/>
                <a:cs typeface="Arial"/>
              </a:rPr>
              <a:t>AI</a:t>
            </a:r>
            <a:r>
              <a:rPr sz="2000" b="1" spc="-20" dirty="0">
                <a:latin typeface="BIZ UDP明朝 Medium" panose="02020500000000000000" pitchFamily="18" charset="-128"/>
                <a:ea typeface="BIZ UDP明朝 Medium" panose="02020500000000000000" pitchFamily="18" charset="-128"/>
                <a:cs typeface="ＭＳ Ｐゴシック"/>
              </a:rPr>
              <a:t>大国</a:t>
            </a:r>
            <a:r>
              <a:rPr sz="2000" b="1" spc="-50" dirty="0">
                <a:latin typeface="BIZ UDP明朝 Medium" panose="02020500000000000000" pitchFamily="18" charset="-128"/>
                <a:ea typeface="BIZ UDP明朝 Medium" panose="02020500000000000000" pitchFamily="18" charset="-128"/>
                <a:cs typeface="ＭＳ Ｐゴシック"/>
              </a:rPr>
              <a:t>」</a:t>
            </a:r>
            <a:endParaRPr sz="2000" dirty="0">
              <a:latin typeface="BIZ UDP明朝 Medium" panose="02020500000000000000" pitchFamily="18" charset="-128"/>
              <a:ea typeface="BIZ UDP明朝 Medium" panose="02020500000000000000" pitchFamily="18" charset="-128"/>
              <a:cs typeface="ＭＳ Ｐゴシック"/>
            </a:endParaRPr>
          </a:p>
        </p:txBody>
      </p:sp>
      <p:grpSp>
        <p:nvGrpSpPr>
          <p:cNvPr id="11" name="object 11"/>
          <p:cNvGrpSpPr/>
          <p:nvPr/>
        </p:nvGrpSpPr>
        <p:grpSpPr>
          <a:xfrm>
            <a:off x="7627421" y="575341"/>
            <a:ext cx="3723186" cy="2284634"/>
            <a:chOff x="5925311" y="984504"/>
            <a:chExt cx="2909570" cy="1882139"/>
          </a:xfrm>
        </p:grpSpPr>
        <p:pic>
          <p:nvPicPr>
            <p:cNvPr id="12" name="object 12"/>
            <p:cNvPicPr/>
            <p:nvPr/>
          </p:nvPicPr>
          <p:blipFill>
            <a:blip r:embed="rId7" cstate="print"/>
            <a:stretch>
              <a:fillRect/>
            </a:stretch>
          </p:blipFill>
          <p:spPr>
            <a:xfrm>
              <a:off x="5925311" y="984504"/>
              <a:ext cx="1184147" cy="605027"/>
            </a:xfrm>
            <a:prstGeom prst="rect">
              <a:avLst/>
            </a:prstGeom>
          </p:spPr>
        </p:pic>
        <p:pic>
          <p:nvPicPr>
            <p:cNvPr id="13" name="object 13"/>
            <p:cNvPicPr/>
            <p:nvPr/>
          </p:nvPicPr>
          <p:blipFill>
            <a:blip r:embed="rId8" cstate="print"/>
            <a:stretch>
              <a:fillRect/>
            </a:stretch>
          </p:blipFill>
          <p:spPr>
            <a:xfrm>
              <a:off x="6938772" y="1039368"/>
              <a:ext cx="1895843" cy="1827275"/>
            </a:xfrm>
            <a:prstGeom prst="rect">
              <a:avLst/>
            </a:prstGeom>
          </p:spPr>
        </p:pic>
      </p:grpSp>
      <p:grpSp>
        <p:nvGrpSpPr>
          <p:cNvPr id="14" name="object 14"/>
          <p:cNvGrpSpPr/>
          <p:nvPr/>
        </p:nvGrpSpPr>
        <p:grpSpPr>
          <a:xfrm>
            <a:off x="775679" y="5507943"/>
            <a:ext cx="6534784" cy="927735"/>
            <a:chOff x="111442" y="5923982"/>
            <a:chExt cx="6534784" cy="927735"/>
          </a:xfrm>
        </p:grpSpPr>
        <p:sp>
          <p:nvSpPr>
            <p:cNvPr id="15" name="object 15"/>
            <p:cNvSpPr/>
            <p:nvPr/>
          </p:nvSpPr>
          <p:spPr>
            <a:xfrm>
              <a:off x="125729" y="5938269"/>
              <a:ext cx="6506209" cy="899160"/>
            </a:xfrm>
            <a:custGeom>
              <a:avLst/>
              <a:gdLst/>
              <a:ahLst/>
              <a:cxnLst/>
              <a:rect l="l" t="t" r="r" b="b"/>
              <a:pathLst>
                <a:path w="6506209" h="899159">
                  <a:moveTo>
                    <a:pt x="6356096" y="0"/>
                  </a:moveTo>
                  <a:lnTo>
                    <a:pt x="149860" y="0"/>
                  </a:lnTo>
                  <a:lnTo>
                    <a:pt x="102492" y="7639"/>
                  </a:lnTo>
                  <a:lnTo>
                    <a:pt x="61354" y="28914"/>
                  </a:lnTo>
                  <a:lnTo>
                    <a:pt x="28914" y="61354"/>
                  </a:lnTo>
                  <a:lnTo>
                    <a:pt x="7639" y="102492"/>
                  </a:lnTo>
                  <a:lnTo>
                    <a:pt x="0" y="149860"/>
                  </a:lnTo>
                  <a:lnTo>
                    <a:pt x="0" y="749287"/>
                  </a:lnTo>
                  <a:lnTo>
                    <a:pt x="7639" y="796661"/>
                  </a:lnTo>
                  <a:lnTo>
                    <a:pt x="28914" y="837802"/>
                  </a:lnTo>
                  <a:lnTo>
                    <a:pt x="61354" y="870245"/>
                  </a:lnTo>
                  <a:lnTo>
                    <a:pt x="102492" y="891519"/>
                  </a:lnTo>
                  <a:lnTo>
                    <a:pt x="149860" y="899160"/>
                  </a:lnTo>
                  <a:lnTo>
                    <a:pt x="6356096" y="899160"/>
                  </a:lnTo>
                  <a:lnTo>
                    <a:pt x="6403463" y="891519"/>
                  </a:lnTo>
                  <a:lnTo>
                    <a:pt x="6444601" y="870245"/>
                  </a:lnTo>
                  <a:lnTo>
                    <a:pt x="6477041" y="837802"/>
                  </a:lnTo>
                  <a:lnTo>
                    <a:pt x="6498316" y="796661"/>
                  </a:lnTo>
                  <a:lnTo>
                    <a:pt x="6505956" y="749287"/>
                  </a:lnTo>
                  <a:lnTo>
                    <a:pt x="6505956" y="149860"/>
                  </a:lnTo>
                  <a:lnTo>
                    <a:pt x="6498316" y="102492"/>
                  </a:lnTo>
                  <a:lnTo>
                    <a:pt x="6477041" y="61354"/>
                  </a:lnTo>
                  <a:lnTo>
                    <a:pt x="6444601" y="28914"/>
                  </a:lnTo>
                  <a:lnTo>
                    <a:pt x="6403463" y="7639"/>
                  </a:lnTo>
                  <a:lnTo>
                    <a:pt x="6356096" y="0"/>
                  </a:lnTo>
                  <a:close/>
                </a:path>
              </a:pathLst>
            </a:custGeom>
            <a:solidFill>
              <a:srgbClr val="FFFF0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6" name="object 16"/>
            <p:cNvSpPr/>
            <p:nvPr/>
          </p:nvSpPr>
          <p:spPr>
            <a:xfrm>
              <a:off x="125729" y="5938269"/>
              <a:ext cx="6506209" cy="899160"/>
            </a:xfrm>
            <a:custGeom>
              <a:avLst/>
              <a:gdLst/>
              <a:ahLst/>
              <a:cxnLst/>
              <a:rect l="l" t="t" r="r" b="b"/>
              <a:pathLst>
                <a:path w="6506209" h="899159">
                  <a:moveTo>
                    <a:pt x="0" y="149860"/>
                  </a:moveTo>
                  <a:lnTo>
                    <a:pt x="7639" y="102492"/>
                  </a:lnTo>
                  <a:lnTo>
                    <a:pt x="28914" y="61354"/>
                  </a:lnTo>
                  <a:lnTo>
                    <a:pt x="61354" y="28914"/>
                  </a:lnTo>
                  <a:lnTo>
                    <a:pt x="102492" y="7639"/>
                  </a:lnTo>
                  <a:lnTo>
                    <a:pt x="149860" y="0"/>
                  </a:lnTo>
                  <a:lnTo>
                    <a:pt x="6356096" y="0"/>
                  </a:lnTo>
                  <a:lnTo>
                    <a:pt x="6403463" y="7639"/>
                  </a:lnTo>
                  <a:lnTo>
                    <a:pt x="6444601" y="28914"/>
                  </a:lnTo>
                  <a:lnTo>
                    <a:pt x="6477041" y="61354"/>
                  </a:lnTo>
                  <a:lnTo>
                    <a:pt x="6498316" y="102492"/>
                  </a:lnTo>
                  <a:lnTo>
                    <a:pt x="6505956" y="149860"/>
                  </a:lnTo>
                  <a:lnTo>
                    <a:pt x="6505956" y="749287"/>
                  </a:lnTo>
                  <a:lnTo>
                    <a:pt x="6498316" y="796661"/>
                  </a:lnTo>
                  <a:lnTo>
                    <a:pt x="6477041" y="837802"/>
                  </a:lnTo>
                  <a:lnTo>
                    <a:pt x="6444601" y="870245"/>
                  </a:lnTo>
                  <a:lnTo>
                    <a:pt x="6403463" y="891519"/>
                  </a:lnTo>
                  <a:lnTo>
                    <a:pt x="6356096" y="899160"/>
                  </a:lnTo>
                  <a:lnTo>
                    <a:pt x="149860" y="899160"/>
                  </a:lnTo>
                  <a:lnTo>
                    <a:pt x="102492" y="891519"/>
                  </a:lnTo>
                  <a:lnTo>
                    <a:pt x="61354" y="870245"/>
                  </a:lnTo>
                  <a:lnTo>
                    <a:pt x="28914" y="837802"/>
                  </a:lnTo>
                  <a:lnTo>
                    <a:pt x="7639" y="796661"/>
                  </a:lnTo>
                  <a:lnTo>
                    <a:pt x="0" y="749287"/>
                  </a:lnTo>
                  <a:lnTo>
                    <a:pt x="0" y="149860"/>
                  </a:lnTo>
                  <a:close/>
                </a:path>
              </a:pathLst>
            </a:custGeom>
            <a:ln w="28574">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17" name="object 17"/>
          <p:cNvSpPr txBox="1"/>
          <p:nvPr/>
        </p:nvSpPr>
        <p:spPr>
          <a:xfrm>
            <a:off x="913907" y="5000082"/>
            <a:ext cx="6188710" cy="1341120"/>
          </a:xfrm>
          <a:prstGeom prst="rect">
            <a:avLst/>
          </a:prstGeom>
        </p:spPr>
        <p:txBody>
          <a:bodyPr vert="horz" wrap="square" lIns="0" tIns="139700" rIns="0" bIns="0" rtlCol="0">
            <a:spAutoFit/>
          </a:bodyPr>
          <a:lstStyle/>
          <a:p>
            <a:pPr marL="490855" indent="-457834">
              <a:spcBef>
                <a:spcPts val="1100"/>
              </a:spcBef>
              <a:buFont typeface="Wingdings"/>
              <a:buChar char=""/>
              <a:tabLst>
                <a:tab pos="490855" algn="l"/>
                <a:tab pos="491490" algn="l"/>
              </a:tabLst>
            </a:pPr>
            <a:r>
              <a:rPr sz="2000" b="1" spc="-20" dirty="0">
                <a:latin typeface="BIZ UDP明朝 Medium" panose="02020500000000000000" pitchFamily="18" charset="-128"/>
                <a:ea typeface="BIZ UDP明朝 Medium" panose="02020500000000000000" pitchFamily="18" charset="-128"/>
                <a:cs typeface="ＭＳ Ｐゴシック"/>
              </a:rPr>
              <a:t>日本</a:t>
            </a:r>
            <a:r>
              <a:rPr sz="2000" b="1" dirty="0">
                <a:latin typeface="BIZ UDP明朝 Medium" panose="02020500000000000000" pitchFamily="18" charset="-128"/>
                <a:ea typeface="BIZ UDP明朝 Medium" panose="02020500000000000000" pitchFamily="18" charset="-128"/>
                <a:cs typeface="ＭＳ Ｐゴシック"/>
              </a:rPr>
              <a:t>：「</a:t>
            </a:r>
            <a:r>
              <a:rPr sz="2000" b="1" spc="-20" dirty="0">
                <a:latin typeface="BIZ UDP明朝 Medium" panose="02020500000000000000" pitchFamily="18" charset="-128"/>
                <a:ea typeface="BIZ UDP明朝 Medium" panose="02020500000000000000" pitchFamily="18" charset="-128"/>
                <a:cs typeface="ＭＳ Ｐゴシック"/>
              </a:rPr>
              <a:t>統合</a:t>
            </a:r>
            <a:r>
              <a:rPr sz="2000" b="1" spc="-30" dirty="0">
                <a:latin typeface="BIZ UDP明朝 Medium" panose="02020500000000000000" pitchFamily="18" charset="-128"/>
                <a:ea typeface="BIZ UDP明朝 Medium" panose="02020500000000000000" pitchFamily="18" charset="-128"/>
                <a:cs typeface="ＭＳ Ｐゴシック"/>
              </a:rPr>
              <a:t>イノベーション戦略</a:t>
            </a:r>
            <a:r>
              <a:rPr sz="2000" b="1" spc="-10" dirty="0">
                <a:latin typeface="BIZ UDP明朝 Medium" panose="02020500000000000000" pitchFamily="18" charset="-128"/>
                <a:ea typeface="BIZ UDP明朝 Medium" panose="02020500000000000000" pitchFamily="18" charset="-128"/>
                <a:cs typeface="Arial"/>
              </a:rPr>
              <a:t>2021</a:t>
            </a:r>
            <a:r>
              <a:rPr sz="2000" spc="-50" dirty="0">
                <a:latin typeface="BIZ UDP明朝 Medium" panose="02020500000000000000" pitchFamily="18" charset="-128"/>
                <a:ea typeface="BIZ UDP明朝 Medium" panose="02020500000000000000" pitchFamily="18" charset="-128"/>
                <a:cs typeface="ＭＳ Ｐゴシック"/>
              </a:rPr>
              <a:t>」</a:t>
            </a:r>
            <a:endParaRPr sz="2000" dirty="0">
              <a:latin typeface="BIZ UDP明朝 Medium" panose="02020500000000000000" pitchFamily="18" charset="-128"/>
              <a:ea typeface="BIZ UDP明朝 Medium" panose="02020500000000000000" pitchFamily="18" charset="-128"/>
              <a:cs typeface="ＭＳ Ｐゴシック"/>
            </a:endParaRPr>
          </a:p>
          <a:p>
            <a:pPr marL="355600" indent="-342900">
              <a:spcBef>
                <a:spcPts val="1195"/>
              </a:spcBef>
              <a:buFont typeface="Wingdings"/>
              <a:buChar char=""/>
              <a:tabLst>
                <a:tab pos="355600" algn="l"/>
              </a:tabLst>
            </a:pPr>
            <a:r>
              <a:rPr sz="2400" b="1" spc="-20" dirty="0">
                <a:latin typeface="BIZ UDP明朝 Medium" panose="02020500000000000000" pitchFamily="18" charset="-128"/>
                <a:ea typeface="BIZ UDP明朝 Medium" panose="02020500000000000000" pitchFamily="18" charset="-128"/>
                <a:cs typeface="ＭＳ ゴシック"/>
              </a:rPr>
              <a:t>各国とも安全保障に資する新興技術に注</a:t>
            </a:r>
            <a:r>
              <a:rPr sz="2400" b="1" spc="-50" dirty="0">
                <a:latin typeface="BIZ UDP明朝 Medium" panose="02020500000000000000" pitchFamily="18" charset="-128"/>
                <a:ea typeface="BIZ UDP明朝 Medium" panose="02020500000000000000" pitchFamily="18" charset="-128"/>
                <a:cs typeface="ＭＳ ゴシック"/>
              </a:rPr>
              <a:t>力</a:t>
            </a:r>
            <a:endParaRPr sz="2400" dirty="0">
              <a:latin typeface="BIZ UDP明朝 Medium" panose="02020500000000000000" pitchFamily="18" charset="-128"/>
              <a:ea typeface="BIZ UDP明朝 Medium" panose="02020500000000000000" pitchFamily="18" charset="-128"/>
              <a:cs typeface="ＭＳ ゴシック"/>
            </a:endParaRPr>
          </a:p>
          <a:p>
            <a:pPr marL="355600" indent="-342900">
              <a:buFont typeface="Wingdings"/>
              <a:buChar char=""/>
              <a:tabLst>
                <a:tab pos="355600" algn="l"/>
              </a:tabLst>
            </a:pPr>
            <a:r>
              <a:rPr sz="2400" b="1" spc="-20" dirty="0">
                <a:latin typeface="BIZ UDP明朝 Medium" panose="02020500000000000000" pitchFamily="18" charset="-128"/>
                <a:ea typeface="BIZ UDP明朝 Medium" panose="02020500000000000000" pitchFamily="18" charset="-128"/>
                <a:cs typeface="ＭＳ ゴシック"/>
              </a:rPr>
              <a:t>日本の安全保障に関する取り組みは</a:t>
            </a:r>
            <a:r>
              <a:rPr sz="2400" b="1" spc="-50" dirty="0">
                <a:latin typeface="BIZ UDP明朝 Medium" panose="02020500000000000000" pitchFamily="18" charset="-128"/>
                <a:ea typeface="BIZ UDP明朝 Medium" panose="02020500000000000000" pitchFamily="18" charset="-128"/>
                <a:cs typeface="ＭＳ ゴシック"/>
              </a:rPr>
              <a:t>？</a:t>
            </a:r>
            <a:endParaRPr sz="2400" dirty="0">
              <a:latin typeface="BIZ UDP明朝 Medium" panose="02020500000000000000" pitchFamily="18" charset="-128"/>
              <a:ea typeface="BIZ UDP明朝 Medium" panose="02020500000000000000" pitchFamily="18" charset="-128"/>
              <a:cs typeface="ＭＳ ゴシック"/>
            </a:endParaRPr>
          </a:p>
        </p:txBody>
      </p:sp>
      <p:sp>
        <p:nvSpPr>
          <p:cNvPr id="22" name="object 22"/>
          <p:cNvSpPr txBox="1"/>
          <p:nvPr/>
        </p:nvSpPr>
        <p:spPr>
          <a:xfrm>
            <a:off x="8415528" y="5841730"/>
            <a:ext cx="3471672" cy="936154"/>
          </a:xfrm>
          <a:prstGeom prst="rect">
            <a:avLst/>
          </a:prstGeom>
        </p:spPr>
        <p:txBody>
          <a:bodyPr vert="horz" wrap="square" lIns="0" tIns="12700" rIns="0" bIns="0" rtlCol="0">
            <a:spAutoFit/>
          </a:bodyPr>
          <a:lstStyle/>
          <a:p>
            <a:pPr marL="12700">
              <a:spcBef>
                <a:spcPts val="100"/>
              </a:spcBef>
            </a:pPr>
            <a:r>
              <a:rPr sz="1000" b="1" dirty="0">
                <a:latin typeface="BIZ UDP明朝 Medium" panose="02020500000000000000" pitchFamily="18" charset="-128"/>
                <a:ea typeface="BIZ UDP明朝 Medium" panose="02020500000000000000" pitchFamily="18" charset="-128"/>
                <a:cs typeface="Arial"/>
              </a:rPr>
              <a:t>DIU:</a:t>
            </a:r>
            <a:r>
              <a:rPr sz="1000" b="1" spc="-20"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Defense</a:t>
            </a:r>
            <a:r>
              <a:rPr sz="1000" b="1" spc="-25"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Innovation</a:t>
            </a:r>
            <a:r>
              <a:rPr sz="1000" b="1" spc="-40" dirty="0">
                <a:latin typeface="BIZ UDP明朝 Medium" panose="02020500000000000000" pitchFamily="18" charset="-128"/>
                <a:ea typeface="BIZ UDP明朝 Medium" panose="02020500000000000000" pitchFamily="18" charset="-128"/>
                <a:cs typeface="Arial"/>
              </a:rPr>
              <a:t> </a:t>
            </a:r>
            <a:r>
              <a:rPr sz="1000" b="1" spc="-20" dirty="0">
                <a:latin typeface="BIZ UDP明朝 Medium" panose="02020500000000000000" pitchFamily="18" charset="-128"/>
                <a:ea typeface="BIZ UDP明朝 Medium" panose="02020500000000000000" pitchFamily="18" charset="-128"/>
                <a:cs typeface="Arial"/>
              </a:rPr>
              <a:t>Unit</a:t>
            </a:r>
            <a:endParaRPr sz="1000" b="1" dirty="0">
              <a:latin typeface="BIZ UDP明朝 Medium" panose="02020500000000000000" pitchFamily="18" charset="-128"/>
              <a:ea typeface="BIZ UDP明朝 Medium" panose="02020500000000000000" pitchFamily="18" charset="-128"/>
              <a:cs typeface="Arial"/>
            </a:endParaRPr>
          </a:p>
          <a:p>
            <a:pPr marL="12700" marR="73025"/>
            <a:r>
              <a:rPr sz="1000" b="1" dirty="0">
                <a:latin typeface="BIZ UDP明朝 Medium" panose="02020500000000000000" pitchFamily="18" charset="-128"/>
                <a:ea typeface="BIZ UDP明朝 Medium" panose="02020500000000000000" pitchFamily="18" charset="-128"/>
                <a:cs typeface="Arial"/>
              </a:rPr>
              <a:t>JEDI:</a:t>
            </a:r>
            <a:r>
              <a:rPr sz="1000" b="1" spc="-20"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Joint</a:t>
            </a:r>
            <a:r>
              <a:rPr sz="1000" b="1" spc="-25"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Enterprise</a:t>
            </a:r>
            <a:r>
              <a:rPr sz="1000" b="1" spc="-20"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Defense</a:t>
            </a:r>
            <a:r>
              <a:rPr sz="1000" b="1" spc="-20" dirty="0">
                <a:latin typeface="BIZ UDP明朝 Medium" panose="02020500000000000000" pitchFamily="18" charset="-128"/>
                <a:ea typeface="BIZ UDP明朝 Medium" panose="02020500000000000000" pitchFamily="18" charset="-128"/>
                <a:cs typeface="Arial"/>
              </a:rPr>
              <a:t> </a:t>
            </a:r>
            <a:r>
              <a:rPr sz="1000" b="1" spc="-10" dirty="0">
                <a:latin typeface="BIZ UDP明朝 Medium" panose="02020500000000000000" pitchFamily="18" charset="-128"/>
                <a:ea typeface="BIZ UDP明朝 Medium" panose="02020500000000000000" pitchFamily="18" charset="-128"/>
                <a:cs typeface="Arial"/>
              </a:rPr>
              <a:t>Infrastructure </a:t>
            </a:r>
            <a:r>
              <a:rPr sz="1000" b="1" dirty="0">
                <a:latin typeface="BIZ UDP明朝 Medium" panose="02020500000000000000" pitchFamily="18" charset="-128"/>
                <a:ea typeface="BIZ UDP明朝 Medium" panose="02020500000000000000" pitchFamily="18" charset="-128"/>
                <a:cs typeface="Arial"/>
              </a:rPr>
              <a:t>JEDI:</a:t>
            </a:r>
            <a:r>
              <a:rPr sz="1000" b="1" spc="-25"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Joint</a:t>
            </a:r>
            <a:r>
              <a:rPr sz="1000" b="1" spc="-30"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European</a:t>
            </a:r>
            <a:r>
              <a:rPr sz="1000" b="1" spc="-25"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Disruptive</a:t>
            </a:r>
            <a:r>
              <a:rPr sz="1000" b="1" spc="-20" dirty="0">
                <a:latin typeface="BIZ UDP明朝 Medium" panose="02020500000000000000" pitchFamily="18" charset="-128"/>
                <a:ea typeface="BIZ UDP明朝 Medium" panose="02020500000000000000" pitchFamily="18" charset="-128"/>
                <a:cs typeface="Arial"/>
              </a:rPr>
              <a:t> </a:t>
            </a:r>
            <a:r>
              <a:rPr sz="1000" b="1" spc="-10" dirty="0">
                <a:latin typeface="BIZ UDP明朝 Medium" panose="02020500000000000000" pitchFamily="18" charset="-128"/>
                <a:ea typeface="BIZ UDP明朝 Medium" panose="02020500000000000000" pitchFamily="18" charset="-128"/>
                <a:cs typeface="Arial"/>
              </a:rPr>
              <a:t>Initiative </a:t>
            </a:r>
            <a:r>
              <a:rPr sz="1000" b="1" dirty="0">
                <a:latin typeface="BIZ UDP明朝 Medium" panose="02020500000000000000" pitchFamily="18" charset="-128"/>
                <a:ea typeface="BIZ UDP明朝 Medium" panose="02020500000000000000" pitchFamily="18" charset="-128"/>
                <a:cs typeface="Arial"/>
              </a:rPr>
              <a:t>Network</a:t>
            </a:r>
            <a:r>
              <a:rPr sz="1000" b="1" spc="-10"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UP:</a:t>
            </a:r>
            <a:r>
              <a:rPr sz="1000" b="1" spc="-15"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Universal</a:t>
            </a:r>
            <a:r>
              <a:rPr sz="1000" b="1" spc="-30" dirty="0">
                <a:latin typeface="BIZ UDP明朝 Medium" panose="02020500000000000000" pitchFamily="18" charset="-128"/>
                <a:ea typeface="BIZ UDP明朝 Medium" panose="02020500000000000000" pitchFamily="18" charset="-128"/>
                <a:cs typeface="Arial"/>
              </a:rPr>
              <a:t> </a:t>
            </a:r>
            <a:r>
              <a:rPr sz="1000" b="1" spc="-10" dirty="0">
                <a:latin typeface="BIZ UDP明朝 Medium" panose="02020500000000000000" pitchFamily="18" charset="-128"/>
                <a:ea typeface="BIZ UDP明朝 Medium" panose="02020500000000000000" pitchFamily="18" charset="-128"/>
                <a:cs typeface="Arial"/>
              </a:rPr>
              <a:t>Persistence</a:t>
            </a:r>
            <a:endParaRPr sz="1000" b="1" dirty="0">
              <a:latin typeface="BIZ UDP明朝 Medium" panose="02020500000000000000" pitchFamily="18" charset="-128"/>
              <a:ea typeface="BIZ UDP明朝 Medium" panose="02020500000000000000" pitchFamily="18" charset="-128"/>
              <a:cs typeface="Arial"/>
            </a:endParaRPr>
          </a:p>
          <a:p>
            <a:pPr marL="12700" marR="314325"/>
            <a:r>
              <a:rPr sz="1000" b="1" dirty="0">
                <a:latin typeface="BIZ UDP明朝 Medium" panose="02020500000000000000" pitchFamily="18" charset="-128"/>
                <a:ea typeface="BIZ UDP明朝 Medium" panose="02020500000000000000" pitchFamily="18" charset="-128"/>
                <a:cs typeface="Arial"/>
              </a:rPr>
              <a:t>SC2:</a:t>
            </a:r>
            <a:r>
              <a:rPr sz="1000" b="1" spc="-20"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Spectrum</a:t>
            </a:r>
            <a:r>
              <a:rPr sz="1000" b="1" spc="-25"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Collaboration</a:t>
            </a:r>
            <a:r>
              <a:rPr sz="1000" b="1" spc="-35" dirty="0">
                <a:latin typeface="BIZ UDP明朝 Medium" panose="02020500000000000000" pitchFamily="18" charset="-128"/>
                <a:ea typeface="BIZ UDP明朝 Medium" panose="02020500000000000000" pitchFamily="18" charset="-128"/>
                <a:cs typeface="Arial"/>
              </a:rPr>
              <a:t> </a:t>
            </a:r>
            <a:r>
              <a:rPr sz="1000" b="1" spc="-10" dirty="0">
                <a:latin typeface="BIZ UDP明朝 Medium" panose="02020500000000000000" pitchFamily="18" charset="-128"/>
                <a:ea typeface="BIZ UDP明朝 Medium" panose="02020500000000000000" pitchFamily="18" charset="-128"/>
                <a:cs typeface="Arial"/>
              </a:rPr>
              <a:t>Challenge </a:t>
            </a:r>
            <a:r>
              <a:rPr sz="1000" b="1" dirty="0">
                <a:latin typeface="BIZ UDP明朝 Medium" panose="02020500000000000000" pitchFamily="18" charset="-128"/>
                <a:ea typeface="BIZ UDP明朝 Medium" panose="02020500000000000000" pitchFamily="18" charset="-128"/>
                <a:cs typeface="Arial"/>
              </a:rPr>
              <a:t>Sub-T:</a:t>
            </a:r>
            <a:r>
              <a:rPr sz="1000" b="1" spc="-10" dirty="0">
                <a:latin typeface="BIZ UDP明朝 Medium" panose="02020500000000000000" pitchFamily="18" charset="-128"/>
                <a:ea typeface="BIZ UDP明朝 Medium" panose="02020500000000000000" pitchFamily="18" charset="-128"/>
                <a:cs typeface="Arial"/>
              </a:rPr>
              <a:t> Subterranean</a:t>
            </a:r>
            <a:endParaRPr lang="en-US" altLang="ja-JP" sz="1600" b="1" dirty="0">
              <a:latin typeface="BIZ UDP明朝 Medium" panose="02020500000000000000" pitchFamily="18" charset="-128"/>
              <a:ea typeface="BIZ UDP明朝 Medium" panose="02020500000000000000" pitchFamily="18" charset="-128"/>
              <a:cs typeface="Arial"/>
            </a:endParaRPr>
          </a:p>
        </p:txBody>
      </p:sp>
      <p:sp>
        <p:nvSpPr>
          <p:cNvPr id="19" name="テキスト ボックス 18">
            <a:extLst>
              <a:ext uri="{FF2B5EF4-FFF2-40B4-BE49-F238E27FC236}">
                <a16:creationId xmlns:a16="http://schemas.microsoft.com/office/drawing/2014/main" id="{7DFD9B3B-F736-4301-A82A-6C018F70DA26}"/>
              </a:ext>
            </a:extLst>
          </p:cNvPr>
          <p:cNvSpPr txBox="1"/>
          <p:nvPr/>
        </p:nvSpPr>
        <p:spPr>
          <a:xfrm>
            <a:off x="1013668" y="6539066"/>
            <a:ext cx="5475890" cy="276999"/>
          </a:xfrm>
          <a:prstGeom prst="rect">
            <a:avLst/>
          </a:prstGeom>
          <a:noFill/>
        </p:spPr>
        <p:txBody>
          <a:bodyPr wrap="square" rtlCol="0">
            <a:spAutoFit/>
          </a:bodyPr>
          <a:lstStyle/>
          <a:p>
            <a:r>
              <a:rPr kumimoji="1" lang="ja-JP" altLang="en-US" sz="1200" dirty="0">
                <a:latin typeface="BIZ UDP明朝 Medium" panose="02020500000000000000" pitchFamily="18" charset="-128"/>
                <a:ea typeface="BIZ UDP明朝 Medium" panose="02020500000000000000" pitchFamily="18" charset="-128"/>
              </a:rPr>
              <a:t>公益財団法人 未来工学研究所 </a:t>
            </a:r>
            <a:r>
              <a:rPr lang="ja-JP" altLang="en-US" sz="1200" dirty="0">
                <a:latin typeface="BIZ UDP明朝 Medium" panose="02020500000000000000" pitchFamily="18" charset="-128"/>
                <a:ea typeface="BIZ UDP明朝 Medium" panose="02020500000000000000" pitchFamily="18" charset="-128"/>
              </a:rPr>
              <a:t>「安全保障と大学の研究」（</a:t>
            </a:r>
            <a:r>
              <a:rPr lang="en-US" altLang="ja-JP" sz="1200" dirty="0">
                <a:latin typeface="BIZ UDP明朝 Medium" panose="02020500000000000000" pitchFamily="18" charset="-128"/>
                <a:ea typeface="BIZ UDP明朝 Medium" panose="02020500000000000000" pitchFamily="18" charset="-128"/>
              </a:rPr>
              <a:t>2021</a:t>
            </a:r>
            <a:r>
              <a:rPr lang="ja-JP" altLang="en-US" sz="1200" dirty="0">
                <a:latin typeface="BIZ UDP明朝 Medium" panose="02020500000000000000" pitchFamily="18" charset="-128"/>
                <a:ea typeface="BIZ UDP明朝 Medium" panose="02020500000000000000" pitchFamily="18" charset="-128"/>
              </a:rPr>
              <a:t>年</a:t>
            </a:r>
            <a:r>
              <a:rPr lang="en-US" altLang="ja-JP" sz="1200" dirty="0">
                <a:latin typeface="BIZ UDP明朝 Medium" panose="02020500000000000000" pitchFamily="18" charset="-128"/>
                <a:ea typeface="BIZ UDP明朝 Medium" panose="02020500000000000000" pitchFamily="18" charset="-128"/>
              </a:rPr>
              <a:t>11</a:t>
            </a:r>
            <a:r>
              <a:rPr lang="ja-JP" altLang="en-US" sz="1200" dirty="0">
                <a:latin typeface="BIZ UDP明朝 Medium" panose="02020500000000000000" pitchFamily="18" charset="-128"/>
                <a:ea typeface="BIZ UDP明朝 Medium" panose="02020500000000000000" pitchFamily="18" charset="-128"/>
              </a:rPr>
              <a:t>月</a:t>
            </a:r>
            <a:r>
              <a:rPr lang="en-US" altLang="ja-JP" sz="1200" dirty="0">
                <a:latin typeface="BIZ UDP明朝 Medium" panose="02020500000000000000" pitchFamily="18" charset="-128"/>
                <a:ea typeface="BIZ UDP明朝 Medium" panose="02020500000000000000" pitchFamily="18" charset="-128"/>
              </a:rPr>
              <a:t>22</a:t>
            </a:r>
            <a:r>
              <a:rPr lang="ja-JP" altLang="en-US" sz="1200" dirty="0">
                <a:latin typeface="BIZ UDP明朝 Medium" panose="02020500000000000000" pitchFamily="18" charset="-128"/>
                <a:ea typeface="BIZ UDP明朝 Medium" panose="02020500000000000000" pitchFamily="18" charset="-128"/>
              </a:rPr>
              <a:t>日）</a:t>
            </a:r>
            <a:r>
              <a:rPr kumimoji="1" lang="ja-JP" altLang="en-US" sz="1200" dirty="0">
                <a:latin typeface="BIZ UDP明朝 Medium" panose="02020500000000000000" pitchFamily="18" charset="-128"/>
                <a:ea typeface="BIZ UDP明朝 Medium" panose="02020500000000000000" pitchFamily="18" charset="-128"/>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53892"/>
            <a:ext cx="12192000" cy="584775"/>
          </a:xfrm>
          <a:prstGeom prst="rect">
            <a:avLst/>
          </a:prstGeom>
          <a:noFill/>
        </p:spPr>
        <p:txBody>
          <a:bodyPr wrap="square" rtlCol="0">
            <a:spAutoFit/>
          </a:bodyPr>
          <a:lstStyle/>
          <a:p>
            <a:pPr algn="ctr"/>
            <a:r>
              <a:rPr lang="en-US" altLang="ja-JP" sz="3200" b="1" dirty="0" err="1">
                <a:latin typeface="Yu Gothic UI" panose="020B0500000000000000" pitchFamily="50" charset="-128"/>
                <a:ea typeface="Yu Gothic UI" panose="020B0500000000000000" pitchFamily="50" charset="-128"/>
              </a:rPr>
              <a:t>WWⅡ</a:t>
            </a:r>
            <a:r>
              <a:rPr lang="ja-JP" altLang="en-US" sz="3200" b="1" dirty="0">
                <a:latin typeface="Yu Gothic UI" panose="020B0500000000000000" pitchFamily="50" charset="-128"/>
                <a:ea typeface="Yu Gothic UI" panose="020B0500000000000000" pitchFamily="50" charset="-128"/>
              </a:rPr>
              <a:t>後、技術的革命は起きていないように観える</a:t>
            </a:r>
            <a:endParaRPr kumimoji="1" lang="en-US" altLang="ja-JP" sz="1050" b="1" dirty="0">
              <a:latin typeface="Yu Gothic UI" panose="020B0500000000000000" pitchFamily="50" charset="-128"/>
              <a:ea typeface="Yu Gothic UI" panose="020B0500000000000000" pitchFamily="50" charset="-128"/>
            </a:endParaRPr>
          </a:p>
        </p:txBody>
      </p:sp>
      <p:pic>
        <p:nvPicPr>
          <p:cNvPr id="6" name="Picture 2" descr="\\Filer1\tto\Action_Items\Graphic_Support\eremenko\blank-revision-01.jpg">
            <a:extLst>
              <a:ext uri="{FF2B5EF4-FFF2-40B4-BE49-F238E27FC236}">
                <a16:creationId xmlns:a16="http://schemas.microsoft.com/office/drawing/2014/main" id="{888416DF-0091-4467-8DC5-EFDD8C356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5585"/>
          <a:stretch>
            <a:fillRect/>
          </a:stretch>
        </p:blipFill>
        <p:spPr bwMode="auto">
          <a:xfrm>
            <a:off x="838200" y="5421312"/>
            <a:ext cx="10145486"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5">
            <a:extLst>
              <a:ext uri="{FF2B5EF4-FFF2-40B4-BE49-F238E27FC236}">
                <a16:creationId xmlns:a16="http://schemas.microsoft.com/office/drawing/2014/main" id="{32BB3885-C98C-45A2-A4A9-72F38A01AB47}"/>
              </a:ext>
            </a:extLst>
          </p:cNvPr>
          <p:cNvSpPr txBox="1">
            <a:spLocks/>
          </p:cNvSpPr>
          <p:nvPr/>
        </p:nvSpPr>
        <p:spPr bwMode="auto">
          <a:xfrm>
            <a:off x="1839460" y="2987675"/>
            <a:ext cx="7162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572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572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572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572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sz="2000" b="1" u="sng">
                <a:solidFill>
                  <a:srgbClr val="000000"/>
                </a:solidFill>
                <a:latin typeface="Meiryo UI" panose="020B0604030504040204" pitchFamily="50" charset="-128"/>
                <a:ea typeface="Meiryo UI" panose="020B0604030504040204" pitchFamily="50" charset="-128"/>
              </a:rPr>
              <a:t>残念ながら「戦争は発明の母」である。</a:t>
            </a:r>
            <a:endParaRPr lang="en-US" altLang="ja-JP" sz="2000" b="1" u="sng">
              <a:solidFill>
                <a:srgbClr val="000000"/>
              </a:solidFill>
              <a:latin typeface="Meiryo UI" panose="020B0604030504040204" pitchFamily="50" charset="-128"/>
              <a:ea typeface="Meiryo UI" panose="020B0604030504040204" pitchFamily="50" charset="-128"/>
            </a:endParaRPr>
          </a:p>
        </p:txBody>
      </p:sp>
      <p:pic>
        <p:nvPicPr>
          <p:cNvPr id="9" name="Picture 2" descr="http://inri.client.jp/hexagon/floorB1F_hss/V2_4b.jpg">
            <a:extLst>
              <a:ext uri="{FF2B5EF4-FFF2-40B4-BE49-F238E27FC236}">
                <a16:creationId xmlns:a16="http://schemas.microsoft.com/office/drawing/2014/main" id="{DFB09CD8-9471-4AF4-A326-1C77383F7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556" y="985044"/>
            <a:ext cx="189547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http://inri.client.jp/hexagon/floorB1F_hss/V1_2.jpg">
            <a:extLst>
              <a:ext uri="{FF2B5EF4-FFF2-40B4-BE49-F238E27FC236}">
                <a16:creationId xmlns:a16="http://schemas.microsoft.com/office/drawing/2014/main" id="{1CDAB052-C6D0-49E6-9709-04A0C42C4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050" y="1031875"/>
            <a:ext cx="2809875"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http://inri.client.jp/hexagon/floorB1F_hss/Me262.jpg">
            <a:extLst>
              <a:ext uri="{FF2B5EF4-FFF2-40B4-BE49-F238E27FC236}">
                <a16:creationId xmlns:a16="http://schemas.microsoft.com/office/drawing/2014/main" id="{1761C8DC-3E99-49DE-ACB7-58BDCF67E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2560" y="3608387"/>
            <a:ext cx="36131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http://magicalart.jp/wp-content/uploads/F_ing_yHORTEN_HIX70.jpg">
            <a:extLst>
              <a:ext uri="{FF2B5EF4-FFF2-40B4-BE49-F238E27FC236}">
                <a16:creationId xmlns:a16="http://schemas.microsoft.com/office/drawing/2014/main" id="{DA277EB8-0C2B-41FD-8DC0-52165DCA38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1815">
            <a:off x="7686077" y="1396406"/>
            <a:ext cx="3935414" cy="2265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図 1">
            <a:extLst>
              <a:ext uri="{FF2B5EF4-FFF2-40B4-BE49-F238E27FC236}">
                <a16:creationId xmlns:a16="http://schemas.microsoft.com/office/drawing/2014/main" id="{FEC97D6C-561B-4F51-9506-12F7B3C4504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125585" y="3603625"/>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3">
            <a:extLst>
              <a:ext uri="{FF2B5EF4-FFF2-40B4-BE49-F238E27FC236}">
                <a16:creationId xmlns:a16="http://schemas.microsoft.com/office/drawing/2014/main" id="{A40ED600-ADCE-4E9C-B649-E221708A53F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179935" y="3603625"/>
            <a:ext cx="136525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テキスト ボックス 1">
            <a:extLst>
              <a:ext uri="{FF2B5EF4-FFF2-40B4-BE49-F238E27FC236}">
                <a16:creationId xmlns:a16="http://schemas.microsoft.com/office/drawing/2014/main" id="{C09DC747-E097-43E1-997E-0E1F6B4C4C20}"/>
              </a:ext>
            </a:extLst>
          </p:cNvPr>
          <p:cNvSpPr txBox="1">
            <a:spLocks noChangeArrowheads="1"/>
          </p:cNvSpPr>
          <p:nvPr/>
        </p:nvSpPr>
        <p:spPr bwMode="auto">
          <a:xfrm>
            <a:off x="5638347" y="3613150"/>
            <a:ext cx="23764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200">
                <a:solidFill>
                  <a:schemeClr val="bg1"/>
                </a:solidFill>
                <a:latin typeface="Meiryo UI" panose="020B0604030504040204" pitchFamily="50" charset="-128"/>
                <a:ea typeface="Meiryo UI" panose="020B0604030504040204" pitchFamily="50" charset="-128"/>
              </a:rPr>
              <a:t>ベネディクト・カンバーバッチ主演</a:t>
            </a:r>
          </a:p>
        </p:txBody>
      </p:sp>
      <p:sp>
        <p:nvSpPr>
          <p:cNvPr id="16" name="テキスト ボックス 13">
            <a:extLst>
              <a:ext uri="{FF2B5EF4-FFF2-40B4-BE49-F238E27FC236}">
                <a16:creationId xmlns:a16="http://schemas.microsoft.com/office/drawing/2014/main" id="{3AE88002-B07F-4C77-AE35-E788601A03C1}"/>
              </a:ext>
            </a:extLst>
          </p:cNvPr>
          <p:cNvSpPr txBox="1">
            <a:spLocks noChangeArrowheads="1"/>
          </p:cNvSpPr>
          <p:nvPr/>
        </p:nvSpPr>
        <p:spPr bwMode="auto">
          <a:xfrm>
            <a:off x="4919210" y="5095875"/>
            <a:ext cx="2374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200">
                <a:solidFill>
                  <a:schemeClr val="bg1"/>
                </a:solidFill>
                <a:latin typeface="Meiryo UI" panose="020B0604030504040204" pitchFamily="50" charset="-128"/>
                <a:ea typeface="Meiryo UI" panose="020B0604030504040204" pitchFamily="50" charset="-128"/>
              </a:rPr>
              <a:t>「イミテーション・ゲーム」</a:t>
            </a:r>
          </a:p>
        </p:txBody>
      </p:sp>
      <p:pic>
        <p:nvPicPr>
          <p:cNvPr id="17" name="図 2">
            <a:extLst>
              <a:ext uri="{FF2B5EF4-FFF2-40B4-BE49-F238E27FC236}">
                <a16:creationId xmlns:a16="http://schemas.microsoft.com/office/drawing/2014/main" id="{63DB20AC-A0F9-4717-9685-A8EECF0826B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rot="1093865">
            <a:off x="9572616" y="1191328"/>
            <a:ext cx="2467362" cy="132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5069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bg1">
                    <a:lumMod val="85000"/>
                  </a:schemeClr>
                </a:solidFill>
                <a:latin typeface="Meiryo UI" panose="020B0604030504040204" pitchFamily="50" charset="-128"/>
                <a:ea typeface="Meiryo UI" panose="020B0604030504040204" pitchFamily="50" charset="-128"/>
              </a:rPr>
              <a:t>１</a:t>
            </a:r>
          </a:p>
        </p:txBody>
      </p:sp>
      <p:sp>
        <p:nvSpPr>
          <p:cNvPr id="3" name="テキスト ボックス 2"/>
          <p:cNvSpPr txBox="1"/>
          <p:nvPr/>
        </p:nvSpPr>
        <p:spPr>
          <a:xfrm>
            <a:off x="0" y="2541137"/>
            <a:ext cx="12191999" cy="2308324"/>
          </a:xfrm>
          <a:prstGeom prst="rect">
            <a:avLst/>
          </a:prstGeom>
          <a:noFill/>
        </p:spPr>
        <p:txBody>
          <a:bodyPr wrap="square" rtlCol="0">
            <a:spAutoFit/>
          </a:bodyPr>
          <a:lstStyle/>
          <a:p>
            <a:pPr algn="ctr"/>
            <a:r>
              <a:rPr lang="ja-JP" altLang="en-US" sz="7200" dirty="0">
                <a:latin typeface="Yet R" panose="02030504000101010101" pitchFamily="18" charset="-127"/>
                <a:ea typeface="Yet R" panose="02030504000101010101" pitchFamily="18" charset="-127"/>
              </a:rPr>
              <a:t>ラディカルイノベーション</a:t>
            </a:r>
            <a:endParaRPr lang="en-US" altLang="ja-JP" sz="7200" dirty="0">
              <a:latin typeface="Yet R" panose="02030504000101010101" pitchFamily="18" charset="-127"/>
              <a:ea typeface="Yet R" panose="02030504000101010101" pitchFamily="18" charset="-127"/>
            </a:endParaRPr>
          </a:p>
          <a:p>
            <a:pPr algn="ctr"/>
            <a:r>
              <a:rPr lang="ja-JP" altLang="en-US" sz="7200" dirty="0">
                <a:latin typeface="Yet R" panose="02030504000101010101" pitchFamily="18" charset="-127"/>
                <a:ea typeface="Yet R" panose="02030504000101010101" pitchFamily="18" charset="-127"/>
              </a:rPr>
              <a:t>組織？</a:t>
            </a:r>
            <a:endParaRPr kumimoji="1" lang="en-US" altLang="ja-JP" sz="28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137693153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D4B4BA52571A3D4984ECFCB860F9D4E6" ma:contentTypeVersion="9" ma:contentTypeDescription="新しいドキュメントを作成します。" ma:contentTypeScope="" ma:versionID="f31f51aca3255cc6d9fc86a4a5999d92">
  <xsd:schema xmlns:xsd="http://www.w3.org/2001/XMLSchema" xmlns:xs="http://www.w3.org/2001/XMLSchema" xmlns:p="http://schemas.microsoft.com/office/2006/metadata/properties" xmlns:ns2="4dda5c40-5535-49ba-a1d9-7c13aebdb9b2" targetNamespace="http://schemas.microsoft.com/office/2006/metadata/properties" ma:root="true" ma:fieldsID="2b3c0190184ab92d418ceebc73bc5569" ns2:_="">
    <xsd:import namespace="4dda5c40-5535-49ba-a1d9-7c13aebdb9b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da5c40-5535-49ba-a1d9-7c13aebdb9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画像タグ" ma:readOnly="false" ma:fieldId="{5cf76f15-5ced-4ddc-b409-7134ff3c332f}" ma:taxonomyMulti="true" ma:sspId="4d38eeb2-196a-4034-a10a-62d7248b044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A4CF97-22A9-4A41-9193-EC9C1DCD3B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da5c40-5535-49ba-a1d9-7c13aebdb9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704466-96D9-4519-A38B-7436D4BD89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28309</TotalTime>
  <Words>4911</Words>
  <Application>Microsoft Office PowerPoint</Application>
  <PresentationFormat>ワイド画面</PresentationFormat>
  <Paragraphs>708</Paragraphs>
  <Slides>51</Slides>
  <Notes>6</Notes>
  <HiddenSlides>0</HiddenSlides>
  <MMClips>0</MMClips>
  <ScaleCrop>false</ScaleCrop>
  <HeadingPairs>
    <vt:vector size="6" baseType="variant">
      <vt:variant>
        <vt:lpstr>使用されているフォント</vt:lpstr>
      </vt:variant>
      <vt:variant>
        <vt:i4>38</vt:i4>
      </vt:variant>
      <vt:variant>
        <vt:lpstr>テーマ</vt:lpstr>
      </vt:variant>
      <vt:variant>
        <vt:i4>1</vt:i4>
      </vt:variant>
      <vt:variant>
        <vt:lpstr>スライド タイトル</vt:lpstr>
      </vt:variant>
      <vt:variant>
        <vt:i4>51</vt:i4>
      </vt:variant>
    </vt:vector>
  </HeadingPairs>
  <TitlesOfParts>
    <vt:vector size="90" baseType="lpstr">
      <vt:lpstr>BIZ UDPゴシック</vt:lpstr>
      <vt:lpstr>BIZ UDP明朝 Medium</vt:lpstr>
      <vt:lpstr>BIZ UDゴシック</vt:lpstr>
      <vt:lpstr>GungsuhChe</vt:lpstr>
      <vt:lpstr>Headline R</vt:lpstr>
      <vt:lpstr>HG丸ｺﾞｼｯｸM-PRO</vt:lpstr>
      <vt:lpstr>Magic R</vt:lpstr>
      <vt:lpstr>Malgun Gothic</vt:lpstr>
      <vt:lpstr>Meiryo UI</vt:lpstr>
      <vt:lpstr>ＭＳ ゴシック</vt:lpstr>
      <vt:lpstr>UD デジタル 教科書体 NK-B</vt:lpstr>
      <vt:lpstr>UD デジタル 教科書体 NK-B</vt:lpstr>
      <vt:lpstr>UD デジタル 教科書体 NK-R</vt:lpstr>
      <vt:lpstr>Yet R</vt:lpstr>
      <vt:lpstr>Yu Gothic UI</vt:lpstr>
      <vt:lpstr>メイリオ</vt:lpstr>
      <vt:lpstr>游ゴシック</vt:lpstr>
      <vt:lpstr>游ゴシック Light</vt:lpstr>
      <vt:lpstr>72 Black</vt:lpstr>
      <vt:lpstr>Abadi Extra Light</vt:lpstr>
      <vt:lpstr>Aharoni</vt:lpstr>
      <vt:lpstr>Amasis MT Pro Black</vt:lpstr>
      <vt:lpstr>Amasis MT Pro Medium</vt:lpstr>
      <vt:lpstr>AngsanaUPC</vt:lpstr>
      <vt:lpstr>Arial</vt:lpstr>
      <vt:lpstr>Arial Black</vt:lpstr>
      <vt:lpstr>Arial Rounded MT Bold</vt:lpstr>
      <vt:lpstr>Berlin Sans FB</vt:lpstr>
      <vt:lpstr>Berlin Sans FB Demi</vt:lpstr>
      <vt:lpstr>Calibri</vt:lpstr>
      <vt:lpstr>Cooper Black</vt:lpstr>
      <vt:lpstr>Gill Sans Ultra Bold</vt:lpstr>
      <vt:lpstr>Lao UI</vt:lpstr>
      <vt:lpstr>Mangal</vt:lpstr>
      <vt:lpstr>Segoe UI</vt:lpstr>
      <vt:lpstr>Tahoma</vt:lpstr>
      <vt:lpstr>Times New Roman</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技術成熟度と基礎研究の定義</vt:lpstr>
      <vt:lpstr>PowerPoint プレゼンテーション</vt:lpstr>
      <vt:lpstr>各国のイノベーション政策</vt:lpstr>
      <vt:lpstr>PowerPoint プレゼンテーション</vt:lpstr>
      <vt:lpstr>PowerPoint プレゼンテーション</vt:lpstr>
      <vt:lpstr>PowerPoint プレゼンテーション</vt:lpstr>
      <vt:lpstr>PowerPoint プレゼンテーション</vt:lpstr>
      <vt:lpstr>DARPAの役割</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mＲＮＡ遺伝子治療薬の開発</vt:lpstr>
      <vt:lpstr>薬剤耐性（AMR*）による影響に注意</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 裕</dc:creator>
  <cp:lastModifiedBy>Abe,YutakaTKZIM</cp:lastModifiedBy>
  <cp:revision>133</cp:revision>
  <dcterms:created xsi:type="dcterms:W3CDTF">2022-08-09T21:58:50Z</dcterms:created>
  <dcterms:modified xsi:type="dcterms:W3CDTF">2022-11-25T06:40:27Z</dcterms:modified>
</cp:coreProperties>
</file>